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3.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charts/chart3.xml" ContentType="application/vnd.openxmlformats-officedocument.drawingml.chart+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4.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5.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6.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notesSlides/notesSlide8.xml" ContentType="application/vnd.openxmlformats-officedocument.presentationml.notesSlide+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charts/chart6.xml" ContentType="application/vnd.openxmlformats-officedocument.drawingml.chart+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tags/tag725.xml" ContentType="application/vnd.openxmlformats-officedocument.presentationml.tags+xml"/>
  <Override PartName="/ppt/tags/tag72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 id="2147483685" r:id="rId6"/>
  </p:sldMasterIdLst>
  <p:notesMasterIdLst>
    <p:notesMasterId r:id="rId36"/>
  </p:notesMasterIdLst>
  <p:handoutMasterIdLst>
    <p:handoutMasterId r:id="rId37"/>
  </p:handoutMasterIdLst>
  <p:sldIdLst>
    <p:sldId id="282" r:id="rId7"/>
    <p:sldId id="289" r:id="rId8"/>
    <p:sldId id="2147479026" r:id="rId9"/>
    <p:sldId id="2147479024" r:id="rId10"/>
    <p:sldId id="2147479020" r:id="rId11"/>
    <p:sldId id="2147479022" r:id="rId12"/>
    <p:sldId id="264" r:id="rId13"/>
    <p:sldId id="2147478968" r:id="rId14"/>
    <p:sldId id="2147478969" r:id="rId15"/>
    <p:sldId id="2147478976" r:id="rId16"/>
    <p:sldId id="2147479023" r:id="rId17"/>
    <p:sldId id="2147479014" r:id="rId18"/>
    <p:sldId id="2147479025" r:id="rId19"/>
    <p:sldId id="2147479000" r:id="rId20"/>
    <p:sldId id="2147479002" r:id="rId21"/>
    <p:sldId id="2147479003" r:id="rId22"/>
    <p:sldId id="2147479004" r:id="rId23"/>
    <p:sldId id="2147479005" r:id="rId24"/>
    <p:sldId id="2147479006" r:id="rId25"/>
    <p:sldId id="2147479007" r:id="rId26"/>
    <p:sldId id="2147479008" r:id="rId27"/>
    <p:sldId id="2147479009" r:id="rId28"/>
    <p:sldId id="2147479011" r:id="rId29"/>
    <p:sldId id="2147479012" r:id="rId30"/>
    <p:sldId id="2147479015" r:id="rId31"/>
    <p:sldId id="2147479016" r:id="rId32"/>
    <p:sldId id="2147479017" r:id="rId33"/>
    <p:sldId id="2147479018" r:id="rId34"/>
    <p:sldId id="2147479019" r:id="rId35"/>
  </p:sldIdLst>
  <p:sldSz cx="12192000" cy="6858000"/>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 userDrawn="1">
          <p15:clr>
            <a:srgbClr val="A4A3A4"/>
          </p15:clr>
        </p15:guide>
        <p15:guide id="2" pos="79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AC947A-768F-141B-B1A1-8E2AE920FF2F}" name="Billo, Jeffrey" initials="JB" userId="S::Jeff.Billo@ercot.com::c105959f-1c3a-49d3-b6c5-5ffb20d67f2e" providerId="AD"/>
  <p188:author id="{179AB2E8-70E7-1118-DF7E-04D0F5F4ED90}" name="Marco Casiraghi" initials="MC" userId="S::marco_casiraghi_mckinsey.com#ext#@ercot.onmicrosoft.com::47a73416-6da1-4b96-9a55-b0aeca2869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8080"/>
    <a:srgbClr val="0063B4"/>
    <a:srgbClr val="3DBED1"/>
    <a:srgbClr val="005763"/>
    <a:srgbClr val="B1E5ED"/>
    <a:srgbClr val="2794A4"/>
    <a:srgbClr val="00343B"/>
    <a:srgbClr val="00829B"/>
    <a:srgbClr val="E6EB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38" y="278"/>
      </p:cViewPr>
      <p:guideLst>
        <p:guide orient="horz" pos="312"/>
        <p:guide pos="79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Binary_Worksheet7.xlsb"/></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Binary_Worksheet8.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7827529021558872"/>
          <c:w val="0.96452933151432474"/>
          <c:h val="0.69817578772802658"/>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BEF8-4402-A475-9159C8932B19}"/>
                </c:ext>
              </c:extLst>
            </c:dLbl>
            <c:dLbl>
              <c:idx val="1"/>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BEF8-4402-A475-9159C8932B19}"/>
                </c:ext>
              </c:extLst>
            </c:dLbl>
            <c:dLbl>
              <c:idx val="2"/>
              <c:layout>
                <c:manualLayout>
                  <c:x val="0"/>
                  <c:y val="-0.2131011608623548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BEF8-4402-A475-9159C8932B19}"/>
                </c:ext>
              </c:extLst>
            </c:dLbl>
            <c:dLbl>
              <c:idx val="3"/>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BEF8-4402-A475-9159C8932B19}"/>
                </c:ext>
              </c:extLst>
            </c:dLbl>
            <c:dLbl>
              <c:idx val="4"/>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BEF8-4402-A475-9159C8932B19}"/>
                </c:ext>
              </c:extLst>
            </c:dLbl>
            <c:dLbl>
              <c:idx val="5"/>
              <c:layout>
                <c:manualLayout>
                  <c:x val="0"/>
                  <c:y val="-0.40464344941956881"/>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BEF8-4402-A475-9159C8932B1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1000</c:v>
                </c:pt>
              </c:numCache>
            </c:numRef>
          </c:val>
          <c:extLst>
            <c:ext xmlns:c16="http://schemas.microsoft.com/office/drawing/2014/chart" uri="{C3380CC4-5D6E-409C-BE32-E72D297353CC}">
              <c16:uniqueId val="{00000006-BEF8-4402-A475-9159C8932B19}"/>
            </c:ext>
          </c:extLst>
        </c:ser>
        <c:dLbls>
          <c:showLegendKey val="0"/>
          <c:showVal val="0"/>
          <c:showCatName val="0"/>
          <c:showSerName val="0"/>
          <c:showPercent val="0"/>
          <c:showBubbleSize val="0"/>
        </c:dLbls>
        <c:gapWidth val="40"/>
        <c:overlap val="100"/>
        <c:axId val="932333632"/>
        <c:axId val="1"/>
      </c:barChart>
      <c:catAx>
        <c:axId val="93233363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932333632"/>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307017543859649"/>
          <c:w val="0.96452933151432474"/>
          <c:h val="0.73859649122807014"/>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Pt>
            <c:idx val="5"/>
            <c:invertIfNegative val="0"/>
            <c:bubble3D val="0"/>
            <c:spPr>
              <a:solidFill>
                <a:schemeClr val="accent1"/>
              </a:solidFill>
              <a:ln>
                <a:noFill/>
              </a:ln>
            </c:spPr>
            <c:extLst>
              <c:ext xmlns:c16="http://schemas.microsoft.com/office/drawing/2014/chart" uri="{C3380CC4-5D6E-409C-BE32-E72D297353CC}">
                <c16:uniqueId val="{00000000-7DAB-4A2F-AAD0-7FDA9AC59B11}"/>
              </c:ext>
            </c:extLst>
          </c:dPt>
          <c:dLbls>
            <c:dLbl>
              <c:idx val="0"/>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7DAB-4A2F-AAD0-7FDA9AC59B11}"/>
                </c:ext>
              </c:extLst>
            </c:dLbl>
            <c:dLbl>
              <c:idx val="1"/>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7DAB-4A2F-AAD0-7FDA9AC59B11}"/>
                </c:ext>
              </c:extLst>
            </c:dLbl>
            <c:dLbl>
              <c:idx val="2"/>
              <c:layout>
                <c:manualLayout>
                  <c:x val="0"/>
                  <c:y val="-0.2254385964912280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7DAB-4A2F-AAD0-7FDA9AC59B11}"/>
                </c:ext>
              </c:extLst>
            </c:dLbl>
            <c:dLbl>
              <c:idx val="3"/>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7DAB-4A2F-AAD0-7FDA9AC59B11}"/>
                </c:ext>
              </c:extLst>
            </c:dLbl>
            <c:dLbl>
              <c:idx val="4"/>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7DAB-4A2F-AAD0-7FDA9AC59B11}"/>
                </c:ext>
              </c:extLst>
            </c:dLbl>
            <c:dLbl>
              <c:idx val="5"/>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7DAB-4A2F-AAD0-7FDA9AC59B1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600</c:v>
                </c:pt>
              </c:numCache>
            </c:numRef>
          </c:val>
          <c:extLst>
            <c:ext xmlns:c16="http://schemas.microsoft.com/office/drawing/2014/chart" uri="{C3380CC4-5D6E-409C-BE32-E72D297353CC}">
              <c16:uniqueId val="{00000006-7DAB-4A2F-AAD0-7FDA9AC59B11}"/>
            </c:ext>
          </c:extLst>
        </c:ser>
        <c:ser>
          <c:idx val="1"/>
          <c:order val="1"/>
          <c:spPr>
            <a:noFill/>
            <a:ln>
              <a:noFill/>
            </a:ln>
          </c:spPr>
          <c:invertIfNegative val="0"/>
          <c:val>
            <c:numRef>
              <c:f>Sheet1!$A$2:$F$2</c:f>
              <c:numCache>
                <c:formatCode>General</c:formatCode>
                <c:ptCount val="6"/>
                <c:pt idx="5">
                  <c:v>400</c:v>
                </c:pt>
              </c:numCache>
            </c:numRef>
          </c:val>
          <c:extLst>
            <c:ext xmlns:c16="http://schemas.microsoft.com/office/drawing/2014/chart" uri="{C3380CC4-5D6E-409C-BE32-E72D297353CC}">
              <c16:uniqueId val="{00000007-7DAB-4A2F-AAD0-7FDA9AC59B11}"/>
            </c:ext>
          </c:extLst>
        </c:ser>
        <c:dLbls>
          <c:showLegendKey val="0"/>
          <c:showVal val="0"/>
          <c:showCatName val="0"/>
          <c:showSerName val="0"/>
          <c:showPercent val="0"/>
          <c:showBubbleSize val="0"/>
        </c:dLbls>
        <c:gapWidth val="40"/>
        <c:overlap val="100"/>
        <c:axId val="1125592224"/>
        <c:axId val="1"/>
      </c:barChart>
      <c:catAx>
        <c:axId val="1125592224"/>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125592224"/>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210092283526409E-2"/>
          <c:y val="0.17282958199356913"/>
          <c:w val="0.97957981543294714"/>
          <c:h val="0.707395498392283"/>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1"/>
              <c:layout>
                <c:manualLayout>
                  <c:x val="0"/>
                  <c:y val="-0.159967845659164"/>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EDC2-4D59-9A4A-D4054AFAD0A1}"/>
                </c:ext>
              </c:extLst>
            </c:dLbl>
            <c:dLbl>
              <c:idx val="2"/>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EDC2-4D59-9A4A-D4054AFAD0A1}"/>
                </c:ext>
              </c:extLst>
            </c:dLbl>
            <c:dLbl>
              <c:idx val="3"/>
              <c:layout>
                <c:manualLayout>
                  <c:x val="0"/>
                  <c:y val="-0.2307073954983922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EDC2-4D59-9A4A-D4054AFAD0A1}"/>
                </c:ext>
              </c:extLst>
            </c:dLbl>
            <c:dLbl>
              <c:idx val="4"/>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EDC2-4D59-9A4A-D4054AFAD0A1}"/>
                </c:ext>
              </c:extLst>
            </c:dLbl>
            <c:dLbl>
              <c:idx val="5"/>
              <c:layout>
                <c:manualLayout>
                  <c:x val="0"/>
                  <c:y val="-0.407556270096463"/>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EDC2-4D59-9A4A-D4054AFAD0A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1">
                  <c:v>300</c:v>
                </c:pt>
                <c:pt idx="2">
                  <c:v>300</c:v>
                </c:pt>
                <c:pt idx="3">
                  <c:v>500</c:v>
                </c:pt>
                <c:pt idx="4">
                  <c:v>500</c:v>
                </c:pt>
                <c:pt idx="5">
                  <c:v>1000</c:v>
                </c:pt>
              </c:numCache>
            </c:numRef>
          </c:val>
          <c:extLst>
            <c:ext xmlns:c16="http://schemas.microsoft.com/office/drawing/2014/chart" uri="{C3380CC4-5D6E-409C-BE32-E72D297353CC}">
              <c16:uniqueId val="{00000005-EDC2-4D59-9A4A-D4054AFAD0A1}"/>
            </c:ext>
          </c:extLst>
        </c:ser>
        <c:ser>
          <c:idx val="1"/>
          <c:order val="1"/>
          <c:spPr>
            <a:solidFill>
              <a:srgbClr val="B3B3B3"/>
            </a:solidFill>
            <a:ln w="9525" cmpd="sng" algn="ctr">
              <a:solidFill>
                <a:schemeClr val="bg1"/>
              </a:solidFill>
              <a:prstDash val="solid"/>
            </a:ln>
          </c:spPr>
          <c:invertIfNegative val="0"/>
          <c:dLbls>
            <c:dLbl>
              <c:idx val="2"/>
              <c:layout>
                <c:manualLayout>
                  <c:x val="0"/>
                  <c:y val="0"/>
                </c:manualLayout>
              </c:layout>
              <c:numFmt formatCode="#,##0;&quot;-&quot;#,##0;0" sourceLinked="0"/>
              <c:spPr>
                <a:noFill/>
                <a:ln>
                  <a:noFill/>
                </a:ln>
              </c:spPr>
              <c:txPr>
                <a:bodyPr wrap="none"/>
                <a:lstStyle/>
                <a:p>
                  <a:pPr>
                    <a:defRPr sz="105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EDC2-4D59-9A4A-D4054AFAD0A1}"/>
                </c:ext>
              </c:extLst>
            </c:dLbl>
            <c:dLbl>
              <c:idx val="4"/>
              <c:layout>
                <c:manualLayout>
                  <c:x val="0"/>
                  <c:y val="0"/>
                </c:manualLayout>
              </c:layout>
              <c:numFmt formatCode="#,##0;&quot;-&quot;#,##0;0" sourceLinked="0"/>
              <c:spPr>
                <a:noFill/>
                <a:ln>
                  <a:noFill/>
                </a:ln>
              </c:spPr>
              <c:txPr>
                <a:bodyPr wrap="none"/>
                <a:lstStyle/>
                <a:p>
                  <a:pPr>
                    <a:defRPr sz="105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EDC2-4D59-9A4A-D4054AFAD0A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Sheet1!$A$2:$F$2</c:f>
              <c:numCache>
                <c:formatCode>General</c:formatCode>
                <c:ptCount val="6"/>
                <c:pt idx="2">
                  <c:v>100</c:v>
                </c:pt>
                <c:pt idx="4">
                  <c:v>200</c:v>
                </c:pt>
              </c:numCache>
            </c:numRef>
          </c:val>
          <c:extLst>
            <c:ext xmlns:c16="http://schemas.microsoft.com/office/drawing/2014/chart" uri="{C3380CC4-5D6E-409C-BE32-E72D297353CC}">
              <c16:uniqueId val="{00000008-EDC2-4D59-9A4A-D4054AFAD0A1}"/>
            </c:ext>
          </c:extLst>
        </c:ser>
        <c:dLbls>
          <c:showLegendKey val="0"/>
          <c:showVal val="0"/>
          <c:showCatName val="0"/>
          <c:showSerName val="0"/>
          <c:showPercent val="0"/>
          <c:showBubbleSize val="0"/>
        </c:dLbls>
        <c:gapWidth val="40"/>
        <c:overlap val="100"/>
        <c:axId val="1263894736"/>
        <c:axId val="1"/>
      </c:barChart>
      <c:catAx>
        <c:axId val="126389473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263894736"/>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892884468247895E-2"/>
          <c:y val="4.2833607907743002E-2"/>
          <c:w val="0.96021423106350423"/>
          <c:h val="0.91433278418451402"/>
        </c:manualLayout>
      </c:layout>
      <c:barChart>
        <c:barDir val="col"/>
        <c:grouping val="stacked"/>
        <c:varyColors val="0"/>
        <c:ser>
          <c:idx val="0"/>
          <c:order val="0"/>
          <c:spPr>
            <a:solidFill>
              <a:srgbClr val="39C382"/>
            </a:solidFill>
            <a:ln w="9525" cmpd="sng" algn="ctr">
              <a:solidFill>
                <a:schemeClr val="bg1"/>
              </a:solidFill>
              <a:prstDash val="solid"/>
            </a:ln>
          </c:spPr>
          <c:invertIfNegative val="0"/>
          <c:val>
            <c:numRef>
              <c:f>Sheet1!$A$1:$F$1</c:f>
              <c:numCache>
                <c:formatCode>General</c:formatCode>
                <c:ptCount val="6"/>
                <c:pt idx="0">
                  <c:v>5778</c:v>
                </c:pt>
                <c:pt idx="1">
                  <c:v>5778</c:v>
                </c:pt>
                <c:pt idx="2">
                  <c:v>5778</c:v>
                </c:pt>
                <c:pt idx="3">
                  <c:v>5778</c:v>
                </c:pt>
                <c:pt idx="4">
                  <c:v>5778</c:v>
                </c:pt>
                <c:pt idx="5">
                  <c:v>5778</c:v>
                </c:pt>
              </c:numCache>
            </c:numRef>
          </c:val>
          <c:extLst>
            <c:ext xmlns:c16="http://schemas.microsoft.com/office/drawing/2014/chart" uri="{C3380CC4-5D6E-409C-BE32-E72D297353CC}">
              <c16:uniqueId val="{00000000-D9E1-41CB-B0A9-289778A97B56}"/>
            </c:ext>
          </c:extLst>
        </c:ser>
        <c:ser>
          <c:idx val="1"/>
          <c:order val="1"/>
          <c:spPr>
            <a:solidFill>
              <a:srgbClr val="01ACC5"/>
            </a:solidFill>
            <a:ln w="9525" cmpd="sng" algn="ctr">
              <a:solidFill>
                <a:schemeClr val="bg1"/>
              </a:solidFill>
              <a:prstDash val="solid"/>
            </a:ln>
          </c:spPr>
          <c:invertIfNegative val="0"/>
          <c:val>
            <c:numRef>
              <c:f>Sheet1!$A$2:$F$2</c:f>
              <c:numCache>
                <c:formatCode>General</c:formatCode>
                <c:ptCount val="6"/>
                <c:pt idx="0">
                  <c:v>935</c:v>
                </c:pt>
                <c:pt idx="1">
                  <c:v>2748</c:v>
                </c:pt>
                <c:pt idx="2">
                  <c:v>2941</c:v>
                </c:pt>
                <c:pt idx="3">
                  <c:v>2941</c:v>
                </c:pt>
                <c:pt idx="4">
                  <c:v>3241</c:v>
                </c:pt>
                <c:pt idx="5">
                  <c:v>3241</c:v>
                </c:pt>
              </c:numCache>
            </c:numRef>
          </c:val>
          <c:extLst>
            <c:ext xmlns:c16="http://schemas.microsoft.com/office/drawing/2014/chart" uri="{C3380CC4-5D6E-409C-BE32-E72D297353CC}">
              <c16:uniqueId val="{00000001-D9E1-41CB-B0A9-289778A97B56}"/>
            </c:ext>
          </c:extLst>
        </c:ser>
        <c:ser>
          <c:idx val="2"/>
          <c:order val="2"/>
          <c:spPr>
            <a:solidFill>
              <a:srgbClr val="555B68"/>
            </a:solidFill>
            <a:ln w="9525" cmpd="sng" algn="ctr">
              <a:solidFill>
                <a:schemeClr val="bg1"/>
              </a:solidFill>
              <a:prstDash val="solid"/>
            </a:ln>
          </c:spPr>
          <c:invertIfNegative val="0"/>
          <c:val>
            <c:numRef>
              <c:f>Sheet1!$A$3:$F$3</c:f>
              <c:numCache>
                <c:formatCode>General</c:formatCode>
                <c:ptCount val="6"/>
                <c:pt idx="0">
                  <c:v>30</c:v>
                </c:pt>
                <c:pt idx="1">
                  <c:v>3181</c:v>
                </c:pt>
                <c:pt idx="2">
                  <c:v>10739</c:v>
                </c:pt>
                <c:pt idx="3">
                  <c:v>15923</c:v>
                </c:pt>
                <c:pt idx="4">
                  <c:v>19040</c:v>
                </c:pt>
                <c:pt idx="5">
                  <c:v>21343</c:v>
                </c:pt>
              </c:numCache>
            </c:numRef>
          </c:val>
          <c:extLst>
            <c:ext xmlns:c16="http://schemas.microsoft.com/office/drawing/2014/chart" uri="{C3380CC4-5D6E-409C-BE32-E72D297353CC}">
              <c16:uniqueId val="{00000002-D9E1-41CB-B0A9-289778A97B56}"/>
            </c:ext>
          </c:extLst>
        </c:ser>
        <c:ser>
          <c:idx val="3"/>
          <c:order val="3"/>
          <c:spPr>
            <a:solidFill>
              <a:srgbClr val="826BBF"/>
            </a:solidFill>
            <a:ln w="9525" cmpd="sng" algn="ctr">
              <a:solidFill>
                <a:schemeClr val="bg1"/>
              </a:solidFill>
              <a:prstDash val="solid"/>
            </a:ln>
          </c:spPr>
          <c:invertIfNegative val="0"/>
          <c:val>
            <c:numRef>
              <c:f>Sheet1!$A$4:$F$4</c:f>
              <c:numCache>
                <c:formatCode>General</c:formatCode>
                <c:ptCount val="6"/>
                <c:pt idx="0">
                  <c:v>0</c:v>
                </c:pt>
                <c:pt idx="1">
                  <c:v>6478</c:v>
                </c:pt>
                <c:pt idx="2">
                  <c:v>30539</c:v>
                </c:pt>
                <c:pt idx="3">
                  <c:v>51315</c:v>
                </c:pt>
                <c:pt idx="4">
                  <c:v>61966</c:v>
                </c:pt>
                <c:pt idx="5">
                  <c:v>86605</c:v>
                </c:pt>
              </c:numCache>
            </c:numRef>
          </c:val>
          <c:extLst>
            <c:ext xmlns:c16="http://schemas.microsoft.com/office/drawing/2014/chart" uri="{C3380CC4-5D6E-409C-BE32-E72D297353CC}">
              <c16:uniqueId val="{00000003-D9E1-41CB-B0A9-289778A97B56}"/>
            </c:ext>
          </c:extLst>
        </c:ser>
        <c:ser>
          <c:idx val="4"/>
          <c:order val="4"/>
          <c:spPr>
            <a:solidFill>
              <a:srgbClr val="FC8204"/>
            </a:solidFill>
            <a:ln w="9525" cmpd="sng" algn="ctr">
              <a:solidFill>
                <a:schemeClr val="bg1"/>
              </a:solidFill>
              <a:prstDash val="solid"/>
            </a:ln>
          </c:spPr>
          <c:invertIfNegative val="0"/>
          <c:val>
            <c:numRef>
              <c:f>Sheet1!$A$5:$F$5</c:f>
              <c:numCache>
                <c:formatCode>General</c:formatCode>
                <c:ptCount val="6"/>
                <c:pt idx="0">
                  <c:v>0</c:v>
                </c:pt>
                <c:pt idx="1">
                  <c:v>25253</c:v>
                </c:pt>
                <c:pt idx="2">
                  <c:v>101702</c:v>
                </c:pt>
                <c:pt idx="3">
                  <c:v>177879</c:v>
                </c:pt>
                <c:pt idx="4">
                  <c:v>238188</c:v>
                </c:pt>
                <c:pt idx="5">
                  <c:v>293651</c:v>
                </c:pt>
              </c:numCache>
            </c:numRef>
          </c:val>
          <c:extLst>
            <c:ext xmlns:c16="http://schemas.microsoft.com/office/drawing/2014/chart" uri="{C3380CC4-5D6E-409C-BE32-E72D297353CC}">
              <c16:uniqueId val="{00000004-D9E1-41CB-B0A9-289778A97B56}"/>
            </c:ext>
          </c:extLst>
        </c:ser>
        <c:dLbls>
          <c:showLegendKey val="0"/>
          <c:showVal val="0"/>
          <c:showCatName val="0"/>
          <c:showSerName val="0"/>
          <c:showPercent val="0"/>
          <c:showBubbleSize val="0"/>
        </c:dLbls>
        <c:gapWidth val="40"/>
        <c:overlap val="100"/>
        <c:axId val="1311216000"/>
        <c:axId val="1"/>
      </c:barChart>
      <c:catAx>
        <c:axId val="131121600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410618"/>
          <c:min val="0"/>
        </c:scaling>
        <c:delete val="1"/>
        <c:axPos val="l"/>
        <c:numFmt formatCode="General" sourceLinked="1"/>
        <c:majorTickMark val="out"/>
        <c:minorTickMark val="none"/>
        <c:tickLblPos val="nextTo"/>
        <c:crossAx val="1311216000"/>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692853246044735"/>
          <c:y val="0.1090613130765057"/>
          <c:w val="0.78614293507910527"/>
          <c:h val="0.78187737384698863"/>
        </c:manualLayout>
      </c:layout>
      <c:pieChart>
        <c:varyColors val="0"/>
        <c:ser>
          <c:idx val="0"/>
          <c:order val="0"/>
          <c:dPt>
            <c:idx val="0"/>
            <c:bubble3D val="0"/>
            <c:spPr>
              <a:solidFill>
                <a:srgbClr val="5A6770"/>
              </a:solidFill>
              <a:ln w="9525" cmpd="sng" algn="ctr">
                <a:solidFill>
                  <a:schemeClr val="bg1"/>
                </a:solidFill>
                <a:prstDash val="solid"/>
              </a:ln>
            </c:spPr>
            <c:extLst>
              <c:ext xmlns:c16="http://schemas.microsoft.com/office/drawing/2014/chart" uri="{C3380CC4-5D6E-409C-BE32-E72D297353CC}">
                <c16:uniqueId val="{00000001-672C-4ADC-A0A2-DBF4F32AB31F}"/>
              </c:ext>
            </c:extLst>
          </c:dPt>
          <c:dPt>
            <c:idx val="1"/>
            <c:bubble3D val="0"/>
            <c:explosion val="10"/>
            <c:spPr>
              <a:solidFill>
                <a:srgbClr val="05ABC1"/>
              </a:solidFill>
              <a:ln w="9525" cmpd="sng" algn="ctr">
                <a:solidFill>
                  <a:schemeClr val="bg1"/>
                </a:solidFill>
                <a:prstDash val="solid"/>
              </a:ln>
            </c:spPr>
            <c:extLst>
              <c:ext xmlns:c16="http://schemas.microsoft.com/office/drawing/2014/chart" uri="{C3380CC4-5D6E-409C-BE32-E72D297353CC}">
                <c16:uniqueId val="{00000003-672C-4ADC-A0A2-DBF4F32AB31F}"/>
              </c:ext>
            </c:extLst>
          </c:dPt>
          <c:dPt>
            <c:idx val="2"/>
            <c:bubble3D val="0"/>
            <c:explosion val="10"/>
            <c:spPr>
              <a:solidFill>
                <a:srgbClr val="675CC6"/>
              </a:solidFill>
              <a:ln w="9525" cmpd="sng" algn="ctr">
                <a:solidFill>
                  <a:schemeClr val="bg1"/>
                </a:solidFill>
                <a:prstDash val="solid"/>
              </a:ln>
            </c:spPr>
            <c:extLst>
              <c:ext xmlns:c16="http://schemas.microsoft.com/office/drawing/2014/chart" uri="{C3380CC4-5D6E-409C-BE32-E72D297353CC}">
                <c16:uniqueId val="{00000005-672C-4ADC-A0A2-DBF4F32AB31F}"/>
              </c:ext>
            </c:extLst>
          </c:dPt>
          <c:dPt>
            <c:idx val="3"/>
            <c:bubble3D val="0"/>
            <c:explosion val="10"/>
            <c:spPr>
              <a:solidFill>
                <a:srgbClr val="27D07E"/>
              </a:solidFill>
              <a:ln w="9525" cmpd="sng" algn="ctr">
                <a:solidFill>
                  <a:schemeClr val="bg1"/>
                </a:solidFill>
                <a:prstDash val="solid"/>
              </a:ln>
            </c:spPr>
            <c:extLst>
              <c:ext xmlns:c16="http://schemas.microsoft.com/office/drawing/2014/chart" uri="{C3380CC4-5D6E-409C-BE32-E72D297353CC}">
                <c16:uniqueId val="{00000007-672C-4ADC-A0A2-DBF4F32AB31F}"/>
              </c:ext>
            </c:extLst>
          </c:dPt>
          <c:dPt>
            <c:idx val="4"/>
            <c:bubble3D val="0"/>
            <c:explosion val="10"/>
            <c:spPr>
              <a:solidFill>
                <a:srgbClr val="FACD21"/>
              </a:solidFill>
              <a:ln w="9525" cmpd="sng" algn="ctr">
                <a:solidFill>
                  <a:schemeClr val="bg1"/>
                </a:solidFill>
                <a:prstDash val="solid"/>
              </a:ln>
            </c:spPr>
            <c:extLst>
              <c:ext xmlns:c16="http://schemas.microsoft.com/office/drawing/2014/chart" uri="{C3380CC4-5D6E-409C-BE32-E72D297353CC}">
                <c16:uniqueId val="{00000009-672C-4ADC-A0A2-DBF4F32AB31F}"/>
              </c:ext>
            </c:extLst>
          </c:dPt>
          <c:dPt>
            <c:idx val="5"/>
            <c:bubble3D val="0"/>
            <c:explosion val="10"/>
            <c:spPr>
              <a:solidFill>
                <a:srgbClr val="003059"/>
              </a:solidFill>
              <a:ln w="9525" cmpd="sng" algn="ctr">
                <a:solidFill>
                  <a:schemeClr val="bg1"/>
                </a:solidFill>
                <a:prstDash val="solid"/>
              </a:ln>
            </c:spPr>
            <c:extLst>
              <c:ext xmlns:c16="http://schemas.microsoft.com/office/drawing/2014/chart" uri="{C3380CC4-5D6E-409C-BE32-E72D297353CC}">
                <c16:uniqueId val="{0000000B-672C-4ADC-A0A2-DBF4F32AB31F}"/>
              </c:ext>
            </c:extLst>
          </c:dPt>
          <c:dLbls>
            <c:dLbl>
              <c:idx val="0"/>
              <c:layout>
                <c:manualLayout>
                  <c:x val="-0.1276595744680851"/>
                  <c:y val="-5.2631578947368418E-2"/>
                </c:manualLayout>
              </c:layout>
              <c:numFmt formatCode="0&quot;%&quot;;&quot;-&quot;0&quot;%&quot;;0&quot;%&quot;"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72C-4ADC-A0A2-DBF4F32AB31F}"/>
                </c:ext>
              </c:extLst>
            </c:dLbl>
            <c:dLbl>
              <c:idx val="1"/>
              <c:layout>
                <c:manualLayout>
                  <c:x val="0.14948172394980905"/>
                  <c:y val="3.0927835051546393E-2"/>
                </c:manualLayout>
              </c:layout>
              <c:numFmt formatCode="0&quot;%&quot;;&quot;-&quot;0&quot;%&quot;;0&quot;%&quot;"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72C-4ADC-A0A2-DBF4F32AB31F}"/>
                </c:ext>
              </c:extLst>
            </c:dLbl>
            <c:dLbl>
              <c:idx val="2"/>
              <c:layout>
                <c:manualLayout>
                  <c:x val="0.12820512820512819"/>
                  <c:y val="7.37927292457949E-2"/>
                </c:manualLayout>
              </c:layout>
              <c:numFmt formatCode="0&quot;%&quot;;&quot;-&quot;0&quot;%&quot;;0&quot;%&quot;"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672C-4ADC-A0A2-DBF4F32AB31F}"/>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extLst>
          </c:dLbls>
          <c:val>
            <c:numRef>
              <c:f>Sheet1!$A$1:$A$6</c:f>
              <c:numCache>
                <c:formatCode>General</c:formatCode>
                <c:ptCount val="6"/>
                <c:pt idx="0">
                  <c:v>87.6</c:v>
                </c:pt>
                <c:pt idx="1">
                  <c:v>6.3</c:v>
                </c:pt>
                <c:pt idx="2">
                  <c:v>3.8</c:v>
                </c:pt>
                <c:pt idx="3">
                  <c:v>1.3</c:v>
                </c:pt>
                <c:pt idx="4">
                  <c:v>0.6</c:v>
                </c:pt>
                <c:pt idx="5">
                  <c:v>0.3</c:v>
                </c:pt>
              </c:numCache>
            </c:numRef>
          </c:val>
          <c:extLst>
            <c:ext xmlns:c16="http://schemas.microsoft.com/office/drawing/2014/chart" uri="{C3380CC4-5D6E-409C-BE32-E72D297353CC}">
              <c16:uniqueId val="{0000000C-672C-4ADC-A0A2-DBF4F32AB31F}"/>
            </c:ext>
          </c:extLst>
        </c:ser>
        <c:dLbls>
          <c:showLegendKey val="0"/>
          <c:showVal val="0"/>
          <c:showCatName val="0"/>
          <c:showSerName val="0"/>
          <c:showPercent val="0"/>
          <c:showBubbleSize val="0"/>
          <c:showLeaderLines val="1"/>
        </c:dLbls>
        <c:firstSliceAng val="134"/>
      </c:pieChart>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764486975013291E-2"/>
          <c:y val="0.2398286937901499"/>
          <c:w val="0.94471026049973417"/>
          <c:h val="0.59421841541755893"/>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
                  <c:y val="-0.10385438972162742"/>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FD77-40DF-8ABC-6229DA6AFD83}"/>
                </c:ext>
              </c:extLst>
            </c:dLbl>
            <c:dLbl>
              <c:idx val="1"/>
              <c:layout>
                <c:manualLayout>
                  <c:x val="0"/>
                  <c:y val="-0.10385438972162742"/>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FD77-40DF-8ABC-6229DA6AFD83}"/>
                </c:ext>
              </c:extLst>
            </c:dLbl>
            <c:dLbl>
              <c:idx val="2"/>
              <c:layout>
                <c:manualLayout>
                  <c:x val="0"/>
                  <c:y val="-0.20770877944325483"/>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FD77-40DF-8ABC-6229DA6AFD83}"/>
                </c:ext>
              </c:extLst>
            </c:dLbl>
            <c:dLbl>
              <c:idx val="3"/>
              <c:layout>
                <c:manualLayout>
                  <c:x val="0"/>
                  <c:y val="-0.25267665952890794"/>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FD77-40DF-8ABC-6229DA6AFD83}"/>
                </c:ext>
              </c:extLst>
            </c:dLbl>
            <c:dLbl>
              <c:idx val="4"/>
              <c:layout>
                <c:manualLayout>
                  <c:x val="0"/>
                  <c:y val="-0.25267665952890794"/>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FD77-40DF-8ABC-6229DA6AFD83}"/>
                </c:ext>
              </c:extLst>
            </c:dLbl>
            <c:dLbl>
              <c:idx val="5"/>
              <c:layout>
                <c:manualLayout>
                  <c:x val="0"/>
                  <c:y val="-0.37152034261241967"/>
                </c:manualLayout>
              </c:layout>
              <c:numFmt formatCode="#,##0;&quot;-&quot;#,##0;0" sourceLinked="0"/>
              <c:spPr>
                <a:noFill/>
                <a:ln>
                  <a:noFill/>
                </a:ln>
              </c:spPr>
              <c:txPr>
                <a:bodyPr wrap="none"/>
                <a:lstStyle/>
                <a:p>
                  <a:pPr>
                    <a:defRPr sz="11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FD77-40DF-8ABC-6229DA6AFD8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1000</c:v>
                </c:pt>
              </c:numCache>
            </c:numRef>
          </c:val>
          <c:extLst>
            <c:ext xmlns:c16="http://schemas.microsoft.com/office/drawing/2014/chart" uri="{C3380CC4-5D6E-409C-BE32-E72D297353CC}">
              <c16:uniqueId val="{00000006-FD77-40DF-8ABC-6229DA6AFD83}"/>
            </c:ext>
          </c:extLst>
        </c:ser>
        <c:dLbls>
          <c:showLegendKey val="0"/>
          <c:showVal val="0"/>
          <c:showCatName val="0"/>
          <c:showSerName val="0"/>
          <c:showPercent val="0"/>
          <c:showBubbleSize val="0"/>
        </c:dLbls>
        <c:gapWidth val="40"/>
        <c:overlap val="100"/>
        <c:axId val="991404863"/>
        <c:axId val="1"/>
      </c:barChart>
      <c:catAx>
        <c:axId val="991404863"/>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991404863"/>
        <c:crosses val="min"/>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8555738605161998E-2"/>
          <c:y val="0.21460373998219057"/>
          <c:w val="0.94288852278967605"/>
          <c:h val="0.63579697239536959"/>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
                  <c:y val="-0.38379341050756899"/>
                </c:manualLayout>
              </c:layout>
              <c:numFmt formatCode="#,##0;&quot;-&quot;#,##0;0" sourceLinked="0"/>
              <c:spPr>
                <a:noFill/>
                <a:ln>
                  <a:noFill/>
                </a:ln>
              </c:spPr>
              <c:txPr>
                <a:bodyPr wrap="none"/>
                <a:lstStyle/>
                <a:p>
                  <a:pPr>
                    <a:defRPr sz="12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2075-4FE1-B3A2-D2D7B17B07B1}"/>
                </c:ext>
              </c:extLst>
            </c:dLbl>
            <c:dLbl>
              <c:idx val="1"/>
              <c:layout>
                <c:manualLayout>
                  <c:x val="0"/>
                  <c:y val="-0.38379341050756899"/>
                </c:manualLayout>
              </c:layout>
              <c:numFmt formatCode="#,##0;&quot;-&quot;#,##0;0" sourceLinked="0"/>
              <c:spPr>
                <a:noFill/>
                <a:ln>
                  <a:noFill/>
                </a:ln>
              </c:spPr>
              <c:txPr>
                <a:bodyPr wrap="none"/>
                <a:lstStyle/>
                <a:p>
                  <a:pPr>
                    <a:defRPr sz="12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2075-4FE1-B3A2-D2D7B17B07B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1000</c:v>
                </c:pt>
              </c:numCache>
            </c:numRef>
          </c:val>
          <c:extLst>
            <c:ext xmlns:c16="http://schemas.microsoft.com/office/drawing/2014/chart" uri="{C3380CC4-5D6E-409C-BE32-E72D297353CC}">
              <c16:uniqueId val="{00000002-2075-4FE1-B3A2-D2D7B17B07B1}"/>
            </c:ext>
          </c:extLst>
        </c:ser>
        <c:dLbls>
          <c:showLegendKey val="0"/>
          <c:showVal val="0"/>
          <c:showCatName val="0"/>
          <c:showSerName val="0"/>
          <c:showPercent val="0"/>
          <c:showBubbleSize val="0"/>
        </c:dLbls>
        <c:gapWidth val="40"/>
        <c:overlap val="100"/>
        <c:axId val="1869877327"/>
        <c:axId val="1"/>
      </c:barChart>
      <c:catAx>
        <c:axId val="1869877327"/>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869877327"/>
        <c:crosses val="min"/>
        <c:crossBetween val="between"/>
      </c:valAx>
    </c:plotArea>
    <c:plotVisOnly val="0"/>
    <c:dispBlanksAs val="gap"/>
    <c:showDLblsOverMax val="1"/>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8555738605161998E-2"/>
          <c:y val="0.21460373998219057"/>
          <c:w val="0.94288852278967605"/>
          <c:h val="0.63579697239536959"/>
        </c:manualLayout>
      </c:layout>
      <c:barChart>
        <c:barDir val="col"/>
        <c:grouping val="stacked"/>
        <c:varyColors val="0"/>
        <c:ser>
          <c:idx val="0"/>
          <c:order val="0"/>
          <c:spPr>
            <a:solidFill>
              <a:srgbClr val="DD8080"/>
            </a:solidFill>
            <a:ln w="9525" cmpd="sng" algn="ctr">
              <a:solidFill>
                <a:schemeClr val="bg1"/>
              </a:solidFill>
              <a:prstDash val="solid"/>
            </a:ln>
          </c:spPr>
          <c:invertIfNegative val="0"/>
          <c:dPt>
            <c:idx val="1"/>
            <c:invertIfNegative val="0"/>
            <c:bubble3D val="0"/>
            <c:spPr>
              <a:solidFill>
                <a:schemeClr val="accent1"/>
              </a:solidFill>
              <a:ln w="9525" cmpd="sng" algn="ctr">
                <a:solidFill>
                  <a:schemeClr val="bg1"/>
                </a:solidFill>
                <a:prstDash val="solid"/>
              </a:ln>
            </c:spPr>
            <c:extLst>
              <c:ext xmlns:c16="http://schemas.microsoft.com/office/drawing/2014/chart" uri="{C3380CC4-5D6E-409C-BE32-E72D297353CC}">
                <c16:uniqueId val="{00000000-D7CF-463E-8C7A-174F4338261E}"/>
              </c:ext>
            </c:extLst>
          </c:dPt>
          <c:dLbls>
            <c:dLbl>
              <c:idx val="0"/>
              <c:layout>
                <c:manualLayout>
                  <c:x val="0"/>
                  <c:y val="-0.38379341050756899"/>
                </c:manualLayout>
              </c:layout>
              <c:numFmt formatCode="#,##0;&quot;-&quot;#,##0;0" sourceLinked="0"/>
              <c:spPr>
                <a:noFill/>
                <a:ln>
                  <a:noFill/>
                </a:ln>
              </c:spPr>
              <c:txPr>
                <a:bodyPr wrap="none"/>
                <a:lstStyle/>
                <a:p>
                  <a:pPr>
                    <a:defRPr sz="12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7CF-463E-8C7A-174F4338261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0</c:v>
                </c:pt>
              </c:numCache>
            </c:numRef>
          </c:val>
          <c:extLst>
            <c:ext xmlns:c16="http://schemas.microsoft.com/office/drawing/2014/chart" uri="{C3380CC4-5D6E-409C-BE32-E72D297353CC}">
              <c16:uniqueId val="{00000002-D7CF-463E-8C7A-174F4338261E}"/>
            </c:ext>
          </c:extLst>
        </c:ser>
        <c:dLbls>
          <c:showLegendKey val="0"/>
          <c:showVal val="0"/>
          <c:showCatName val="0"/>
          <c:showSerName val="0"/>
          <c:showPercent val="0"/>
          <c:showBubbleSize val="0"/>
        </c:dLbls>
        <c:gapWidth val="40"/>
        <c:overlap val="100"/>
        <c:axId val="2132476496"/>
        <c:axId val="1"/>
      </c:barChart>
      <c:catAx>
        <c:axId val="213247649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2132476496"/>
        <c:crosses val="min"/>
        <c:crossBetween val="between"/>
      </c:valAx>
    </c:plotArea>
    <c:plotVisOnly val="0"/>
    <c:dispBlanksAs val="gap"/>
    <c:showDLblsOverMax val="1"/>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8555738605161998E-2"/>
          <c:y val="0.21460373998219057"/>
          <c:w val="0.94288852278967605"/>
          <c:h val="0.63579697239536959"/>
        </c:manualLayout>
      </c:layout>
      <c:barChart>
        <c:barDir val="col"/>
        <c:grouping val="stacked"/>
        <c:varyColors val="0"/>
        <c:ser>
          <c:idx val="0"/>
          <c:order val="0"/>
          <c:spPr>
            <a:solidFill>
              <a:schemeClr val="accent2"/>
            </a:solidFill>
            <a:ln w="9525" cmpd="sng" algn="ctr">
              <a:solidFill>
                <a:schemeClr val="bg1"/>
              </a:solidFill>
              <a:prstDash val="solid"/>
            </a:ln>
          </c:spPr>
          <c:invertIfNegative val="0"/>
          <c:dLbls>
            <c:dLbl>
              <c:idx val="0"/>
              <c:layout>
                <c:manualLayout>
                  <c:x val="0"/>
                  <c:y val="-0.38379341050756899"/>
                </c:manualLayout>
              </c:layout>
              <c:numFmt formatCode="#,##0;&quot;-&quot;#,##0;0" sourceLinked="0"/>
              <c:spPr>
                <a:noFill/>
                <a:ln>
                  <a:noFill/>
                </a:ln>
              </c:spPr>
              <c:txPr>
                <a:bodyPr wrap="none"/>
                <a:lstStyle/>
                <a:p>
                  <a:pPr>
                    <a:defRPr sz="12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8E4B-488D-8AAA-3CE38B31E3F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500</c:v>
                </c:pt>
              </c:numCache>
            </c:numRef>
          </c:val>
          <c:extLst>
            <c:ext xmlns:c16="http://schemas.microsoft.com/office/drawing/2014/chart" uri="{C3380CC4-5D6E-409C-BE32-E72D297353CC}">
              <c16:uniqueId val="{00000001-8E4B-488D-8AAA-3CE38B31E3F8}"/>
            </c:ext>
          </c:extLst>
        </c:ser>
        <c:dLbls>
          <c:showLegendKey val="0"/>
          <c:showVal val="0"/>
          <c:showCatName val="0"/>
          <c:showSerName val="0"/>
          <c:showPercent val="0"/>
          <c:showBubbleSize val="0"/>
        </c:dLbls>
        <c:gapWidth val="40"/>
        <c:overlap val="100"/>
        <c:axId val="1869869167"/>
        <c:axId val="1"/>
      </c:barChart>
      <c:catAx>
        <c:axId val="1869869167"/>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869869167"/>
        <c:crosses val="min"/>
        <c:crossBetween val="between"/>
      </c:valAx>
    </c:plotArea>
    <c:plotVisOnly val="0"/>
    <c:dispBlanksAs val="gap"/>
    <c:showDLblsOverMax val="1"/>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4/28/2026</a:t>
            </a:fld>
            <a:endParaRPr lang="en-US"/>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4/28/2026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 April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7410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084C1-3B38-77A3-3933-F594F5661B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ACB2E8-2CE5-3EC3-A9CF-5AB803BAFDB2}"/>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988DA055-27EB-18FD-23D6-85F935DC734B}"/>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411A4C79-60F3-4068-3CE2-C32FACD2FB87}"/>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 April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0BAA3554-6919-A5A4-9950-615EFD8317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18033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1D92E-78D6-4367-E285-303F2CE6B5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89F89-DA62-6CFF-EDF5-48B220B2B1D7}"/>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8BADEFF-0B9D-1DB2-DD86-4A09CFF9F9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F25F814-9418-203D-E12C-04DB202F60B5}"/>
              </a:ext>
            </a:extLst>
          </p:cNvPr>
          <p:cNvSpPr>
            <a:spLocks noGrp="1"/>
          </p:cNvSpPr>
          <p:nvPr>
            <p:ph type="sldNum" sz="quarter" idx="5"/>
          </p:nvPr>
        </p:nvSpPr>
        <p:spPr/>
        <p:txBody>
          <a:bodyPr/>
          <a:lstStyle/>
          <a:p>
            <a:fld id="{3694BC6D-B4C2-499C-B968-7B53BF050EFF}" type="slidenum">
              <a:rPr lang="en-US" smtClean="0"/>
              <a:t>6</a:t>
            </a:fld>
            <a:endParaRPr lang="en-US"/>
          </a:p>
        </p:txBody>
      </p:sp>
    </p:spTree>
    <p:extLst>
      <p:ext uri="{BB962C8B-B14F-4D97-AF65-F5344CB8AC3E}">
        <p14:creationId xmlns:p14="http://schemas.microsoft.com/office/powerpoint/2010/main" val="3495228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BF16D-F220-6923-FAA5-0EB6697968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3A95CF-D7BF-9ACF-F7F8-F15D991C6AA7}"/>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0F96B38-C8E1-E0E8-F830-5EAE0A5DD657}"/>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F2482F5D-7F30-2491-5020-B25614F75DCA}"/>
              </a:ext>
            </a:extLst>
          </p:cNvPr>
          <p:cNvSpPr>
            <a:spLocks noGrp="1"/>
          </p:cNvSpPr>
          <p:nvPr>
            <p:ph type="dt" idx="1"/>
          </p:nvPr>
        </p:nvSpPr>
        <p:spPr/>
        <p:txBody>
          <a:bodyPr/>
          <a:lstStyle/>
          <a:p>
            <a:fld id="{E2EDA06B-7F07-4ADC-8F75-C1E3C02E2F60}" type="datetime3">
              <a:rPr lang="en-US" smtClean="0"/>
              <a:t>28 April 2026</a:t>
            </a:fld>
            <a:endParaRPr lang="en-US"/>
          </a:p>
        </p:txBody>
      </p:sp>
      <p:sp>
        <p:nvSpPr>
          <p:cNvPr id="5" name="Slide Number Placeholder 4">
            <a:extLst>
              <a:ext uri="{FF2B5EF4-FFF2-40B4-BE49-F238E27FC236}">
                <a16:creationId xmlns:a16="http://schemas.microsoft.com/office/drawing/2014/main" id="{77DFE09A-4C27-761F-C013-142D94D624A6}"/>
              </a:ext>
            </a:extLst>
          </p:cNvPr>
          <p:cNvSpPr>
            <a:spLocks noGrp="1"/>
          </p:cNvSpPr>
          <p:nvPr>
            <p:ph type="sldNum" sz="quarter" idx="5"/>
          </p:nvPr>
        </p:nvSpPr>
        <p:spPr/>
        <p:txBody>
          <a:bodyPr/>
          <a:lstStyle/>
          <a:p>
            <a:fld id="{CF5EBCF4-26FC-4F76-8DA1-52FDDC328D44}" type="slidenum">
              <a:rPr lang="en-US" smtClean="0"/>
              <a:pPr/>
              <a:t>12</a:t>
            </a:fld>
            <a:endParaRPr lang="en-US"/>
          </a:p>
        </p:txBody>
      </p:sp>
    </p:spTree>
    <p:extLst>
      <p:ext uri="{BB962C8B-B14F-4D97-AF65-F5344CB8AC3E}">
        <p14:creationId xmlns:p14="http://schemas.microsoft.com/office/powerpoint/2010/main" val="1665766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4BB38-9B76-969F-C659-B795A19421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51CD50-8368-6582-E84F-7392EADC1E9C}"/>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571CDEEC-3862-69F8-8CC6-E104EFD54C72}"/>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37DDA6B5-1F78-68A2-85C7-AC1B9B45CEA2}"/>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 April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D0FAFA20-02ED-71F1-97B4-7AC0A134F6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0581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ED853-5BE4-2AB7-5AFD-935ED2C521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E3EF72-3552-3848-23C3-DDCD59BE82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9E1BC7-4E39-FDFB-404D-B91F9FAD107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96C3786-3676-2F4A-5BC6-7D0E8B657F1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94BC6D-B4C2-499C-B968-7B53BF050EF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72291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230E2-0A8E-6028-8815-BB0A97B421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446363-01BC-1770-C21E-49AF35909A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538748-AC68-A3BD-41FE-0F43FCF15B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740391E-16F7-15F9-A826-C2739818668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94BC6D-B4C2-499C-B968-7B53BF050EF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89950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458BC-9295-BC1F-C99A-2F5D9AD980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C4BFD-D5E7-FBBC-FAB3-74E2EF4F1153}"/>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DF46461D-692C-C7CA-6082-B8D1448ABEEA}"/>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0228EE4B-7C3E-ADCE-90C7-F413624717B3}"/>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 April 2026</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8A9CAF5D-84B1-7482-DDE2-0F42A271B9D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670976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3.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tags" Target="../tags/tag7.xml"/><Relationship Id="rId7" Type="http://schemas.openxmlformats.org/officeDocument/2006/relationships/oleObject" Target="../embeddings/oleObject3.bin"/><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3.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tags" Target="../tags/tag12.xml"/><Relationship Id="rId7" Type="http://schemas.openxmlformats.org/officeDocument/2006/relationships/oleObject" Target="../embeddings/oleObject4.bin"/><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3.xml"/><Relationship Id="rId5" Type="http://schemas.openxmlformats.org/officeDocument/2006/relationships/tags" Target="../tags/tag14.xml"/><Relationship Id="rId4" Type="http://schemas.openxmlformats.org/officeDocument/2006/relationships/tags" Target="../tags/tag13.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14.png"/><Relationship Id="rId5" Type="http://schemas.openxmlformats.org/officeDocument/2006/relationships/tags" Target="../tags/tag19.xml"/><Relationship Id="rId10" Type="http://schemas.openxmlformats.org/officeDocument/2006/relationships/image" Target="../media/image13.emf"/><Relationship Id="rId4" Type="http://schemas.openxmlformats.org/officeDocument/2006/relationships/tags" Target="../tags/tag18.xml"/><Relationship Id="rId9" Type="http://schemas.openxmlformats.org/officeDocument/2006/relationships/oleObject" Target="../embeddings/oleObject5.bin"/></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tags" Target="../tags/tag24.xml"/><Relationship Id="rId7" Type="http://schemas.openxmlformats.org/officeDocument/2006/relationships/oleObject" Target="../embeddings/oleObject6.bin"/><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Master" Target="../slideMasters/slideMaster3.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191AEABA-0A3D-9D9A-1F13-9C5BCE9C7DE9}"/>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April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April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82312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848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86056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70994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647298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28,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52594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466944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466642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651303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00006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7446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449094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April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634650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April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88196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April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593275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483153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9608763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899049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282939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28,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8794742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itl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3B562A0-3D6C-45D0-9E85-8A28A804D0F1}"/>
              </a:ext>
            </a:extLst>
          </p:cNvPr>
          <p:cNvGraphicFramePr>
            <a:graphicFrameLocks noChangeAspect="1"/>
          </p:cNvGraphicFramePr>
          <p:nvPr userDrawn="1">
            <p:custDataLst>
              <p:tags r:id="rId1"/>
            </p:custDataLst>
            <p:extLst>
              <p:ext uri="{D42A27DB-BD31-4B8C-83A1-F6EECF244321}">
                <p14:modId xmlns:p14="http://schemas.microsoft.com/office/powerpoint/2010/main" val="6550503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92" imgH="591" progId="TCLayout.ActiveDocument.1">
                  <p:embed/>
                </p:oleObj>
              </mc:Choice>
              <mc:Fallback>
                <p:oleObj name="think-cell Slide" r:id="rId7" imgW="592" imgH="591" progId="TCLayout.ActiveDocument.1">
                  <p:embed/>
                  <p:pic>
                    <p:nvPicPr>
                      <p:cNvPr id="7" name="Object 6" hidden="1">
                        <a:extLst>
                          <a:ext uri="{FF2B5EF4-FFF2-40B4-BE49-F238E27FC236}">
                            <a16:creationId xmlns:a16="http://schemas.microsoft.com/office/drawing/2014/main" id="{33B562A0-3D6C-45D0-9E85-8A28A804D0F1}"/>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2FE2591C-8BA8-0985-8540-1308A3CC521E}"/>
              </a:ext>
            </a:extLst>
          </p:cNvPr>
          <p:cNvSpPr/>
          <p:nvPr userDrawn="1"/>
        </p:nvSpPr>
        <p:spPr>
          <a:xfrm>
            <a:off x="4876800" y="0"/>
            <a:ext cx="7315200" cy="6858000"/>
          </a:xfrm>
          <a:prstGeom prst="rect">
            <a:avLst/>
          </a:prstGeom>
          <a:solidFill>
            <a:srgbClr val="E6EBF0"/>
          </a:solidFill>
          <a:ln>
            <a:noFill/>
          </a:ln>
          <a:effectLst>
            <a:outerShdw blurRad="50800" dist="38100" dir="114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Rectangle 1" hidden="1">
            <a:extLst>
              <a:ext uri="{FF2B5EF4-FFF2-40B4-BE49-F238E27FC236}">
                <a16:creationId xmlns:a16="http://schemas.microsoft.com/office/drawing/2014/main" id="{CC42428D-965F-410A-AAB0-2F4E028AF079}"/>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44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Documenttype">
            <a:extLst>
              <a:ext uri="{FF2B5EF4-FFF2-40B4-BE49-F238E27FC236}">
                <a16:creationId xmlns:a16="http://schemas.microsoft.com/office/drawing/2014/main" id="{0CADA7EB-5C2E-4AD4-A32E-534A28817C8A}"/>
              </a:ext>
            </a:extLst>
          </p:cNvPr>
          <p:cNvSpPr>
            <a:spLocks noGrp="1"/>
          </p:cNvSpPr>
          <p:nvPr>
            <p:ph type="body" sz="quarter" idx="13" hasCustomPrompt="1"/>
            <p:custDataLst>
              <p:tags r:id="rId3"/>
            </p:custDataLst>
          </p:nvPr>
        </p:nvSpPr>
        <p:spPr>
          <a:xfrm>
            <a:off x="5218559" y="4865691"/>
            <a:ext cx="6415088" cy="215444"/>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rtl="0">
              <a:buNone/>
              <a:defRPr lang="en-US" sz="1400" dirty="0"/>
            </a:lvl1pPr>
            <a:lvl2pPr marL="115888" indent="0">
              <a:buNone/>
              <a:defRPr>
                <a:solidFill>
                  <a:schemeClr val="bg1"/>
                </a:solidFill>
              </a:defRPr>
            </a:lvl2pPr>
            <a:lvl3pPr marL="466344" indent="0">
              <a:buNone/>
              <a:defRPr>
                <a:solidFill>
                  <a:schemeClr val="bg1"/>
                </a:solidFill>
              </a:defRPr>
            </a:lvl3pPr>
            <a:lvl4pPr marL="813816" indent="0">
              <a:buNone/>
              <a:defRPr>
                <a:solidFill>
                  <a:schemeClr val="bg1"/>
                </a:solidFill>
              </a:defRPr>
            </a:lvl4pPr>
            <a:lvl5pPr marL="1161288" indent="0">
              <a:buNone/>
              <a:defRPr>
                <a:solidFill>
                  <a:schemeClr val="bg1"/>
                </a:solidFill>
              </a:defRPr>
            </a:lvl5pPr>
          </a:lstStyle>
          <a:p>
            <a:pPr lvl="0">
              <a:buNone/>
            </a:pPr>
            <a:r>
              <a:rPr lang="en-US"/>
              <a:t>Edit date or title/role</a:t>
            </a:r>
          </a:p>
        </p:txBody>
      </p:sp>
      <p:sp>
        <p:nvSpPr>
          <p:cNvPr id="18" name="Subtitle">
            <a:extLst>
              <a:ext uri="{FF2B5EF4-FFF2-40B4-BE49-F238E27FC236}">
                <a16:creationId xmlns:a16="http://schemas.microsoft.com/office/drawing/2014/main" id="{C85A1636-E33D-4640-A4BA-89E2008C1ED4}"/>
              </a:ext>
            </a:extLst>
          </p:cNvPr>
          <p:cNvSpPr>
            <a:spLocks noGrp="1"/>
          </p:cNvSpPr>
          <p:nvPr>
            <p:ph type="subTitle" idx="1"/>
            <p:custDataLst>
              <p:tags r:id="rId4"/>
            </p:custDataLst>
          </p:nvPr>
        </p:nvSpPr>
        <p:spPr>
          <a:xfrm>
            <a:off x="5219700" y="4092559"/>
            <a:ext cx="6415088" cy="30777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rtl="0">
              <a:buNone/>
              <a:defRPr lang="en-US" sz="2000" dirty="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buNone/>
            </a:pPr>
            <a:r>
              <a:rPr lang="en-US"/>
              <a:t>Click to edit Master subtitle style</a:t>
            </a:r>
          </a:p>
        </p:txBody>
      </p:sp>
      <p:sp>
        <p:nvSpPr>
          <p:cNvPr id="20" name="Title">
            <a:extLst>
              <a:ext uri="{FF2B5EF4-FFF2-40B4-BE49-F238E27FC236}">
                <a16:creationId xmlns:a16="http://schemas.microsoft.com/office/drawing/2014/main" id="{AA4E4E19-7239-46DA-AE24-CE9556C9BE7D}"/>
              </a:ext>
            </a:extLst>
          </p:cNvPr>
          <p:cNvSpPr>
            <a:spLocks noGrp="1"/>
          </p:cNvSpPr>
          <p:nvPr>
            <p:ph type="title"/>
            <p:custDataLst>
              <p:tags r:id="rId5"/>
            </p:custDataLst>
          </p:nvPr>
        </p:nvSpPr>
        <p:spPr>
          <a:xfrm>
            <a:off x="5219700" y="2617296"/>
            <a:ext cx="6415088" cy="135421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b" anchorCtr="0">
            <a:normAutofit/>
          </a:bodyPr>
          <a:lstStyle>
            <a:lvl1pPr rtl="0">
              <a:defRPr lang="en-US" sz="4400" dirty="0"/>
            </a:lvl1pPr>
          </a:lstStyle>
          <a:p>
            <a:pPr lvl="0"/>
            <a:r>
              <a:rPr lang="en-US"/>
              <a:t>Click to edit Master title style</a:t>
            </a:r>
          </a:p>
        </p:txBody>
      </p:sp>
      <p:pic>
        <p:nvPicPr>
          <p:cNvPr id="5" name="Picture 4">
            <a:extLst>
              <a:ext uri="{FF2B5EF4-FFF2-40B4-BE49-F238E27FC236}">
                <a16:creationId xmlns:a16="http://schemas.microsoft.com/office/drawing/2014/main" id="{2513ADBB-DE0F-7183-85E7-80DFC275CB7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57200" y="2495274"/>
            <a:ext cx="3989513" cy="1543326"/>
          </a:xfrm>
          <a:prstGeom prst="rect">
            <a:avLst/>
          </a:prstGeom>
        </p:spPr>
      </p:pic>
      <p:sp>
        <p:nvSpPr>
          <p:cNvPr id="4" name="Slide Number Placeholder 4">
            <a:extLst>
              <a:ext uri="{FF2B5EF4-FFF2-40B4-BE49-F238E27FC236}">
                <a16:creationId xmlns:a16="http://schemas.microsoft.com/office/drawing/2014/main" id="{150E3443-6811-0DCB-D1E7-BE3352D5563D}"/>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5732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op Left">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9BA84E71-6FE7-4585-B82E-BE5603311945}"/>
              </a:ext>
            </a:extLst>
          </p:cNvPr>
          <p:cNvGraphicFramePr>
            <a:graphicFrameLocks noChangeAspect="1"/>
          </p:cNvGraphicFramePr>
          <p:nvPr userDrawn="1">
            <p:custDataLst>
              <p:tags r:id="rId1"/>
            </p:custDataLst>
            <p:extLst>
              <p:ext uri="{D42A27DB-BD31-4B8C-83A1-F6EECF244321}">
                <p14:modId xmlns:p14="http://schemas.microsoft.com/office/powerpoint/2010/main" val="12606119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92" imgH="591" progId="TCLayout.ActiveDocument.1">
                  <p:embed/>
                </p:oleObj>
              </mc:Choice>
              <mc:Fallback>
                <p:oleObj name="think-cell Slide" r:id="rId7" imgW="592" imgH="591" progId="TCLayout.ActiveDocument.1">
                  <p:embed/>
                  <p:pic>
                    <p:nvPicPr>
                      <p:cNvPr id="10" name="Object 9" hidden="1">
                        <a:extLst>
                          <a:ext uri="{FF2B5EF4-FFF2-40B4-BE49-F238E27FC236}">
                            <a16:creationId xmlns:a16="http://schemas.microsoft.com/office/drawing/2014/main" id="{9BA84E71-6FE7-4585-B82E-BE5603311945}"/>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D62A08AB-557D-4245-84FA-9DB6B6C6845A}"/>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3" name="2. Slide Title">
            <a:extLst>
              <a:ext uri="{FF2B5EF4-FFF2-40B4-BE49-F238E27FC236}">
                <a16:creationId xmlns:a16="http://schemas.microsoft.com/office/drawing/2014/main" id="{064E079D-5BD2-4787-A7F2-0859A1CB5E94}"/>
              </a:ext>
            </a:extLst>
          </p:cNvPr>
          <p:cNvSpPr>
            <a:spLocks noGrp="1"/>
          </p:cNvSpPr>
          <p:nvPr>
            <p:ph type="title"/>
            <p:custDataLst>
              <p:tags r:id="rId3"/>
            </p:custDataLst>
          </p:nvPr>
        </p:nvSpPr>
        <p:spPr>
          <a:xfrm>
            <a:off x="554736" y="1706563"/>
            <a:ext cx="3813048" cy="769441"/>
          </a:xfrm>
          <a:prstGeom prst="rect">
            <a:avLst/>
          </a:prstGeom>
        </p:spPr>
        <p:txBody>
          <a:bodyPr vert="horz" anchor="t">
            <a:noAutofit/>
          </a:bodyPr>
          <a:lstStyle>
            <a:lvl1pPr rtl="0">
              <a:lnSpc>
                <a:spcPct val="100000"/>
              </a:lnSpc>
              <a:defRPr>
                <a:ln w="6350" cap="flat">
                  <a:noFill/>
                  <a:miter lim="800000"/>
                </a:ln>
              </a:defRPr>
            </a:lvl1pPr>
          </a:lstStyle>
          <a:p>
            <a:r>
              <a:rPr lang="en-US"/>
              <a:t>Click to edit Master title style</a:t>
            </a:r>
          </a:p>
        </p:txBody>
      </p:sp>
      <p:sp>
        <p:nvSpPr>
          <p:cNvPr id="6" name="5. Source" hidden="1">
            <a:extLst>
              <a:ext uri="{FF2B5EF4-FFF2-40B4-BE49-F238E27FC236}">
                <a16:creationId xmlns:a16="http://schemas.microsoft.com/office/drawing/2014/main" id="{0E2D5DBB-C1B8-4A27-836D-C2E6D553234D}"/>
              </a:ext>
            </a:extLst>
          </p:cNvPr>
          <p:cNvSpPr txBox="1"/>
          <p:nvPr userDrawn="1">
            <p:custDataLst>
              <p:tags r:id="rId4"/>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11" name="1. On-page tracker">
            <a:extLst>
              <a:ext uri="{FF2B5EF4-FFF2-40B4-BE49-F238E27FC236}">
                <a16:creationId xmlns:a16="http://schemas.microsoft.com/office/drawing/2014/main" id="{A2582D75-79F8-4634-92EF-A9F0840C018B}"/>
              </a:ext>
            </a:extLst>
          </p:cNvPr>
          <p:cNvSpPr>
            <a:spLocks noGrp="1"/>
          </p:cNvSpPr>
          <p:nvPr>
            <p:ph type="body" sz="quarter" idx="10" hasCustomPrompt="1"/>
            <p:custDataLst>
              <p:tags r:id="rId5"/>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sp>
        <p:nvSpPr>
          <p:cNvPr id="2" name="Slide Number Placeholder 4">
            <a:extLst>
              <a:ext uri="{FF2B5EF4-FFF2-40B4-BE49-F238E27FC236}">
                <a16:creationId xmlns:a16="http://schemas.microsoft.com/office/drawing/2014/main" id="{77BB4571-978B-8A2A-6B1D-A877139EE1ED}"/>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083180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2/3">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293AC4C-5B2F-4A0C-8C9B-7295BEE1F457}"/>
              </a:ext>
            </a:extLst>
          </p:cNvPr>
          <p:cNvGraphicFramePr>
            <a:graphicFrameLocks noChangeAspect="1"/>
          </p:cNvGraphicFramePr>
          <p:nvPr userDrawn="1">
            <p:custDataLst>
              <p:tags r:id="rId1"/>
            </p:custDataLst>
            <p:extLst>
              <p:ext uri="{D42A27DB-BD31-4B8C-83A1-F6EECF244321}">
                <p14:modId xmlns:p14="http://schemas.microsoft.com/office/powerpoint/2010/main" val="2087410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572" imgH="588" progId="TCLayout.ActiveDocument.1">
                  <p:embed/>
                </p:oleObj>
              </mc:Choice>
              <mc:Fallback>
                <p:oleObj name="think-cell Slide" r:id="rId9" imgW="572" imgH="588" progId="TCLayout.ActiveDocument.1">
                  <p:embed/>
                  <p:pic>
                    <p:nvPicPr>
                      <p:cNvPr id="3" name="Object 2" hidden="1">
                        <a:extLst>
                          <a:ext uri="{FF2B5EF4-FFF2-40B4-BE49-F238E27FC236}">
                            <a16:creationId xmlns:a16="http://schemas.microsoft.com/office/drawing/2014/main" id="{C293AC4C-5B2F-4A0C-8C9B-7295BEE1F457}"/>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2D668F04-7049-40BA-8D63-D8BBB6921318}"/>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9" name="2. Slide Title">
            <a:extLst>
              <a:ext uri="{FF2B5EF4-FFF2-40B4-BE49-F238E27FC236}">
                <a16:creationId xmlns:a16="http://schemas.microsoft.com/office/drawing/2014/main" id="{0415F114-7B0E-43F2-8881-F0D9FB2A643B}"/>
              </a:ext>
            </a:extLst>
          </p:cNvPr>
          <p:cNvSpPr>
            <a:spLocks noGrp="1"/>
          </p:cNvSpPr>
          <p:nvPr>
            <p:ph type="title"/>
            <p:custDataLst>
              <p:tags r:id="rId3"/>
            </p:custDataLst>
          </p:nvPr>
        </p:nvSpPr>
        <p:spPr>
          <a:xfrm>
            <a:off x="554736" y="172212"/>
            <a:ext cx="6967728" cy="731520"/>
          </a:xfrm>
        </p:spPr>
        <p:txBody>
          <a:bodyPr vert="horz"/>
          <a:lstStyle>
            <a:lvl1pPr rtl="0">
              <a:defRPr/>
            </a:lvl1pPr>
          </a:lstStyle>
          <a:p>
            <a:r>
              <a:rPr lang="en-US"/>
              <a:t>Click to edit Master title style</a:t>
            </a:r>
          </a:p>
        </p:txBody>
      </p:sp>
      <p:sp>
        <p:nvSpPr>
          <p:cNvPr id="7" name="RectangleLight">
            <a:extLst>
              <a:ext uri="{FF2B5EF4-FFF2-40B4-BE49-F238E27FC236}">
                <a16:creationId xmlns:a16="http://schemas.microsoft.com/office/drawing/2014/main" id="{2365F90A-9CD8-40EE-93CD-2729135A9569}"/>
              </a:ext>
            </a:extLst>
          </p:cNvPr>
          <p:cNvSpPr/>
          <p:nvPr userDrawn="1">
            <p:custDataLst>
              <p:tags r:id="rId4"/>
            </p:custDataLst>
          </p:nvPr>
        </p:nvSpPr>
        <p:spPr bwMode="ltGray">
          <a:xfrm>
            <a:off x="7830312" y="0"/>
            <a:ext cx="4361688" cy="6858000"/>
          </a:xfrm>
          <a:prstGeom prst="rect">
            <a:avLst/>
          </a:prstGeom>
          <a:solidFill>
            <a:srgbClr val="E6EBF0"/>
          </a:solidFill>
          <a:ln w="63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rtl="0"/>
            <a:endParaRPr lang="en-US">
              <a:solidFill>
                <a:srgbClr val="F0F0F0"/>
              </a:solidFill>
              <a:latin typeface="Arial" panose="020B0604020202020204" pitchFamily="34" charset="0"/>
            </a:endParaRPr>
          </a:p>
        </p:txBody>
      </p:sp>
      <p:sp>
        <p:nvSpPr>
          <p:cNvPr id="20" name="3. Subtitle">
            <a:extLst>
              <a:ext uri="{FF2B5EF4-FFF2-40B4-BE49-F238E27FC236}">
                <a16:creationId xmlns:a16="http://schemas.microsoft.com/office/drawing/2014/main" id="{712BED6B-950C-4FB8-AEE1-14FA61D013FF}"/>
              </a:ext>
            </a:extLst>
          </p:cNvPr>
          <p:cNvSpPr>
            <a:spLocks noGrp="1"/>
          </p:cNvSpPr>
          <p:nvPr>
            <p:ph type="subTitle" idx="1"/>
            <p:custDataLst>
              <p:tags r:id="rId5"/>
            </p:custDataLst>
          </p:nvPr>
        </p:nvSpPr>
        <p:spPr>
          <a:xfrm>
            <a:off x="554736" y="944650"/>
            <a:ext cx="6967728" cy="246221"/>
          </a:xfrm>
          <a:prstGeom prst="rect">
            <a:avLst/>
          </a:prstGeom>
        </p:spPr>
        <p:txBody>
          <a:bodyPr wrap="square">
            <a:spAutoFit/>
          </a:bodyPr>
          <a:lstStyle>
            <a:lvl1pPr marL="0" indent="0" algn="l" rtl="0">
              <a:buNone/>
              <a:defRPr sz="1600" b="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5. Source" hidden="1">
            <a:extLst>
              <a:ext uri="{FF2B5EF4-FFF2-40B4-BE49-F238E27FC236}">
                <a16:creationId xmlns:a16="http://schemas.microsoft.com/office/drawing/2014/main" id="{F25A304F-F50E-4F96-991D-CFEB07060178}"/>
              </a:ext>
            </a:extLst>
          </p:cNvPr>
          <p:cNvSpPr txBox="1"/>
          <p:nvPr userDrawn="1">
            <p:custDataLst>
              <p:tags r:id="rId6"/>
            </p:custDataLst>
          </p:nvPr>
        </p:nvSpPr>
        <p:spPr>
          <a:xfrm>
            <a:off x="2125590" y="6568588"/>
            <a:ext cx="6967729"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solidFill>
                  <a:schemeClr val="tx1"/>
                </a:solidFill>
              </a:rPr>
              <a:t>Source: …</a:t>
            </a:r>
          </a:p>
        </p:txBody>
      </p:sp>
      <p:sp>
        <p:nvSpPr>
          <p:cNvPr id="10" name="1. On-page tracker">
            <a:extLst>
              <a:ext uri="{FF2B5EF4-FFF2-40B4-BE49-F238E27FC236}">
                <a16:creationId xmlns:a16="http://schemas.microsoft.com/office/drawing/2014/main" id="{7C393009-0681-4A8F-A1E9-19E10A949DCD}"/>
              </a:ext>
            </a:extLst>
          </p:cNvPr>
          <p:cNvSpPr>
            <a:spLocks noGrp="1"/>
          </p:cNvSpPr>
          <p:nvPr>
            <p:ph type="body" sz="quarter" idx="10" hasCustomPrompt="1"/>
            <p:custDataLst>
              <p:tags r:id="rId7"/>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cxnSp>
        <p:nvCxnSpPr>
          <p:cNvPr id="2" name="Straight Connector 1">
            <a:extLst>
              <a:ext uri="{FF2B5EF4-FFF2-40B4-BE49-F238E27FC236}">
                <a16:creationId xmlns:a16="http://schemas.microsoft.com/office/drawing/2014/main" id="{99B216F7-3CA7-D235-9786-F5215D4BE6AB}"/>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B6894EF-9EB3-FC69-0490-68F7647DA80D}"/>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6" name="TextBox 5">
            <a:extLst>
              <a:ext uri="{FF2B5EF4-FFF2-40B4-BE49-F238E27FC236}">
                <a16:creationId xmlns:a16="http://schemas.microsoft.com/office/drawing/2014/main" id="{CAB59841-D29D-7D84-7861-EB268CAD37F7}"/>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8" name="Straight Connector 7">
            <a:extLst>
              <a:ext uri="{FF2B5EF4-FFF2-40B4-BE49-F238E27FC236}">
                <a16:creationId xmlns:a16="http://schemas.microsoft.com/office/drawing/2014/main" id="{AA13C0B2-2F61-1FB2-0CC8-D7FC9D3C511D}"/>
              </a:ext>
            </a:extLst>
          </p:cNvPr>
          <p:cNvCxnSpPr>
            <a:cxnSpLocks/>
          </p:cNvCxnSpPr>
          <p:nvPr userDrawn="1"/>
        </p:nvCxnSpPr>
        <p:spPr>
          <a:xfrm>
            <a:off x="2125589" y="6477006"/>
            <a:ext cx="5396875"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3BE65F68-C3CB-8E8E-6234-A925A503993F}"/>
              </a:ext>
            </a:extLst>
          </p:cNvPr>
          <p:cNvGrpSpPr/>
          <p:nvPr userDrawn="1"/>
        </p:nvGrpSpPr>
        <p:grpSpPr>
          <a:xfrm>
            <a:off x="406400" y="172212"/>
            <a:ext cx="1320800" cy="518318"/>
            <a:chOff x="406400" y="243682"/>
            <a:chExt cx="1320800" cy="518318"/>
          </a:xfrm>
        </p:grpSpPr>
        <p:sp>
          <p:nvSpPr>
            <p:cNvPr id="13" name="Rectangle 12">
              <a:extLst>
                <a:ext uri="{FF2B5EF4-FFF2-40B4-BE49-F238E27FC236}">
                  <a16:creationId xmlns:a16="http://schemas.microsoft.com/office/drawing/2014/main" id="{D621CA28-BEC6-5756-44D9-63468A2C0847}"/>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4" name="Straight Connector 13">
              <a:extLst>
                <a:ext uri="{FF2B5EF4-FFF2-40B4-BE49-F238E27FC236}">
                  <a16:creationId xmlns:a16="http://schemas.microsoft.com/office/drawing/2014/main" id="{4D5E784E-6ACD-CC91-39CC-51745D27F48F}"/>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
        <p:nvSpPr>
          <p:cNvPr id="9" name="Slide Number Placeholder 4">
            <a:extLst>
              <a:ext uri="{FF2B5EF4-FFF2-40B4-BE49-F238E27FC236}">
                <a16:creationId xmlns:a16="http://schemas.microsoft.com/office/drawing/2014/main" id="{FFA11F1D-BD33-45FE-5B6B-27E57D3B60C8}"/>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302101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lin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48A5D5-75B9-4F02-A4CB-B3C65A9BF2CE}"/>
              </a:ext>
            </a:extLst>
          </p:cNvPr>
          <p:cNvGraphicFramePr>
            <a:graphicFrameLocks noChangeAspect="1"/>
          </p:cNvGraphicFramePr>
          <p:nvPr userDrawn="1">
            <p:custDataLst>
              <p:tags r:id="rId1"/>
            </p:custDataLst>
            <p:extLst>
              <p:ext uri="{D42A27DB-BD31-4B8C-83A1-F6EECF244321}">
                <p14:modId xmlns:p14="http://schemas.microsoft.com/office/powerpoint/2010/main" val="17517775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92" imgH="591" progId="TCLayout.ActiveDocument.1">
                  <p:embed/>
                </p:oleObj>
              </mc:Choice>
              <mc:Fallback>
                <p:oleObj name="think-cell Slide" r:id="rId7" imgW="592" imgH="591" progId="TCLayout.ActiveDocument.1">
                  <p:embed/>
                  <p:pic>
                    <p:nvPicPr>
                      <p:cNvPr id="3" name="Object 2" hidden="1">
                        <a:extLst>
                          <a:ext uri="{FF2B5EF4-FFF2-40B4-BE49-F238E27FC236}">
                            <a16:creationId xmlns:a16="http://schemas.microsoft.com/office/drawing/2014/main" id="{C648A5D5-75B9-4F02-A4CB-B3C65A9BF2CE}"/>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62A02941-735B-29F4-9374-02A67A749217}"/>
              </a:ext>
            </a:extLst>
          </p:cNvPr>
          <p:cNvSpPr/>
          <p:nvPr userDrawn="1"/>
        </p:nvSpPr>
        <p:spPr>
          <a:xfrm>
            <a:off x="11379203" y="6477005"/>
            <a:ext cx="711199" cy="38100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2"/>
              </a:solidFill>
            </a:endParaRPr>
          </a:p>
        </p:txBody>
      </p:sp>
      <p:sp>
        <p:nvSpPr>
          <p:cNvPr id="6" name="Rectangle 5">
            <a:extLst>
              <a:ext uri="{FF2B5EF4-FFF2-40B4-BE49-F238E27FC236}">
                <a16:creationId xmlns:a16="http://schemas.microsoft.com/office/drawing/2014/main" id="{7904EA1B-806C-8140-4087-2F746295969D}"/>
              </a:ext>
            </a:extLst>
          </p:cNvPr>
          <p:cNvSpPr/>
          <p:nvPr userDrawn="1"/>
        </p:nvSpPr>
        <p:spPr>
          <a:xfrm>
            <a:off x="12026174" y="6477000"/>
            <a:ext cx="165825" cy="381000"/>
          </a:xfrm>
          <a:prstGeom prst="rect">
            <a:avLst/>
          </a:prstGeom>
          <a:solidFill>
            <a:srgbClr val="5B677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7" name="Straight Connector 6">
            <a:extLst>
              <a:ext uri="{FF2B5EF4-FFF2-40B4-BE49-F238E27FC236}">
                <a16:creationId xmlns:a16="http://schemas.microsoft.com/office/drawing/2014/main" id="{F67739A3-32AA-CF30-FECE-26E9DC89F796}"/>
              </a:ext>
            </a:extLst>
          </p:cNvPr>
          <p:cNvCxnSpPr>
            <a:cxnSpLocks/>
          </p:cNvCxnSpPr>
          <p:nvPr userDrawn="1"/>
        </p:nvCxnSpPr>
        <p:spPr>
          <a:xfrm>
            <a:off x="101600" y="6477000"/>
            <a:ext cx="6604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C62AD20-C9BA-5F86-0685-FCD8870FBAE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72042" y="6217199"/>
            <a:ext cx="1196754" cy="462959"/>
          </a:xfrm>
          <a:prstGeom prst="rect">
            <a:avLst/>
          </a:prstGeom>
        </p:spPr>
      </p:pic>
      <p:sp>
        <p:nvSpPr>
          <p:cNvPr id="11" name="TextBox 10">
            <a:extLst>
              <a:ext uri="{FF2B5EF4-FFF2-40B4-BE49-F238E27FC236}">
                <a16:creationId xmlns:a16="http://schemas.microsoft.com/office/drawing/2014/main" id="{D39F79E6-6C4E-90C8-70DE-9C983C4A4006}"/>
              </a:ext>
            </a:extLst>
          </p:cNvPr>
          <p:cNvSpPr txBox="1"/>
          <p:nvPr userDrawn="1"/>
        </p:nvSpPr>
        <p:spPr>
          <a:xfrm>
            <a:off x="101600" y="6553200"/>
            <a:ext cx="47769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PUBLIC</a:t>
            </a:r>
          </a:p>
        </p:txBody>
      </p:sp>
      <p:cxnSp>
        <p:nvCxnSpPr>
          <p:cNvPr id="12" name="Straight Connector 11">
            <a:extLst>
              <a:ext uri="{FF2B5EF4-FFF2-40B4-BE49-F238E27FC236}">
                <a16:creationId xmlns:a16="http://schemas.microsoft.com/office/drawing/2014/main" id="{EA1CBD39-F61F-DA1D-30F6-828460FCCB62}"/>
              </a:ext>
            </a:extLst>
          </p:cNvPr>
          <p:cNvCxnSpPr>
            <a:cxnSpLocks/>
          </p:cNvCxnSpPr>
          <p:nvPr userDrawn="1"/>
        </p:nvCxnSpPr>
        <p:spPr>
          <a:xfrm>
            <a:off x="2125589" y="6477006"/>
            <a:ext cx="10066411"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sp>
        <p:nvSpPr>
          <p:cNvPr id="2" name="Rectangle 1" hidden="1">
            <a:extLst>
              <a:ext uri="{FF2B5EF4-FFF2-40B4-BE49-F238E27FC236}">
                <a16:creationId xmlns:a16="http://schemas.microsoft.com/office/drawing/2014/main" id="{A58AAF75-30DC-408A-933A-149F2D14D18F}"/>
              </a:ext>
            </a:extLst>
          </p:cNvPr>
          <p:cNvSpPr/>
          <p:nvPr userDrawn="1">
            <p:custDataLst>
              <p:tags r:id="rId2"/>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rtl="0">
              <a:spcBef>
                <a:spcPts val="300"/>
              </a:spcBef>
              <a:spcAft>
                <a:spcPts val="300"/>
              </a:spcAft>
            </a:pPr>
            <a:endParaRPr lang="en-US" sz="2500" b="1" i="0" baseline="0">
              <a:solidFill>
                <a:schemeClr val="bg1"/>
              </a:solidFill>
              <a:latin typeface="Arial" panose="020B0604020202020204" pitchFamily="34" charset="0"/>
              <a:ea typeface="+mj-ea"/>
              <a:cs typeface="+mj-cs"/>
              <a:sym typeface="Arial" panose="020B0604020202020204" pitchFamily="34" charset="0"/>
            </a:endParaRPr>
          </a:p>
        </p:txBody>
      </p:sp>
      <p:sp>
        <p:nvSpPr>
          <p:cNvPr id="4" name="2. Slide Title">
            <a:extLst>
              <a:ext uri="{FF2B5EF4-FFF2-40B4-BE49-F238E27FC236}">
                <a16:creationId xmlns:a16="http://schemas.microsoft.com/office/drawing/2014/main" id="{6C3D89FC-A4B9-4683-B64F-B0644150274F}"/>
              </a:ext>
            </a:extLst>
          </p:cNvPr>
          <p:cNvSpPr>
            <a:spLocks noGrp="1"/>
          </p:cNvSpPr>
          <p:nvPr>
            <p:ph type="title"/>
            <p:custDataLst>
              <p:tags r:id="rId3"/>
            </p:custDataLst>
          </p:nvPr>
        </p:nvSpPr>
        <p:spPr>
          <a:xfrm>
            <a:off x="554736" y="172212"/>
            <a:ext cx="11082528" cy="1154162"/>
          </a:xfrm>
        </p:spPr>
        <p:txBody>
          <a:bodyPr vert="horz">
            <a:noAutofit/>
          </a:bodyPr>
          <a:lstStyle>
            <a:lvl1pPr rtl="0">
              <a:defRPr/>
            </a:lvl1pPr>
          </a:lstStyle>
          <a:p>
            <a:r>
              <a:rPr lang="en-US"/>
              <a:t>Click to edit Master title style</a:t>
            </a:r>
          </a:p>
        </p:txBody>
      </p:sp>
      <p:sp>
        <p:nvSpPr>
          <p:cNvPr id="10" name="5. Source" hidden="1">
            <a:extLst>
              <a:ext uri="{FF2B5EF4-FFF2-40B4-BE49-F238E27FC236}">
                <a16:creationId xmlns:a16="http://schemas.microsoft.com/office/drawing/2014/main" id="{81E2484B-3E40-408C-A350-5EB40C8A09F0}"/>
              </a:ext>
            </a:extLst>
          </p:cNvPr>
          <p:cNvSpPr txBox="1"/>
          <p:nvPr userDrawn="1">
            <p:custDataLst>
              <p:tags r:id="rId4"/>
            </p:custDataLst>
          </p:nvPr>
        </p:nvSpPr>
        <p:spPr>
          <a:xfrm>
            <a:off x="2125590" y="6568588"/>
            <a:ext cx="7277861" cy="123111"/>
          </a:xfrm>
          <a:prstGeom prst="rect">
            <a:avLst/>
          </a:prstGeom>
        </p:spPr>
        <p:txBody>
          <a:bodyPr vert="horz" wrap="square" lIns="0" tIns="0" rIns="0" bIns="0" rtlCol="0" anchor="t">
            <a:spAutoFit/>
          </a:bodyPr>
          <a:lstStyle>
            <a:lvl1pPr indent="0">
              <a:lnSpc>
                <a:spcPct val="100000"/>
              </a:lnSpc>
              <a:spcBef>
                <a:spcPts val="300"/>
              </a:spcBef>
              <a:spcAft>
                <a:spcPts val="300"/>
              </a:spcAft>
              <a:buFont typeface="Segoe UI" panose="020B0502040204020203" pitchFamily="34" charset="0"/>
              <a:buChar char="​"/>
              <a:defRPr lang="en-US" sz="900" dirty="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rtl="0"/>
            <a:r>
              <a:rPr lang="en-US" sz="800"/>
              <a:t>Source: …</a:t>
            </a:r>
          </a:p>
        </p:txBody>
      </p:sp>
      <p:sp>
        <p:nvSpPr>
          <p:cNvPr id="8" name="1. On-page tracker">
            <a:extLst>
              <a:ext uri="{FF2B5EF4-FFF2-40B4-BE49-F238E27FC236}">
                <a16:creationId xmlns:a16="http://schemas.microsoft.com/office/drawing/2014/main" id="{931AA88E-24E2-4493-A340-98EE8666A3B2}"/>
              </a:ext>
            </a:extLst>
          </p:cNvPr>
          <p:cNvSpPr>
            <a:spLocks noGrp="1"/>
          </p:cNvSpPr>
          <p:nvPr>
            <p:ph type="body" sz="quarter" idx="10" hasCustomPrompt="1"/>
            <p:custDataLst>
              <p:tags r:id="rId5"/>
            </p:custDataLst>
          </p:nvPr>
        </p:nvSpPr>
        <p:spPr>
          <a:xfrm>
            <a:off x="554735" y="41597"/>
            <a:ext cx="3843338" cy="123111"/>
          </a:xfrm>
          <a:prstGeom prst="rect">
            <a:avLst/>
          </a:prstGeom>
          <a:ln w="6350">
            <a:noFill/>
            <a:miter lim="800000"/>
          </a:ln>
        </p:spPr>
        <p:txBody>
          <a:bodyPr vert="horz" wrap="square" lIns="0" tIns="0" rIns="0" bIns="0" rtlCol="0">
            <a:spAutoFit/>
          </a:bodyPr>
          <a:lstStyle>
            <a:lvl1pPr rtl="0">
              <a:defRPr lang="en-US" sz="800" b="0" dirty="0">
                <a:cs typeface="+mn-cs"/>
              </a:defRPr>
            </a:lvl1pPr>
          </a:lstStyle>
          <a:p>
            <a:pPr lvl="0">
              <a:buNone/>
            </a:pPr>
            <a:r>
              <a:rPr lang="en-US"/>
              <a:t>Add tracker</a:t>
            </a:r>
          </a:p>
        </p:txBody>
      </p:sp>
      <p:grpSp>
        <p:nvGrpSpPr>
          <p:cNvPr id="17" name="Group 16">
            <a:extLst>
              <a:ext uri="{FF2B5EF4-FFF2-40B4-BE49-F238E27FC236}">
                <a16:creationId xmlns:a16="http://schemas.microsoft.com/office/drawing/2014/main" id="{2B09F6B8-769B-A864-E547-500981F08D06}"/>
              </a:ext>
            </a:extLst>
          </p:cNvPr>
          <p:cNvGrpSpPr/>
          <p:nvPr userDrawn="1"/>
        </p:nvGrpSpPr>
        <p:grpSpPr>
          <a:xfrm>
            <a:off x="406400" y="172212"/>
            <a:ext cx="1320800" cy="518318"/>
            <a:chOff x="406400" y="243682"/>
            <a:chExt cx="1320800" cy="518318"/>
          </a:xfrm>
        </p:grpSpPr>
        <p:sp>
          <p:nvSpPr>
            <p:cNvPr id="18" name="Rectangle 17">
              <a:extLst>
                <a:ext uri="{FF2B5EF4-FFF2-40B4-BE49-F238E27FC236}">
                  <a16:creationId xmlns:a16="http://schemas.microsoft.com/office/drawing/2014/main" id="{3FED9C4D-8AC9-7C56-EAB0-E78C2331086D}"/>
                </a:ext>
              </a:extLst>
            </p:cNvPr>
            <p:cNvSpPr/>
            <p:nvPr/>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19" name="Straight Connector 18">
              <a:extLst>
                <a:ext uri="{FF2B5EF4-FFF2-40B4-BE49-F238E27FC236}">
                  <a16:creationId xmlns:a16="http://schemas.microsoft.com/office/drawing/2014/main" id="{5B412C7A-6007-0E9A-8D29-F55D6BBBF979}"/>
                </a:ext>
              </a:extLst>
            </p:cNvPr>
            <p:cNvCxnSpPr/>
            <p:nvPr/>
          </p:nvCxnSpPr>
          <p:spPr>
            <a:xfrm>
              <a:off x="406400" y="243682"/>
              <a:ext cx="1320800" cy="0"/>
            </a:xfrm>
            <a:prstGeom prst="line">
              <a:avLst/>
            </a:prstGeom>
            <a:ln>
              <a:solidFill>
                <a:srgbClr val="5B6770"/>
              </a:solidFill>
            </a:ln>
          </p:spPr>
          <p:style>
            <a:lnRef idx="1">
              <a:schemeClr val="accent1"/>
            </a:lnRef>
            <a:fillRef idx="0">
              <a:schemeClr val="accent1"/>
            </a:fillRef>
            <a:effectRef idx="0">
              <a:schemeClr val="accent1"/>
            </a:effectRef>
            <a:fontRef idx="minor">
              <a:schemeClr val="tx1"/>
            </a:fontRef>
          </p:style>
        </p:cxnSp>
      </p:grpSp>
      <p:sp>
        <p:nvSpPr>
          <p:cNvPr id="13" name="Slide Number Placeholder 4">
            <a:extLst>
              <a:ext uri="{FF2B5EF4-FFF2-40B4-BE49-F238E27FC236}">
                <a16:creationId xmlns:a16="http://schemas.microsoft.com/office/drawing/2014/main" id="{5C178C3C-E936-3953-40D2-354A7FED0EEE}"/>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84263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41991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57475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63351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April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075441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sv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2.svg"/><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image" Target="../media/image1.emf"/><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oleObject" Target="../embeddings/oleObject2.bin"/><Relationship Id="rId2" Type="http://schemas.openxmlformats.org/officeDocument/2006/relationships/slideLayout" Target="../slideLayouts/slideLayout3.xml"/><Relationship Id="rId16" Type="http://schemas.openxmlformats.org/officeDocument/2006/relationships/tags" Target="../tags/tag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19" Type="http://schemas.openxmlformats.org/officeDocument/2006/relationships/image" Target="../media/image4.svg"/><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oleObject" Target="../embeddings/oleObject2.bin"/><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tags" Target="../tags/tag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image" Target="../media/image10.svg"/><Relationship Id="rId10" Type="http://schemas.openxmlformats.org/officeDocument/2006/relationships/slideLayout" Target="../slideLayouts/slideLayout25.xml"/><Relationship Id="rId19"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26BE38B-55AC-29D2-7AF4-D384B933EBD6}"/>
              </a:ext>
            </a:extLst>
          </p:cNvPr>
          <p:cNvGraphicFramePr>
            <a:graphicFrameLocks noChangeAspect="1"/>
          </p:cNvGraphicFramePr>
          <p:nvPr userDrawn="1">
            <p:custDataLst>
              <p:tags r:id="rId3"/>
            </p:custDataLst>
            <p:extLst>
              <p:ext uri="{D42A27DB-BD31-4B8C-83A1-F6EECF244321}">
                <p14:modId xmlns:p14="http://schemas.microsoft.com/office/powerpoint/2010/main" val="8168268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4" name="think-cell data - do not delete" hidden="1">
                        <a:extLst>
                          <a:ext uri="{FF2B5EF4-FFF2-40B4-BE49-F238E27FC236}">
                            <a16:creationId xmlns:a16="http://schemas.microsoft.com/office/drawing/2014/main" id="{C26BE38B-55AC-29D2-7AF4-D384B933EBD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
        <p:nvSpPr>
          <p:cNvPr id="7" name="Slide Number Placeholder 5">
            <a:extLst>
              <a:ext uri="{FF2B5EF4-FFF2-40B4-BE49-F238E27FC236}">
                <a16:creationId xmlns:a16="http://schemas.microsoft.com/office/drawing/2014/main" id="{77D24539-E00D-E50A-F11E-93AFC90E00B7}"/>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649E66EE-01C1-0C76-59B2-38ACC8C8B2FE}"/>
              </a:ext>
            </a:extLst>
          </p:cNvPr>
          <p:cNvGraphicFramePr>
            <a:graphicFrameLocks noChangeAspect="1"/>
          </p:cNvGraphicFramePr>
          <p:nvPr userDrawn="1">
            <p:custDataLst>
              <p:tags r:id="rId16"/>
            </p:custDataLst>
            <p:extLst>
              <p:ext uri="{D42A27DB-BD31-4B8C-83A1-F6EECF244321}">
                <p14:modId xmlns:p14="http://schemas.microsoft.com/office/powerpoint/2010/main" val="36078873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04" imgH="403" progId="TCLayout.ActiveDocument.1">
                  <p:embed/>
                </p:oleObj>
              </mc:Choice>
              <mc:Fallback>
                <p:oleObj name="think-cell Slide" r:id="rId17" imgW="404" imgH="403" progId="TCLayout.ActiveDocument.1">
                  <p:embed/>
                  <p:pic>
                    <p:nvPicPr>
                      <p:cNvPr id="11" name="think-cell data - do not delete" hidden="1">
                        <a:extLst>
                          <a:ext uri="{FF2B5EF4-FFF2-40B4-BE49-F238E27FC236}">
                            <a16:creationId xmlns:a16="http://schemas.microsoft.com/office/drawing/2014/main" id="{649E66EE-01C1-0C76-59B2-38ACC8C8B2FE}"/>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April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9"/>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649E66EE-01C1-0C76-59B2-38ACC8C8B2FE}"/>
              </a:ext>
            </a:extLst>
          </p:cNvPr>
          <p:cNvGraphicFramePr>
            <a:graphicFrameLocks noChangeAspect="1"/>
          </p:cNvGraphicFramePr>
          <p:nvPr userDrawn="1">
            <p:custDataLst>
              <p:tags r:id="rId20"/>
            </p:custDataLst>
            <p:extLst>
              <p:ext uri="{D42A27DB-BD31-4B8C-83A1-F6EECF244321}">
                <p14:modId xmlns:p14="http://schemas.microsoft.com/office/powerpoint/2010/main" val="36078873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imgW="404" imgH="403" progId="TCLayout.ActiveDocument.1">
                  <p:embed/>
                </p:oleObj>
              </mc:Choice>
              <mc:Fallback>
                <p:oleObj name="think-cell Slide" r:id="rId21" imgW="404" imgH="403" progId="TCLayout.ActiveDocument.1">
                  <p:embed/>
                  <p:pic>
                    <p:nvPicPr>
                      <p:cNvPr id="11" name="think-cell data - do not delete" hidden="1">
                        <a:extLst>
                          <a:ext uri="{FF2B5EF4-FFF2-40B4-BE49-F238E27FC236}">
                            <a16:creationId xmlns:a16="http://schemas.microsoft.com/office/drawing/2014/main" id="{649E66EE-01C1-0C76-59B2-38ACC8C8B2FE}"/>
                          </a:ext>
                        </a:extLst>
                      </p:cNvPr>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April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2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2423930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3" r:id="rId17"/>
    <p:sldLayoutId id="2147483705" r:id="rId18"/>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tags" Target="../tags/tag29.xml"/><Relationship Id="rId7" Type="http://schemas.openxmlformats.org/officeDocument/2006/relationships/notesSlide" Target="../notesSlides/notesSlide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1.xml"/><Relationship Id="rId5" Type="http://schemas.openxmlformats.org/officeDocument/2006/relationships/tags" Target="../tags/tag31.xml"/><Relationship Id="rId10" Type="http://schemas.openxmlformats.org/officeDocument/2006/relationships/image" Target="../media/image15.png"/><Relationship Id="rId4" Type="http://schemas.openxmlformats.org/officeDocument/2006/relationships/tags" Target="../tags/tag30.xml"/><Relationship Id="rId9" Type="http://schemas.openxmlformats.org/officeDocument/2006/relationships/image" Target="../media/image13.emf"/></Relationships>
</file>

<file path=ppt/slides/_rels/slide10.xml.rels><?xml version="1.0" encoding="UTF-8" standalone="yes"?>
<Relationships xmlns="http://schemas.openxmlformats.org/package/2006/relationships"><Relationship Id="rId8" Type="http://schemas.openxmlformats.org/officeDocument/2006/relationships/tags" Target="../tags/tag188.xml"/><Relationship Id="rId13" Type="http://schemas.openxmlformats.org/officeDocument/2006/relationships/tags" Target="../tags/tag193.xml"/><Relationship Id="rId18" Type="http://schemas.openxmlformats.org/officeDocument/2006/relationships/tags" Target="../tags/tag198.xml"/><Relationship Id="rId3" Type="http://schemas.openxmlformats.org/officeDocument/2006/relationships/tags" Target="../tags/tag183.xml"/><Relationship Id="rId21" Type="http://schemas.openxmlformats.org/officeDocument/2006/relationships/oleObject" Target="../embeddings/oleObject16.bin"/><Relationship Id="rId7" Type="http://schemas.openxmlformats.org/officeDocument/2006/relationships/tags" Target="../tags/tag187.xml"/><Relationship Id="rId12" Type="http://schemas.openxmlformats.org/officeDocument/2006/relationships/tags" Target="../tags/tag192.xml"/><Relationship Id="rId17" Type="http://schemas.openxmlformats.org/officeDocument/2006/relationships/tags" Target="../tags/tag197.xml"/><Relationship Id="rId25" Type="http://schemas.openxmlformats.org/officeDocument/2006/relationships/chart" Target="../charts/chart2.xml"/><Relationship Id="rId2" Type="http://schemas.openxmlformats.org/officeDocument/2006/relationships/tags" Target="../tags/tag182.xml"/><Relationship Id="rId16" Type="http://schemas.openxmlformats.org/officeDocument/2006/relationships/tags" Target="../tags/tag196.xml"/><Relationship Id="rId20" Type="http://schemas.openxmlformats.org/officeDocument/2006/relationships/slideLayout" Target="../slideLayouts/slideLayout26.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tags" Target="../tags/tag191.xml"/><Relationship Id="rId24" Type="http://schemas.openxmlformats.org/officeDocument/2006/relationships/chart" Target="../charts/chart1.xml"/><Relationship Id="rId5" Type="http://schemas.openxmlformats.org/officeDocument/2006/relationships/tags" Target="../tags/tag185.xml"/><Relationship Id="rId15" Type="http://schemas.openxmlformats.org/officeDocument/2006/relationships/tags" Target="../tags/tag195.xml"/><Relationship Id="rId23" Type="http://schemas.openxmlformats.org/officeDocument/2006/relationships/image" Target="../media/image25.svg"/><Relationship Id="rId10" Type="http://schemas.openxmlformats.org/officeDocument/2006/relationships/tags" Target="../tags/tag190.xml"/><Relationship Id="rId19" Type="http://schemas.openxmlformats.org/officeDocument/2006/relationships/tags" Target="../tags/tag199.xml"/><Relationship Id="rId4" Type="http://schemas.openxmlformats.org/officeDocument/2006/relationships/tags" Target="../tags/tag184.xml"/><Relationship Id="rId9" Type="http://schemas.openxmlformats.org/officeDocument/2006/relationships/tags" Target="../tags/tag189.xml"/><Relationship Id="rId14" Type="http://schemas.openxmlformats.org/officeDocument/2006/relationships/tags" Target="../tags/tag194.xml"/><Relationship Id="rId22" Type="http://schemas.openxmlformats.org/officeDocument/2006/relationships/image" Target="../media/image1.emf"/></Relationships>
</file>

<file path=ppt/slides/_rels/slide11.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tags" Target="../tags/tag212.xml"/><Relationship Id="rId18" Type="http://schemas.openxmlformats.org/officeDocument/2006/relationships/oleObject" Target="../embeddings/oleObject17.bin"/><Relationship Id="rId3" Type="http://schemas.openxmlformats.org/officeDocument/2006/relationships/tags" Target="../tags/tag202.xml"/><Relationship Id="rId21" Type="http://schemas.openxmlformats.org/officeDocument/2006/relationships/chart" Target="../charts/chart3.xml"/><Relationship Id="rId7" Type="http://schemas.openxmlformats.org/officeDocument/2006/relationships/tags" Target="../tags/tag206.xml"/><Relationship Id="rId12" Type="http://schemas.openxmlformats.org/officeDocument/2006/relationships/tags" Target="../tags/tag211.xml"/><Relationship Id="rId17" Type="http://schemas.openxmlformats.org/officeDocument/2006/relationships/slideLayout" Target="../slideLayouts/slideLayout26.xml"/><Relationship Id="rId2" Type="http://schemas.openxmlformats.org/officeDocument/2006/relationships/tags" Target="../tags/tag201.xml"/><Relationship Id="rId16" Type="http://schemas.openxmlformats.org/officeDocument/2006/relationships/tags" Target="../tags/tag215.xml"/><Relationship Id="rId20" Type="http://schemas.openxmlformats.org/officeDocument/2006/relationships/image" Target="../media/image25.svg"/><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5" Type="http://schemas.openxmlformats.org/officeDocument/2006/relationships/tags" Target="../tags/tag214.xml"/><Relationship Id="rId23" Type="http://schemas.openxmlformats.org/officeDocument/2006/relationships/image" Target="../media/image27.svg"/><Relationship Id="rId10" Type="http://schemas.openxmlformats.org/officeDocument/2006/relationships/tags" Target="../tags/tag209.xml"/><Relationship Id="rId19" Type="http://schemas.openxmlformats.org/officeDocument/2006/relationships/image" Target="../media/image1.emf"/><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tags" Target="../tags/tag213.xml"/><Relationship Id="rId22" Type="http://schemas.openxmlformats.org/officeDocument/2006/relationships/image" Target="../media/image26.svg"/></Relationships>
</file>

<file path=ppt/slides/_rels/slide12.xml.rels><?xml version="1.0" encoding="UTF-8" standalone="yes"?>
<Relationships xmlns="http://schemas.openxmlformats.org/package/2006/relationships"><Relationship Id="rId26" Type="http://schemas.openxmlformats.org/officeDocument/2006/relationships/tags" Target="../tags/tag241.xml"/><Relationship Id="rId21" Type="http://schemas.openxmlformats.org/officeDocument/2006/relationships/tags" Target="../tags/tag236.xml"/><Relationship Id="rId34" Type="http://schemas.openxmlformats.org/officeDocument/2006/relationships/tags" Target="../tags/tag249.xml"/><Relationship Id="rId42" Type="http://schemas.openxmlformats.org/officeDocument/2006/relationships/tags" Target="../tags/tag257.xml"/><Relationship Id="rId47" Type="http://schemas.openxmlformats.org/officeDocument/2006/relationships/tags" Target="../tags/tag262.xml"/><Relationship Id="rId50" Type="http://schemas.openxmlformats.org/officeDocument/2006/relationships/tags" Target="../tags/tag265.xml"/><Relationship Id="rId55" Type="http://schemas.openxmlformats.org/officeDocument/2006/relationships/tags" Target="../tags/tag270.xml"/><Relationship Id="rId63" Type="http://schemas.openxmlformats.org/officeDocument/2006/relationships/tags" Target="../tags/tag278.xml"/><Relationship Id="rId7" Type="http://schemas.openxmlformats.org/officeDocument/2006/relationships/tags" Target="../tags/tag222.xml"/><Relationship Id="rId2" Type="http://schemas.openxmlformats.org/officeDocument/2006/relationships/tags" Target="../tags/tag217.xml"/><Relationship Id="rId16" Type="http://schemas.openxmlformats.org/officeDocument/2006/relationships/tags" Target="../tags/tag231.xml"/><Relationship Id="rId29" Type="http://schemas.openxmlformats.org/officeDocument/2006/relationships/tags" Target="../tags/tag244.xml"/><Relationship Id="rId11" Type="http://schemas.openxmlformats.org/officeDocument/2006/relationships/tags" Target="../tags/tag226.xml"/><Relationship Id="rId24" Type="http://schemas.openxmlformats.org/officeDocument/2006/relationships/tags" Target="../tags/tag239.xml"/><Relationship Id="rId32" Type="http://schemas.openxmlformats.org/officeDocument/2006/relationships/tags" Target="../tags/tag247.xml"/><Relationship Id="rId37" Type="http://schemas.openxmlformats.org/officeDocument/2006/relationships/tags" Target="../tags/tag252.xml"/><Relationship Id="rId40" Type="http://schemas.openxmlformats.org/officeDocument/2006/relationships/tags" Target="../tags/tag255.xml"/><Relationship Id="rId45" Type="http://schemas.openxmlformats.org/officeDocument/2006/relationships/tags" Target="../tags/tag260.xml"/><Relationship Id="rId53" Type="http://schemas.openxmlformats.org/officeDocument/2006/relationships/tags" Target="../tags/tag268.xml"/><Relationship Id="rId58" Type="http://schemas.openxmlformats.org/officeDocument/2006/relationships/tags" Target="../tags/tag273.xml"/><Relationship Id="rId66" Type="http://schemas.openxmlformats.org/officeDocument/2006/relationships/oleObject" Target="../embeddings/oleObject18.bin"/><Relationship Id="rId5" Type="http://schemas.openxmlformats.org/officeDocument/2006/relationships/tags" Target="../tags/tag220.xml"/><Relationship Id="rId61" Type="http://schemas.openxmlformats.org/officeDocument/2006/relationships/tags" Target="../tags/tag276.xml"/><Relationship Id="rId19" Type="http://schemas.openxmlformats.org/officeDocument/2006/relationships/tags" Target="../tags/tag234.xml"/><Relationship Id="rId14" Type="http://schemas.openxmlformats.org/officeDocument/2006/relationships/tags" Target="../tags/tag229.xml"/><Relationship Id="rId22" Type="http://schemas.openxmlformats.org/officeDocument/2006/relationships/tags" Target="../tags/tag237.xml"/><Relationship Id="rId27" Type="http://schemas.openxmlformats.org/officeDocument/2006/relationships/tags" Target="../tags/tag242.xml"/><Relationship Id="rId30" Type="http://schemas.openxmlformats.org/officeDocument/2006/relationships/tags" Target="../tags/tag245.xml"/><Relationship Id="rId35" Type="http://schemas.openxmlformats.org/officeDocument/2006/relationships/tags" Target="../tags/tag250.xml"/><Relationship Id="rId43" Type="http://schemas.openxmlformats.org/officeDocument/2006/relationships/tags" Target="../tags/tag258.xml"/><Relationship Id="rId48" Type="http://schemas.openxmlformats.org/officeDocument/2006/relationships/tags" Target="../tags/tag263.xml"/><Relationship Id="rId56" Type="http://schemas.openxmlformats.org/officeDocument/2006/relationships/tags" Target="../tags/tag271.xml"/><Relationship Id="rId64" Type="http://schemas.openxmlformats.org/officeDocument/2006/relationships/slideLayout" Target="../slideLayouts/slideLayout17.xml"/><Relationship Id="rId8" Type="http://schemas.openxmlformats.org/officeDocument/2006/relationships/tags" Target="../tags/tag223.xml"/><Relationship Id="rId51" Type="http://schemas.openxmlformats.org/officeDocument/2006/relationships/tags" Target="../tags/tag266.xml"/><Relationship Id="rId3" Type="http://schemas.openxmlformats.org/officeDocument/2006/relationships/tags" Target="../tags/tag218.xml"/><Relationship Id="rId12" Type="http://schemas.openxmlformats.org/officeDocument/2006/relationships/tags" Target="../tags/tag227.xml"/><Relationship Id="rId17" Type="http://schemas.openxmlformats.org/officeDocument/2006/relationships/tags" Target="../tags/tag232.xml"/><Relationship Id="rId25" Type="http://schemas.openxmlformats.org/officeDocument/2006/relationships/tags" Target="../tags/tag240.xml"/><Relationship Id="rId33" Type="http://schemas.openxmlformats.org/officeDocument/2006/relationships/tags" Target="../tags/tag248.xml"/><Relationship Id="rId38" Type="http://schemas.openxmlformats.org/officeDocument/2006/relationships/tags" Target="../tags/tag253.xml"/><Relationship Id="rId46" Type="http://schemas.openxmlformats.org/officeDocument/2006/relationships/tags" Target="../tags/tag261.xml"/><Relationship Id="rId59" Type="http://schemas.openxmlformats.org/officeDocument/2006/relationships/tags" Target="../tags/tag274.xml"/><Relationship Id="rId67" Type="http://schemas.openxmlformats.org/officeDocument/2006/relationships/image" Target="../media/image1.emf"/><Relationship Id="rId20" Type="http://schemas.openxmlformats.org/officeDocument/2006/relationships/tags" Target="../tags/tag235.xml"/><Relationship Id="rId41" Type="http://schemas.openxmlformats.org/officeDocument/2006/relationships/tags" Target="../tags/tag256.xml"/><Relationship Id="rId54" Type="http://schemas.openxmlformats.org/officeDocument/2006/relationships/tags" Target="../tags/tag269.xml"/><Relationship Id="rId62" Type="http://schemas.openxmlformats.org/officeDocument/2006/relationships/tags" Target="../tags/tag277.xml"/><Relationship Id="rId1" Type="http://schemas.openxmlformats.org/officeDocument/2006/relationships/tags" Target="../tags/tag216.xml"/><Relationship Id="rId6" Type="http://schemas.openxmlformats.org/officeDocument/2006/relationships/tags" Target="../tags/tag221.xml"/><Relationship Id="rId15" Type="http://schemas.openxmlformats.org/officeDocument/2006/relationships/tags" Target="../tags/tag230.xml"/><Relationship Id="rId23" Type="http://schemas.openxmlformats.org/officeDocument/2006/relationships/tags" Target="../tags/tag238.xml"/><Relationship Id="rId28" Type="http://schemas.openxmlformats.org/officeDocument/2006/relationships/tags" Target="../tags/tag243.xml"/><Relationship Id="rId36" Type="http://schemas.openxmlformats.org/officeDocument/2006/relationships/tags" Target="../tags/tag251.xml"/><Relationship Id="rId49" Type="http://schemas.openxmlformats.org/officeDocument/2006/relationships/tags" Target="../tags/tag264.xml"/><Relationship Id="rId57" Type="http://schemas.openxmlformats.org/officeDocument/2006/relationships/tags" Target="../tags/tag272.xml"/><Relationship Id="rId10" Type="http://schemas.openxmlformats.org/officeDocument/2006/relationships/tags" Target="../tags/tag225.xml"/><Relationship Id="rId31" Type="http://schemas.openxmlformats.org/officeDocument/2006/relationships/tags" Target="../tags/tag246.xml"/><Relationship Id="rId44" Type="http://schemas.openxmlformats.org/officeDocument/2006/relationships/tags" Target="../tags/tag259.xml"/><Relationship Id="rId52" Type="http://schemas.openxmlformats.org/officeDocument/2006/relationships/tags" Target="../tags/tag267.xml"/><Relationship Id="rId60" Type="http://schemas.openxmlformats.org/officeDocument/2006/relationships/tags" Target="../tags/tag275.xml"/><Relationship Id="rId65" Type="http://schemas.openxmlformats.org/officeDocument/2006/relationships/notesSlide" Target="../notesSlides/notesSlide4.xml"/><Relationship Id="rId4" Type="http://schemas.openxmlformats.org/officeDocument/2006/relationships/tags" Target="../tags/tag219.xml"/><Relationship Id="rId9" Type="http://schemas.openxmlformats.org/officeDocument/2006/relationships/tags" Target="../tags/tag224.xml"/><Relationship Id="rId13" Type="http://schemas.openxmlformats.org/officeDocument/2006/relationships/tags" Target="../tags/tag228.xml"/><Relationship Id="rId18" Type="http://schemas.openxmlformats.org/officeDocument/2006/relationships/tags" Target="../tags/tag233.xml"/><Relationship Id="rId39" Type="http://schemas.openxmlformats.org/officeDocument/2006/relationships/tags" Target="../tags/tag254.xml"/></Relationships>
</file>

<file path=ppt/slides/_rels/slide13.xml.rels><?xml version="1.0" encoding="UTF-8" standalone="yes"?>
<Relationships xmlns="http://schemas.openxmlformats.org/package/2006/relationships"><Relationship Id="rId26" Type="http://schemas.openxmlformats.org/officeDocument/2006/relationships/tags" Target="../tags/tag304.xml"/><Relationship Id="rId21" Type="http://schemas.openxmlformats.org/officeDocument/2006/relationships/tags" Target="../tags/tag299.xml"/><Relationship Id="rId42" Type="http://schemas.openxmlformats.org/officeDocument/2006/relationships/tags" Target="../tags/tag320.xml"/><Relationship Id="rId47" Type="http://schemas.openxmlformats.org/officeDocument/2006/relationships/tags" Target="../tags/tag325.xml"/><Relationship Id="rId63" Type="http://schemas.openxmlformats.org/officeDocument/2006/relationships/tags" Target="../tags/tag341.xml"/><Relationship Id="rId68" Type="http://schemas.openxmlformats.org/officeDocument/2006/relationships/tags" Target="../tags/tag346.xml"/><Relationship Id="rId84" Type="http://schemas.openxmlformats.org/officeDocument/2006/relationships/tags" Target="../tags/tag362.xml"/><Relationship Id="rId89" Type="http://schemas.openxmlformats.org/officeDocument/2006/relationships/tags" Target="../tags/tag367.xml"/><Relationship Id="rId16" Type="http://schemas.openxmlformats.org/officeDocument/2006/relationships/tags" Target="../tags/tag294.xml"/><Relationship Id="rId107" Type="http://schemas.openxmlformats.org/officeDocument/2006/relationships/notesSlide" Target="../notesSlides/notesSlide5.xml"/><Relationship Id="rId11" Type="http://schemas.openxmlformats.org/officeDocument/2006/relationships/tags" Target="../tags/tag289.xml"/><Relationship Id="rId32" Type="http://schemas.openxmlformats.org/officeDocument/2006/relationships/tags" Target="../tags/tag310.xml"/><Relationship Id="rId37" Type="http://schemas.openxmlformats.org/officeDocument/2006/relationships/tags" Target="../tags/tag315.xml"/><Relationship Id="rId53" Type="http://schemas.openxmlformats.org/officeDocument/2006/relationships/tags" Target="../tags/tag331.xml"/><Relationship Id="rId58" Type="http://schemas.openxmlformats.org/officeDocument/2006/relationships/tags" Target="../tags/tag336.xml"/><Relationship Id="rId74" Type="http://schemas.openxmlformats.org/officeDocument/2006/relationships/tags" Target="../tags/tag352.xml"/><Relationship Id="rId79" Type="http://schemas.openxmlformats.org/officeDocument/2006/relationships/tags" Target="../tags/tag357.xml"/><Relationship Id="rId102" Type="http://schemas.openxmlformats.org/officeDocument/2006/relationships/tags" Target="../tags/tag380.xml"/><Relationship Id="rId5" Type="http://schemas.openxmlformats.org/officeDocument/2006/relationships/tags" Target="../tags/tag283.xml"/><Relationship Id="rId90" Type="http://schemas.openxmlformats.org/officeDocument/2006/relationships/tags" Target="../tags/tag368.xml"/><Relationship Id="rId95" Type="http://schemas.openxmlformats.org/officeDocument/2006/relationships/tags" Target="../tags/tag373.xml"/><Relationship Id="rId22" Type="http://schemas.openxmlformats.org/officeDocument/2006/relationships/tags" Target="../tags/tag300.xml"/><Relationship Id="rId27" Type="http://schemas.openxmlformats.org/officeDocument/2006/relationships/tags" Target="../tags/tag305.xml"/><Relationship Id="rId43" Type="http://schemas.openxmlformats.org/officeDocument/2006/relationships/tags" Target="../tags/tag321.xml"/><Relationship Id="rId48" Type="http://schemas.openxmlformats.org/officeDocument/2006/relationships/tags" Target="../tags/tag326.xml"/><Relationship Id="rId64" Type="http://schemas.openxmlformats.org/officeDocument/2006/relationships/tags" Target="../tags/tag342.xml"/><Relationship Id="rId69" Type="http://schemas.openxmlformats.org/officeDocument/2006/relationships/tags" Target="../tags/tag347.xml"/><Relationship Id="rId80" Type="http://schemas.openxmlformats.org/officeDocument/2006/relationships/tags" Target="../tags/tag358.xml"/><Relationship Id="rId85" Type="http://schemas.openxmlformats.org/officeDocument/2006/relationships/tags" Target="../tags/tag363.xml"/><Relationship Id="rId12" Type="http://schemas.openxmlformats.org/officeDocument/2006/relationships/tags" Target="../tags/tag290.xml"/><Relationship Id="rId17" Type="http://schemas.openxmlformats.org/officeDocument/2006/relationships/tags" Target="../tags/tag295.xml"/><Relationship Id="rId33" Type="http://schemas.openxmlformats.org/officeDocument/2006/relationships/tags" Target="../tags/tag311.xml"/><Relationship Id="rId38" Type="http://schemas.openxmlformats.org/officeDocument/2006/relationships/tags" Target="../tags/tag316.xml"/><Relationship Id="rId59" Type="http://schemas.openxmlformats.org/officeDocument/2006/relationships/tags" Target="../tags/tag337.xml"/><Relationship Id="rId103" Type="http://schemas.openxmlformats.org/officeDocument/2006/relationships/tags" Target="../tags/tag381.xml"/><Relationship Id="rId108" Type="http://schemas.openxmlformats.org/officeDocument/2006/relationships/oleObject" Target="../embeddings/oleObject9.bin"/><Relationship Id="rId54" Type="http://schemas.openxmlformats.org/officeDocument/2006/relationships/tags" Target="../tags/tag332.xml"/><Relationship Id="rId70" Type="http://schemas.openxmlformats.org/officeDocument/2006/relationships/tags" Target="../tags/tag348.xml"/><Relationship Id="rId75" Type="http://schemas.openxmlformats.org/officeDocument/2006/relationships/tags" Target="../tags/tag353.xml"/><Relationship Id="rId91" Type="http://schemas.openxmlformats.org/officeDocument/2006/relationships/tags" Target="../tags/tag369.xml"/><Relationship Id="rId96" Type="http://schemas.openxmlformats.org/officeDocument/2006/relationships/tags" Target="../tags/tag374.xml"/><Relationship Id="rId1" Type="http://schemas.openxmlformats.org/officeDocument/2006/relationships/tags" Target="../tags/tag279.xml"/><Relationship Id="rId6" Type="http://schemas.openxmlformats.org/officeDocument/2006/relationships/tags" Target="../tags/tag284.xml"/><Relationship Id="rId15" Type="http://schemas.openxmlformats.org/officeDocument/2006/relationships/tags" Target="../tags/tag293.xml"/><Relationship Id="rId23" Type="http://schemas.openxmlformats.org/officeDocument/2006/relationships/tags" Target="../tags/tag301.xml"/><Relationship Id="rId28" Type="http://schemas.openxmlformats.org/officeDocument/2006/relationships/tags" Target="../tags/tag306.xml"/><Relationship Id="rId36" Type="http://schemas.openxmlformats.org/officeDocument/2006/relationships/tags" Target="../tags/tag314.xml"/><Relationship Id="rId49" Type="http://schemas.openxmlformats.org/officeDocument/2006/relationships/tags" Target="../tags/tag327.xml"/><Relationship Id="rId57" Type="http://schemas.openxmlformats.org/officeDocument/2006/relationships/tags" Target="../tags/tag335.xml"/><Relationship Id="rId106" Type="http://schemas.openxmlformats.org/officeDocument/2006/relationships/slideLayout" Target="../slideLayouts/slideLayout22.xml"/><Relationship Id="rId10" Type="http://schemas.openxmlformats.org/officeDocument/2006/relationships/tags" Target="../tags/tag288.xml"/><Relationship Id="rId31" Type="http://schemas.openxmlformats.org/officeDocument/2006/relationships/tags" Target="../tags/tag309.xml"/><Relationship Id="rId44" Type="http://schemas.openxmlformats.org/officeDocument/2006/relationships/tags" Target="../tags/tag322.xml"/><Relationship Id="rId52" Type="http://schemas.openxmlformats.org/officeDocument/2006/relationships/tags" Target="../tags/tag330.xml"/><Relationship Id="rId60" Type="http://schemas.openxmlformats.org/officeDocument/2006/relationships/tags" Target="../tags/tag338.xml"/><Relationship Id="rId65" Type="http://schemas.openxmlformats.org/officeDocument/2006/relationships/tags" Target="../tags/tag343.xml"/><Relationship Id="rId73" Type="http://schemas.openxmlformats.org/officeDocument/2006/relationships/tags" Target="../tags/tag351.xml"/><Relationship Id="rId78" Type="http://schemas.openxmlformats.org/officeDocument/2006/relationships/tags" Target="../tags/tag356.xml"/><Relationship Id="rId81" Type="http://schemas.openxmlformats.org/officeDocument/2006/relationships/tags" Target="../tags/tag359.xml"/><Relationship Id="rId86" Type="http://schemas.openxmlformats.org/officeDocument/2006/relationships/tags" Target="../tags/tag364.xml"/><Relationship Id="rId94" Type="http://schemas.openxmlformats.org/officeDocument/2006/relationships/tags" Target="../tags/tag372.xml"/><Relationship Id="rId99" Type="http://schemas.openxmlformats.org/officeDocument/2006/relationships/tags" Target="../tags/tag377.xml"/><Relationship Id="rId101" Type="http://schemas.openxmlformats.org/officeDocument/2006/relationships/tags" Target="../tags/tag379.xml"/><Relationship Id="rId4" Type="http://schemas.openxmlformats.org/officeDocument/2006/relationships/tags" Target="../tags/tag282.xml"/><Relationship Id="rId9" Type="http://schemas.openxmlformats.org/officeDocument/2006/relationships/tags" Target="../tags/tag287.xml"/><Relationship Id="rId13" Type="http://schemas.openxmlformats.org/officeDocument/2006/relationships/tags" Target="../tags/tag291.xml"/><Relationship Id="rId18" Type="http://schemas.openxmlformats.org/officeDocument/2006/relationships/tags" Target="../tags/tag296.xml"/><Relationship Id="rId39" Type="http://schemas.openxmlformats.org/officeDocument/2006/relationships/tags" Target="../tags/tag317.xml"/><Relationship Id="rId109" Type="http://schemas.openxmlformats.org/officeDocument/2006/relationships/image" Target="../media/image16.emf"/><Relationship Id="rId34" Type="http://schemas.openxmlformats.org/officeDocument/2006/relationships/tags" Target="../tags/tag312.xml"/><Relationship Id="rId50" Type="http://schemas.openxmlformats.org/officeDocument/2006/relationships/tags" Target="../tags/tag328.xml"/><Relationship Id="rId55" Type="http://schemas.openxmlformats.org/officeDocument/2006/relationships/tags" Target="../tags/tag333.xml"/><Relationship Id="rId76" Type="http://schemas.openxmlformats.org/officeDocument/2006/relationships/tags" Target="../tags/tag354.xml"/><Relationship Id="rId97" Type="http://schemas.openxmlformats.org/officeDocument/2006/relationships/tags" Target="../tags/tag375.xml"/><Relationship Id="rId104" Type="http://schemas.openxmlformats.org/officeDocument/2006/relationships/tags" Target="../tags/tag382.xml"/><Relationship Id="rId7" Type="http://schemas.openxmlformats.org/officeDocument/2006/relationships/tags" Target="../tags/tag285.xml"/><Relationship Id="rId71" Type="http://schemas.openxmlformats.org/officeDocument/2006/relationships/tags" Target="../tags/tag349.xml"/><Relationship Id="rId92" Type="http://schemas.openxmlformats.org/officeDocument/2006/relationships/tags" Target="../tags/tag370.xml"/><Relationship Id="rId2" Type="http://schemas.openxmlformats.org/officeDocument/2006/relationships/tags" Target="../tags/tag280.xml"/><Relationship Id="rId29" Type="http://schemas.openxmlformats.org/officeDocument/2006/relationships/tags" Target="../tags/tag307.xml"/><Relationship Id="rId24" Type="http://schemas.openxmlformats.org/officeDocument/2006/relationships/tags" Target="../tags/tag302.xml"/><Relationship Id="rId40" Type="http://schemas.openxmlformats.org/officeDocument/2006/relationships/tags" Target="../tags/tag318.xml"/><Relationship Id="rId45" Type="http://schemas.openxmlformats.org/officeDocument/2006/relationships/tags" Target="../tags/tag323.xml"/><Relationship Id="rId66" Type="http://schemas.openxmlformats.org/officeDocument/2006/relationships/tags" Target="../tags/tag344.xml"/><Relationship Id="rId87" Type="http://schemas.openxmlformats.org/officeDocument/2006/relationships/tags" Target="../tags/tag365.xml"/><Relationship Id="rId61" Type="http://schemas.openxmlformats.org/officeDocument/2006/relationships/tags" Target="../tags/tag339.xml"/><Relationship Id="rId82" Type="http://schemas.openxmlformats.org/officeDocument/2006/relationships/tags" Target="../tags/tag360.xml"/><Relationship Id="rId19" Type="http://schemas.openxmlformats.org/officeDocument/2006/relationships/tags" Target="../tags/tag297.xml"/><Relationship Id="rId14" Type="http://schemas.openxmlformats.org/officeDocument/2006/relationships/tags" Target="../tags/tag292.xml"/><Relationship Id="rId30" Type="http://schemas.openxmlformats.org/officeDocument/2006/relationships/tags" Target="../tags/tag308.xml"/><Relationship Id="rId35" Type="http://schemas.openxmlformats.org/officeDocument/2006/relationships/tags" Target="../tags/tag313.xml"/><Relationship Id="rId56" Type="http://schemas.openxmlformats.org/officeDocument/2006/relationships/tags" Target="../tags/tag334.xml"/><Relationship Id="rId77" Type="http://schemas.openxmlformats.org/officeDocument/2006/relationships/tags" Target="../tags/tag355.xml"/><Relationship Id="rId100" Type="http://schemas.openxmlformats.org/officeDocument/2006/relationships/tags" Target="../tags/tag378.xml"/><Relationship Id="rId105" Type="http://schemas.openxmlformats.org/officeDocument/2006/relationships/tags" Target="../tags/tag383.xml"/><Relationship Id="rId8" Type="http://schemas.openxmlformats.org/officeDocument/2006/relationships/tags" Target="../tags/tag286.xml"/><Relationship Id="rId51" Type="http://schemas.openxmlformats.org/officeDocument/2006/relationships/tags" Target="../tags/tag329.xml"/><Relationship Id="rId72" Type="http://schemas.openxmlformats.org/officeDocument/2006/relationships/tags" Target="../tags/tag350.xml"/><Relationship Id="rId93" Type="http://schemas.openxmlformats.org/officeDocument/2006/relationships/tags" Target="../tags/tag371.xml"/><Relationship Id="rId98" Type="http://schemas.openxmlformats.org/officeDocument/2006/relationships/tags" Target="../tags/tag376.xml"/><Relationship Id="rId3" Type="http://schemas.openxmlformats.org/officeDocument/2006/relationships/tags" Target="../tags/tag281.xml"/><Relationship Id="rId25" Type="http://schemas.openxmlformats.org/officeDocument/2006/relationships/tags" Target="../tags/tag303.xml"/><Relationship Id="rId46" Type="http://schemas.openxmlformats.org/officeDocument/2006/relationships/tags" Target="../tags/tag324.xml"/><Relationship Id="rId67" Type="http://schemas.openxmlformats.org/officeDocument/2006/relationships/tags" Target="../tags/tag345.xml"/><Relationship Id="rId20" Type="http://schemas.openxmlformats.org/officeDocument/2006/relationships/tags" Target="../tags/tag298.xml"/><Relationship Id="rId41" Type="http://schemas.openxmlformats.org/officeDocument/2006/relationships/tags" Target="../tags/tag319.xml"/><Relationship Id="rId62" Type="http://schemas.openxmlformats.org/officeDocument/2006/relationships/tags" Target="../tags/tag340.xml"/><Relationship Id="rId83" Type="http://schemas.openxmlformats.org/officeDocument/2006/relationships/tags" Target="../tags/tag361.xml"/><Relationship Id="rId88" Type="http://schemas.openxmlformats.org/officeDocument/2006/relationships/tags" Target="../tags/tag366.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tags" Target="../tags/tag386.xml"/><Relationship Id="rId7" Type="http://schemas.openxmlformats.org/officeDocument/2006/relationships/oleObject" Target="../embeddings/oleObject19.bin"/><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slideLayout" Target="../slideLayouts/slideLayout22.xml"/><Relationship Id="rId5" Type="http://schemas.openxmlformats.org/officeDocument/2006/relationships/tags" Target="../tags/tag388.xml"/><Relationship Id="rId10" Type="http://schemas.openxmlformats.org/officeDocument/2006/relationships/image" Target="../media/image30.svg"/><Relationship Id="rId4" Type="http://schemas.openxmlformats.org/officeDocument/2006/relationships/tags" Target="../tags/tag387.xml"/><Relationship Id="rId9" Type="http://schemas.openxmlformats.org/officeDocument/2006/relationships/image" Target="../media/image29.svg"/></Relationships>
</file>

<file path=ppt/slides/_rels/slide16.xml.rels><?xml version="1.0" encoding="UTF-8" standalone="yes"?>
<Relationships xmlns="http://schemas.openxmlformats.org/package/2006/relationships"><Relationship Id="rId8" Type="http://schemas.openxmlformats.org/officeDocument/2006/relationships/tags" Target="../tags/tag396.xml"/><Relationship Id="rId13" Type="http://schemas.openxmlformats.org/officeDocument/2006/relationships/tags" Target="../tags/tag401.xml"/><Relationship Id="rId18" Type="http://schemas.openxmlformats.org/officeDocument/2006/relationships/tags" Target="../tags/tag406.xml"/><Relationship Id="rId3" Type="http://schemas.openxmlformats.org/officeDocument/2006/relationships/tags" Target="../tags/tag391.xml"/><Relationship Id="rId21" Type="http://schemas.openxmlformats.org/officeDocument/2006/relationships/oleObject" Target="../embeddings/oleObject20.bin"/><Relationship Id="rId7" Type="http://schemas.openxmlformats.org/officeDocument/2006/relationships/tags" Target="../tags/tag395.xml"/><Relationship Id="rId12" Type="http://schemas.openxmlformats.org/officeDocument/2006/relationships/tags" Target="../tags/tag400.xml"/><Relationship Id="rId17" Type="http://schemas.openxmlformats.org/officeDocument/2006/relationships/tags" Target="../tags/tag405.xml"/><Relationship Id="rId2" Type="http://schemas.openxmlformats.org/officeDocument/2006/relationships/tags" Target="../tags/tag390.xml"/><Relationship Id="rId16" Type="http://schemas.openxmlformats.org/officeDocument/2006/relationships/tags" Target="../tags/tag404.xml"/><Relationship Id="rId20" Type="http://schemas.openxmlformats.org/officeDocument/2006/relationships/slideLayout" Target="../slideLayouts/slideLayout22.xml"/><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tags" Target="../tags/tag399.xml"/><Relationship Id="rId5" Type="http://schemas.openxmlformats.org/officeDocument/2006/relationships/tags" Target="../tags/tag393.xml"/><Relationship Id="rId15" Type="http://schemas.openxmlformats.org/officeDocument/2006/relationships/tags" Target="../tags/tag403.xml"/><Relationship Id="rId23" Type="http://schemas.openxmlformats.org/officeDocument/2006/relationships/image" Target="../media/image19.svg"/><Relationship Id="rId10" Type="http://schemas.openxmlformats.org/officeDocument/2006/relationships/tags" Target="../tags/tag398.xml"/><Relationship Id="rId19" Type="http://schemas.openxmlformats.org/officeDocument/2006/relationships/tags" Target="../tags/tag407.xml"/><Relationship Id="rId4" Type="http://schemas.openxmlformats.org/officeDocument/2006/relationships/tags" Target="../tags/tag392.xml"/><Relationship Id="rId9" Type="http://schemas.openxmlformats.org/officeDocument/2006/relationships/tags" Target="../tags/tag397.xml"/><Relationship Id="rId14" Type="http://schemas.openxmlformats.org/officeDocument/2006/relationships/tags" Target="../tags/tag402.xml"/><Relationship Id="rId22"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32.png"/><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image" Target="../media/image31.emf"/><Relationship Id="rId5" Type="http://schemas.openxmlformats.org/officeDocument/2006/relationships/oleObject" Target="../embeddings/oleObject21.bin"/><Relationship Id="rId4"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26" Type="http://schemas.openxmlformats.org/officeDocument/2006/relationships/tags" Target="../tags/tag435.xml"/><Relationship Id="rId21" Type="http://schemas.openxmlformats.org/officeDocument/2006/relationships/tags" Target="../tags/tag430.xml"/><Relationship Id="rId42" Type="http://schemas.openxmlformats.org/officeDocument/2006/relationships/tags" Target="../tags/tag451.xml"/><Relationship Id="rId47" Type="http://schemas.openxmlformats.org/officeDocument/2006/relationships/tags" Target="../tags/tag456.xml"/><Relationship Id="rId63" Type="http://schemas.openxmlformats.org/officeDocument/2006/relationships/tags" Target="../tags/tag472.xml"/><Relationship Id="rId68" Type="http://schemas.openxmlformats.org/officeDocument/2006/relationships/tags" Target="../tags/tag477.xml"/><Relationship Id="rId84" Type="http://schemas.openxmlformats.org/officeDocument/2006/relationships/tags" Target="../tags/tag493.xml"/><Relationship Id="rId89" Type="http://schemas.openxmlformats.org/officeDocument/2006/relationships/tags" Target="../tags/tag498.xml"/><Relationship Id="rId16" Type="http://schemas.openxmlformats.org/officeDocument/2006/relationships/tags" Target="../tags/tag425.xml"/><Relationship Id="rId11" Type="http://schemas.openxmlformats.org/officeDocument/2006/relationships/tags" Target="../tags/tag420.xml"/><Relationship Id="rId32" Type="http://schemas.openxmlformats.org/officeDocument/2006/relationships/tags" Target="../tags/tag441.xml"/><Relationship Id="rId37" Type="http://schemas.openxmlformats.org/officeDocument/2006/relationships/tags" Target="../tags/tag446.xml"/><Relationship Id="rId53" Type="http://schemas.openxmlformats.org/officeDocument/2006/relationships/tags" Target="../tags/tag462.xml"/><Relationship Id="rId58" Type="http://schemas.openxmlformats.org/officeDocument/2006/relationships/tags" Target="../tags/tag467.xml"/><Relationship Id="rId74" Type="http://schemas.openxmlformats.org/officeDocument/2006/relationships/tags" Target="../tags/tag483.xml"/><Relationship Id="rId79" Type="http://schemas.openxmlformats.org/officeDocument/2006/relationships/tags" Target="../tags/tag488.xml"/><Relationship Id="rId102" Type="http://schemas.openxmlformats.org/officeDocument/2006/relationships/chart" Target="../charts/chart4.xml"/><Relationship Id="rId5" Type="http://schemas.openxmlformats.org/officeDocument/2006/relationships/tags" Target="../tags/tag414.xml"/><Relationship Id="rId90" Type="http://schemas.openxmlformats.org/officeDocument/2006/relationships/tags" Target="../tags/tag499.xml"/><Relationship Id="rId95" Type="http://schemas.openxmlformats.org/officeDocument/2006/relationships/tags" Target="../tags/tag504.xml"/><Relationship Id="rId22" Type="http://schemas.openxmlformats.org/officeDocument/2006/relationships/tags" Target="../tags/tag431.xml"/><Relationship Id="rId27" Type="http://schemas.openxmlformats.org/officeDocument/2006/relationships/tags" Target="../tags/tag436.xml"/><Relationship Id="rId43" Type="http://schemas.openxmlformats.org/officeDocument/2006/relationships/tags" Target="../tags/tag452.xml"/><Relationship Id="rId48" Type="http://schemas.openxmlformats.org/officeDocument/2006/relationships/tags" Target="../tags/tag457.xml"/><Relationship Id="rId64" Type="http://schemas.openxmlformats.org/officeDocument/2006/relationships/tags" Target="../tags/tag473.xml"/><Relationship Id="rId69" Type="http://schemas.openxmlformats.org/officeDocument/2006/relationships/tags" Target="../tags/tag478.xml"/><Relationship Id="rId80" Type="http://schemas.openxmlformats.org/officeDocument/2006/relationships/tags" Target="../tags/tag489.xml"/><Relationship Id="rId85" Type="http://schemas.openxmlformats.org/officeDocument/2006/relationships/tags" Target="../tags/tag494.xml"/><Relationship Id="rId12" Type="http://schemas.openxmlformats.org/officeDocument/2006/relationships/tags" Target="../tags/tag421.xml"/><Relationship Id="rId17" Type="http://schemas.openxmlformats.org/officeDocument/2006/relationships/tags" Target="../tags/tag426.xml"/><Relationship Id="rId25" Type="http://schemas.openxmlformats.org/officeDocument/2006/relationships/tags" Target="../tags/tag434.xml"/><Relationship Id="rId33" Type="http://schemas.openxmlformats.org/officeDocument/2006/relationships/tags" Target="../tags/tag442.xml"/><Relationship Id="rId38" Type="http://schemas.openxmlformats.org/officeDocument/2006/relationships/tags" Target="../tags/tag447.xml"/><Relationship Id="rId46" Type="http://schemas.openxmlformats.org/officeDocument/2006/relationships/tags" Target="../tags/tag455.xml"/><Relationship Id="rId59" Type="http://schemas.openxmlformats.org/officeDocument/2006/relationships/tags" Target="../tags/tag468.xml"/><Relationship Id="rId67" Type="http://schemas.openxmlformats.org/officeDocument/2006/relationships/tags" Target="../tags/tag476.xml"/><Relationship Id="rId103" Type="http://schemas.openxmlformats.org/officeDocument/2006/relationships/chart" Target="../charts/chart5.xml"/><Relationship Id="rId20" Type="http://schemas.openxmlformats.org/officeDocument/2006/relationships/tags" Target="../tags/tag429.xml"/><Relationship Id="rId41" Type="http://schemas.openxmlformats.org/officeDocument/2006/relationships/tags" Target="../tags/tag450.xml"/><Relationship Id="rId54" Type="http://schemas.openxmlformats.org/officeDocument/2006/relationships/tags" Target="../tags/tag463.xml"/><Relationship Id="rId62" Type="http://schemas.openxmlformats.org/officeDocument/2006/relationships/tags" Target="../tags/tag471.xml"/><Relationship Id="rId70" Type="http://schemas.openxmlformats.org/officeDocument/2006/relationships/tags" Target="../tags/tag479.xml"/><Relationship Id="rId75" Type="http://schemas.openxmlformats.org/officeDocument/2006/relationships/tags" Target="../tags/tag484.xml"/><Relationship Id="rId83" Type="http://schemas.openxmlformats.org/officeDocument/2006/relationships/tags" Target="../tags/tag492.xml"/><Relationship Id="rId88" Type="http://schemas.openxmlformats.org/officeDocument/2006/relationships/tags" Target="../tags/tag497.xml"/><Relationship Id="rId91" Type="http://schemas.openxmlformats.org/officeDocument/2006/relationships/tags" Target="../tags/tag500.xml"/><Relationship Id="rId96" Type="http://schemas.openxmlformats.org/officeDocument/2006/relationships/tags" Target="../tags/tag505.xml"/><Relationship Id="rId1" Type="http://schemas.openxmlformats.org/officeDocument/2006/relationships/tags" Target="../tags/tag410.xml"/><Relationship Id="rId6" Type="http://schemas.openxmlformats.org/officeDocument/2006/relationships/tags" Target="../tags/tag415.xml"/><Relationship Id="rId15" Type="http://schemas.openxmlformats.org/officeDocument/2006/relationships/tags" Target="../tags/tag424.xml"/><Relationship Id="rId23" Type="http://schemas.openxmlformats.org/officeDocument/2006/relationships/tags" Target="../tags/tag432.xml"/><Relationship Id="rId28" Type="http://schemas.openxmlformats.org/officeDocument/2006/relationships/tags" Target="../tags/tag437.xml"/><Relationship Id="rId36" Type="http://schemas.openxmlformats.org/officeDocument/2006/relationships/tags" Target="../tags/tag445.xml"/><Relationship Id="rId49" Type="http://schemas.openxmlformats.org/officeDocument/2006/relationships/tags" Target="../tags/tag458.xml"/><Relationship Id="rId57" Type="http://schemas.openxmlformats.org/officeDocument/2006/relationships/tags" Target="../tags/tag466.xml"/><Relationship Id="rId10" Type="http://schemas.openxmlformats.org/officeDocument/2006/relationships/tags" Target="../tags/tag419.xml"/><Relationship Id="rId31" Type="http://schemas.openxmlformats.org/officeDocument/2006/relationships/tags" Target="../tags/tag440.xml"/><Relationship Id="rId44" Type="http://schemas.openxmlformats.org/officeDocument/2006/relationships/tags" Target="../tags/tag453.xml"/><Relationship Id="rId52" Type="http://schemas.openxmlformats.org/officeDocument/2006/relationships/tags" Target="../tags/tag461.xml"/><Relationship Id="rId60" Type="http://schemas.openxmlformats.org/officeDocument/2006/relationships/tags" Target="../tags/tag469.xml"/><Relationship Id="rId65" Type="http://schemas.openxmlformats.org/officeDocument/2006/relationships/tags" Target="../tags/tag474.xml"/><Relationship Id="rId73" Type="http://schemas.openxmlformats.org/officeDocument/2006/relationships/tags" Target="../tags/tag482.xml"/><Relationship Id="rId78" Type="http://schemas.openxmlformats.org/officeDocument/2006/relationships/tags" Target="../tags/tag487.xml"/><Relationship Id="rId81" Type="http://schemas.openxmlformats.org/officeDocument/2006/relationships/tags" Target="../tags/tag490.xml"/><Relationship Id="rId86" Type="http://schemas.openxmlformats.org/officeDocument/2006/relationships/tags" Target="../tags/tag495.xml"/><Relationship Id="rId94" Type="http://schemas.openxmlformats.org/officeDocument/2006/relationships/tags" Target="../tags/tag503.xml"/><Relationship Id="rId99" Type="http://schemas.openxmlformats.org/officeDocument/2006/relationships/notesSlide" Target="../notesSlides/notesSlide7.xml"/><Relationship Id="rId101" Type="http://schemas.openxmlformats.org/officeDocument/2006/relationships/image" Target="../media/image1.emf"/><Relationship Id="rId4" Type="http://schemas.openxmlformats.org/officeDocument/2006/relationships/tags" Target="../tags/tag413.xml"/><Relationship Id="rId9" Type="http://schemas.openxmlformats.org/officeDocument/2006/relationships/tags" Target="../tags/tag418.xml"/><Relationship Id="rId13" Type="http://schemas.openxmlformats.org/officeDocument/2006/relationships/tags" Target="../tags/tag422.xml"/><Relationship Id="rId18" Type="http://schemas.openxmlformats.org/officeDocument/2006/relationships/tags" Target="../tags/tag427.xml"/><Relationship Id="rId39" Type="http://schemas.openxmlformats.org/officeDocument/2006/relationships/tags" Target="../tags/tag448.xml"/><Relationship Id="rId34" Type="http://schemas.openxmlformats.org/officeDocument/2006/relationships/tags" Target="../tags/tag443.xml"/><Relationship Id="rId50" Type="http://schemas.openxmlformats.org/officeDocument/2006/relationships/tags" Target="../tags/tag459.xml"/><Relationship Id="rId55" Type="http://schemas.openxmlformats.org/officeDocument/2006/relationships/tags" Target="../tags/tag464.xml"/><Relationship Id="rId76" Type="http://schemas.openxmlformats.org/officeDocument/2006/relationships/tags" Target="../tags/tag485.xml"/><Relationship Id="rId97" Type="http://schemas.openxmlformats.org/officeDocument/2006/relationships/tags" Target="../tags/tag506.xml"/><Relationship Id="rId7" Type="http://schemas.openxmlformats.org/officeDocument/2006/relationships/tags" Target="../tags/tag416.xml"/><Relationship Id="rId71" Type="http://schemas.openxmlformats.org/officeDocument/2006/relationships/tags" Target="../tags/tag480.xml"/><Relationship Id="rId92" Type="http://schemas.openxmlformats.org/officeDocument/2006/relationships/tags" Target="../tags/tag501.xml"/><Relationship Id="rId2" Type="http://schemas.openxmlformats.org/officeDocument/2006/relationships/tags" Target="../tags/tag411.xml"/><Relationship Id="rId29" Type="http://schemas.openxmlformats.org/officeDocument/2006/relationships/tags" Target="../tags/tag438.xml"/><Relationship Id="rId24" Type="http://schemas.openxmlformats.org/officeDocument/2006/relationships/tags" Target="../tags/tag433.xml"/><Relationship Id="rId40" Type="http://schemas.openxmlformats.org/officeDocument/2006/relationships/tags" Target="../tags/tag449.xml"/><Relationship Id="rId45" Type="http://schemas.openxmlformats.org/officeDocument/2006/relationships/tags" Target="../tags/tag454.xml"/><Relationship Id="rId66" Type="http://schemas.openxmlformats.org/officeDocument/2006/relationships/tags" Target="../tags/tag475.xml"/><Relationship Id="rId87" Type="http://schemas.openxmlformats.org/officeDocument/2006/relationships/tags" Target="../tags/tag496.xml"/><Relationship Id="rId61" Type="http://schemas.openxmlformats.org/officeDocument/2006/relationships/tags" Target="../tags/tag470.xml"/><Relationship Id="rId82" Type="http://schemas.openxmlformats.org/officeDocument/2006/relationships/tags" Target="../tags/tag491.xml"/><Relationship Id="rId19" Type="http://schemas.openxmlformats.org/officeDocument/2006/relationships/tags" Target="../tags/tag428.xml"/><Relationship Id="rId14" Type="http://schemas.openxmlformats.org/officeDocument/2006/relationships/tags" Target="../tags/tag423.xml"/><Relationship Id="rId30" Type="http://schemas.openxmlformats.org/officeDocument/2006/relationships/tags" Target="../tags/tag439.xml"/><Relationship Id="rId35" Type="http://schemas.openxmlformats.org/officeDocument/2006/relationships/tags" Target="../tags/tag444.xml"/><Relationship Id="rId56" Type="http://schemas.openxmlformats.org/officeDocument/2006/relationships/tags" Target="../tags/tag465.xml"/><Relationship Id="rId77" Type="http://schemas.openxmlformats.org/officeDocument/2006/relationships/tags" Target="../tags/tag486.xml"/><Relationship Id="rId100" Type="http://schemas.openxmlformats.org/officeDocument/2006/relationships/oleObject" Target="../embeddings/oleObject22.bin"/><Relationship Id="rId8" Type="http://schemas.openxmlformats.org/officeDocument/2006/relationships/tags" Target="../tags/tag417.xml"/><Relationship Id="rId51" Type="http://schemas.openxmlformats.org/officeDocument/2006/relationships/tags" Target="../tags/tag460.xml"/><Relationship Id="rId72" Type="http://schemas.openxmlformats.org/officeDocument/2006/relationships/tags" Target="../tags/tag481.xml"/><Relationship Id="rId93" Type="http://schemas.openxmlformats.org/officeDocument/2006/relationships/tags" Target="../tags/tag502.xml"/><Relationship Id="rId98" Type="http://schemas.openxmlformats.org/officeDocument/2006/relationships/slideLayout" Target="../slideLayouts/slideLayout20.xml"/><Relationship Id="rId3" Type="http://schemas.openxmlformats.org/officeDocument/2006/relationships/tags" Target="../tags/tag412.xml"/></Relationships>
</file>

<file path=ppt/slides/_rels/slide19.xml.rels><?xml version="1.0" encoding="UTF-8" standalone="yes"?>
<Relationships xmlns="http://schemas.openxmlformats.org/package/2006/relationships"><Relationship Id="rId8" Type="http://schemas.openxmlformats.org/officeDocument/2006/relationships/tags" Target="../tags/tag514.xml"/><Relationship Id="rId13" Type="http://schemas.openxmlformats.org/officeDocument/2006/relationships/oleObject" Target="../embeddings/oleObject23.bin"/><Relationship Id="rId3" Type="http://schemas.openxmlformats.org/officeDocument/2006/relationships/tags" Target="../tags/tag509.xml"/><Relationship Id="rId7" Type="http://schemas.openxmlformats.org/officeDocument/2006/relationships/tags" Target="../tags/tag513.xml"/><Relationship Id="rId12" Type="http://schemas.openxmlformats.org/officeDocument/2006/relationships/slideLayout" Target="../slideLayouts/slideLayout22.xml"/><Relationship Id="rId17" Type="http://schemas.openxmlformats.org/officeDocument/2006/relationships/image" Target="../media/image35.svg"/><Relationship Id="rId2" Type="http://schemas.openxmlformats.org/officeDocument/2006/relationships/tags" Target="../tags/tag508.xml"/><Relationship Id="rId16" Type="http://schemas.openxmlformats.org/officeDocument/2006/relationships/image" Target="../media/image34.svg"/><Relationship Id="rId1" Type="http://schemas.openxmlformats.org/officeDocument/2006/relationships/tags" Target="../tags/tag507.xml"/><Relationship Id="rId6" Type="http://schemas.openxmlformats.org/officeDocument/2006/relationships/tags" Target="../tags/tag512.xml"/><Relationship Id="rId11" Type="http://schemas.openxmlformats.org/officeDocument/2006/relationships/tags" Target="../tags/tag517.xml"/><Relationship Id="rId5" Type="http://schemas.openxmlformats.org/officeDocument/2006/relationships/tags" Target="../tags/tag511.xml"/><Relationship Id="rId15" Type="http://schemas.openxmlformats.org/officeDocument/2006/relationships/image" Target="../media/image33.svg"/><Relationship Id="rId10" Type="http://schemas.openxmlformats.org/officeDocument/2006/relationships/tags" Target="../tags/tag516.xml"/><Relationship Id="rId4" Type="http://schemas.openxmlformats.org/officeDocument/2006/relationships/tags" Target="../tags/tag510.xml"/><Relationship Id="rId9" Type="http://schemas.openxmlformats.org/officeDocument/2006/relationships/tags" Target="../tags/tag515.xml"/><Relationship Id="rId1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 Target="slide27.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slide" Target="slide2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slide" Target="slide21.xml"/><Relationship Id="rId5" Type="http://schemas.openxmlformats.org/officeDocument/2006/relationships/tags" Target="../tags/tag36.xml"/><Relationship Id="rId10" Type="http://schemas.openxmlformats.org/officeDocument/2006/relationships/image" Target="../media/image16.emf"/><Relationship Id="rId4" Type="http://schemas.openxmlformats.org/officeDocument/2006/relationships/tags" Target="../tags/tag35.xml"/><Relationship Id="rId9" Type="http://schemas.openxmlformats.org/officeDocument/2006/relationships/oleObject" Target="../embeddings/oleObject8.bin"/></Relationships>
</file>

<file path=ppt/slides/_rels/slide20.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tags" Target="../tags/tag530.xml"/><Relationship Id="rId18" Type="http://schemas.openxmlformats.org/officeDocument/2006/relationships/tags" Target="../tags/tag535.xml"/><Relationship Id="rId26" Type="http://schemas.openxmlformats.org/officeDocument/2006/relationships/tags" Target="../tags/tag543.xml"/><Relationship Id="rId3" Type="http://schemas.openxmlformats.org/officeDocument/2006/relationships/tags" Target="../tags/tag520.xml"/><Relationship Id="rId21" Type="http://schemas.openxmlformats.org/officeDocument/2006/relationships/tags" Target="../tags/tag538.xml"/><Relationship Id="rId7" Type="http://schemas.openxmlformats.org/officeDocument/2006/relationships/tags" Target="../tags/tag524.xml"/><Relationship Id="rId12" Type="http://schemas.openxmlformats.org/officeDocument/2006/relationships/tags" Target="../tags/tag529.xml"/><Relationship Id="rId17" Type="http://schemas.openxmlformats.org/officeDocument/2006/relationships/tags" Target="../tags/tag534.xml"/><Relationship Id="rId25" Type="http://schemas.openxmlformats.org/officeDocument/2006/relationships/tags" Target="../tags/tag542.xml"/><Relationship Id="rId2" Type="http://schemas.openxmlformats.org/officeDocument/2006/relationships/tags" Target="../tags/tag519.xml"/><Relationship Id="rId16" Type="http://schemas.openxmlformats.org/officeDocument/2006/relationships/tags" Target="../tags/tag533.xml"/><Relationship Id="rId20" Type="http://schemas.openxmlformats.org/officeDocument/2006/relationships/tags" Target="../tags/tag537.xml"/><Relationship Id="rId29" Type="http://schemas.openxmlformats.org/officeDocument/2006/relationships/slideLayout" Target="../slideLayouts/slideLayout22.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tags" Target="../tags/tag528.xml"/><Relationship Id="rId24" Type="http://schemas.openxmlformats.org/officeDocument/2006/relationships/tags" Target="../tags/tag541.xml"/><Relationship Id="rId32" Type="http://schemas.openxmlformats.org/officeDocument/2006/relationships/image" Target="../media/image35.svg"/><Relationship Id="rId5" Type="http://schemas.openxmlformats.org/officeDocument/2006/relationships/tags" Target="../tags/tag522.xml"/><Relationship Id="rId15" Type="http://schemas.openxmlformats.org/officeDocument/2006/relationships/tags" Target="../tags/tag532.xml"/><Relationship Id="rId23" Type="http://schemas.openxmlformats.org/officeDocument/2006/relationships/tags" Target="../tags/tag540.xml"/><Relationship Id="rId28" Type="http://schemas.openxmlformats.org/officeDocument/2006/relationships/tags" Target="../tags/tag545.xml"/><Relationship Id="rId10" Type="http://schemas.openxmlformats.org/officeDocument/2006/relationships/tags" Target="../tags/tag527.xml"/><Relationship Id="rId19" Type="http://schemas.openxmlformats.org/officeDocument/2006/relationships/tags" Target="../tags/tag536.xml"/><Relationship Id="rId31" Type="http://schemas.openxmlformats.org/officeDocument/2006/relationships/image" Target="../media/image16.emf"/><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tags" Target="../tags/tag531.xml"/><Relationship Id="rId22" Type="http://schemas.openxmlformats.org/officeDocument/2006/relationships/tags" Target="../tags/tag539.xml"/><Relationship Id="rId27" Type="http://schemas.openxmlformats.org/officeDocument/2006/relationships/tags" Target="../tags/tag544.xml"/><Relationship Id="rId30" Type="http://schemas.openxmlformats.org/officeDocument/2006/relationships/oleObject" Target="../embeddings/oleObject24.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547.xml"/><Relationship Id="rId1" Type="http://schemas.openxmlformats.org/officeDocument/2006/relationships/tags" Target="../tags/tag546.xml"/><Relationship Id="rId5" Type="http://schemas.openxmlformats.org/officeDocument/2006/relationships/image" Target="../media/image1.emf"/><Relationship Id="rId4" Type="http://schemas.openxmlformats.org/officeDocument/2006/relationships/oleObject" Target="../embeddings/oleObject25.bin"/></Relationships>
</file>

<file path=ppt/slides/_rels/slide22.xml.rels><?xml version="1.0" encoding="UTF-8" standalone="yes"?>
<Relationships xmlns="http://schemas.openxmlformats.org/package/2006/relationships"><Relationship Id="rId8" Type="http://schemas.openxmlformats.org/officeDocument/2006/relationships/tags" Target="../tags/tag555.xml"/><Relationship Id="rId13" Type="http://schemas.openxmlformats.org/officeDocument/2006/relationships/tags" Target="../tags/tag560.xml"/><Relationship Id="rId18" Type="http://schemas.openxmlformats.org/officeDocument/2006/relationships/tags" Target="../tags/tag565.xml"/><Relationship Id="rId26" Type="http://schemas.openxmlformats.org/officeDocument/2006/relationships/tags" Target="../tags/tag573.xml"/><Relationship Id="rId3" Type="http://schemas.openxmlformats.org/officeDocument/2006/relationships/tags" Target="../tags/tag550.xml"/><Relationship Id="rId21" Type="http://schemas.openxmlformats.org/officeDocument/2006/relationships/tags" Target="../tags/tag568.xml"/><Relationship Id="rId7" Type="http://schemas.openxmlformats.org/officeDocument/2006/relationships/tags" Target="../tags/tag554.xml"/><Relationship Id="rId12" Type="http://schemas.openxmlformats.org/officeDocument/2006/relationships/tags" Target="../tags/tag559.xml"/><Relationship Id="rId17" Type="http://schemas.openxmlformats.org/officeDocument/2006/relationships/tags" Target="../tags/tag564.xml"/><Relationship Id="rId25" Type="http://schemas.openxmlformats.org/officeDocument/2006/relationships/tags" Target="../tags/tag572.xml"/><Relationship Id="rId2" Type="http://schemas.openxmlformats.org/officeDocument/2006/relationships/tags" Target="../tags/tag549.xml"/><Relationship Id="rId16" Type="http://schemas.openxmlformats.org/officeDocument/2006/relationships/tags" Target="../tags/tag563.xml"/><Relationship Id="rId20" Type="http://schemas.openxmlformats.org/officeDocument/2006/relationships/tags" Target="../tags/tag567.xml"/><Relationship Id="rId29" Type="http://schemas.openxmlformats.org/officeDocument/2006/relationships/slideLayout" Target="../slideLayouts/slideLayout22.xml"/><Relationship Id="rId1" Type="http://schemas.openxmlformats.org/officeDocument/2006/relationships/tags" Target="../tags/tag548.xml"/><Relationship Id="rId6" Type="http://schemas.openxmlformats.org/officeDocument/2006/relationships/tags" Target="../tags/tag553.xml"/><Relationship Id="rId11" Type="http://schemas.openxmlformats.org/officeDocument/2006/relationships/tags" Target="../tags/tag558.xml"/><Relationship Id="rId24" Type="http://schemas.openxmlformats.org/officeDocument/2006/relationships/tags" Target="../tags/tag571.xml"/><Relationship Id="rId32" Type="http://schemas.openxmlformats.org/officeDocument/2006/relationships/image" Target="../media/image19.svg"/><Relationship Id="rId5" Type="http://schemas.openxmlformats.org/officeDocument/2006/relationships/tags" Target="../tags/tag552.xml"/><Relationship Id="rId15" Type="http://schemas.openxmlformats.org/officeDocument/2006/relationships/tags" Target="../tags/tag562.xml"/><Relationship Id="rId23" Type="http://schemas.openxmlformats.org/officeDocument/2006/relationships/tags" Target="../tags/tag570.xml"/><Relationship Id="rId28" Type="http://schemas.openxmlformats.org/officeDocument/2006/relationships/tags" Target="../tags/tag575.xml"/><Relationship Id="rId10" Type="http://schemas.openxmlformats.org/officeDocument/2006/relationships/tags" Target="../tags/tag557.xml"/><Relationship Id="rId19" Type="http://schemas.openxmlformats.org/officeDocument/2006/relationships/tags" Target="../tags/tag566.xml"/><Relationship Id="rId31" Type="http://schemas.openxmlformats.org/officeDocument/2006/relationships/image" Target="../media/image1.emf"/><Relationship Id="rId4" Type="http://schemas.openxmlformats.org/officeDocument/2006/relationships/tags" Target="../tags/tag551.xml"/><Relationship Id="rId9" Type="http://schemas.openxmlformats.org/officeDocument/2006/relationships/tags" Target="../tags/tag556.xml"/><Relationship Id="rId14" Type="http://schemas.openxmlformats.org/officeDocument/2006/relationships/tags" Target="../tags/tag561.xml"/><Relationship Id="rId22" Type="http://schemas.openxmlformats.org/officeDocument/2006/relationships/tags" Target="../tags/tag569.xml"/><Relationship Id="rId27" Type="http://schemas.openxmlformats.org/officeDocument/2006/relationships/tags" Target="../tags/tag574.xml"/><Relationship Id="rId30" Type="http://schemas.openxmlformats.org/officeDocument/2006/relationships/oleObject" Target="../embeddings/oleObject26.bin"/></Relationships>
</file>

<file path=ppt/slides/_rels/slide23.xml.rels><?xml version="1.0" encoding="UTF-8" standalone="yes"?>
<Relationships xmlns="http://schemas.openxmlformats.org/package/2006/relationships"><Relationship Id="rId13" Type="http://schemas.openxmlformats.org/officeDocument/2006/relationships/tags" Target="../tags/tag588.xml"/><Relationship Id="rId18" Type="http://schemas.openxmlformats.org/officeDocument/2006/relationships/tags" Target="../tags/tag593.xml"/><Relationship Id="rId26" Type="http://schemas.openxmlformats.org/officeDocument/2006/relationships/tags" Target="../tags/tag601.xml"/><Relationship Id="rId3" Type="http://schemas.openxmlformats.org/officeDocument/2006/relationships/tags" Target="../tags/tag578.xml"/><Relationship Id="rId21" Type="http://schemas.openxmlformats.org/officeDocument/2006/relationships/tags" Target="../tags/tag596.xml"/><Relationship Id="rId34" Type="http://schemas.openxmlformats.org/officeDocument/2006/relationships/image" Target="../media/image19.svg"/><Relationship Id="rId7" Type="http://schemas.openxmlformats.org/officeDocument/2006/relationships/tags" Target="../tags/tag582.xml"/><Relationship Id="rId12" Type="http://schemas.openxmlformats.org/officeDocument/2006/relationships/tags" Target="../tags/tag587.xml"/><Relationship Id="rId17" Type="http://schemas.openxmlformats.org/officeDocument/2006/relationships/tags" Target="../tags/tag592.xml"/><Relationship Id="rId25" Type="http://schemas.openxmlformats.org/officeDocument/2006/relationships/tags" Target="../tags/tag600.xml"/><Relationship Id="rId33" Type="http://schemas.openxmlformats.org/officeDocument/2006/relationships/image" Target="../media/image36.svg"/><Relationship Id="rId2" Type="http://schemas.openxmlformats.org/officeDocument/2006/relationships/tags" Target="../tags/tag577.xml"/><Relationship Id="rId16" Type="http://schemas.openxmlformats.org/officeDocument/2006/relationships/tags" Target="../tags/tag591.xml"/><Relationship Id="rId20" Type="http://schemas.openxmlformats.org/officeDocument/2006/relationships/tags" Target="../tags/tag595.xml"/><Relationship Id="rId29" Type="http://schemas.openxmlformats.org/officeDocument/2006/relationships/tags" Target="../tags/tag604.xml"/><Relationship Id="rId1" Type="http://schemas.openxmlformats.org/officeDocument/2006/relationships/tags" Target="../tags/tag576.xml"/><Relationship Id="rId6" Type="http://schemas.openxmlformats.org/officeDocument/2006/relationships/tags" Target="../tags/tag581.xml"/><Relationship Id="rId11" Type="http://schemas.openxmlformats.org/officeDocument/2006/relationships/tags" Target="../tags/tag586.xml"/><Relationship Id="rId24" Type="http://schemas.openxmlformats.org/officeDocument/2006/relationships/tags" Target="../tags/tag599.xml"/><Relationship Id="rId32" Type="http://schemas.openxmlformats.org/officeDocument/2006/relationships/image" Target="../media/image1.emf"/><Relationship Id="rId5" Type="http://schemas.openxmlformats.org/officeDocument/2006/relationships/tags" Target="../tags/tag580.xml"/><Relationship Id="rId15" Type="http://schemas.openxmlformats.org/officeDocument/2006/relationships/tags" Target="../tags/tag590.xml"/><Relationship Id="rId23" Type="http://schemas.openxmlformats.org/officeDocument/2006/relationships/tags" Target="../tags/tag598.xml"/><Relationship Id="rId28" Type="http://schemas.openxmlformats.org/officeDocument/2006/relationships/tags" Target="../tags/tag603.xml"/><Relationship Id="rId36" Type="http://schemas.openxmlformats.org/officeDocument/2006/relationships/image" Target="../media/image38.svg"/><Relationship Id="rId10" Type="http://schemas.openxmlformats.org/officeDocument/2006/relationships/tags" Target="../tags/tag585.xml"/><Relationship Id="rId19" Type="http://schemas.openxmlformats.org/officeDocument/2006/relationships/tags" Target="../tags/tag594.xml"/><Relationship Id="rId31" Type="http://schemas.openxmlformats.org/officeDocument/2006/relationships/oleObject" Target="../embeddings/oleObject27.bin"/><Relationship Id="rId4" Type="http://schemas.openxmlformats.org/officeDocument/2006/relationships/tags" Target="../tags/tag579.xml"/><Relationship Id="rId9" Type="http://schemas.openxmlformats.org/officeDocument/2006/relationships/tags" Target="../tags/tag584.xml"/><Relationship Id="rId14" Type="http://schemas.openxmlformats.org/officeDocument/2006/relationships/tags" Target="../tags/tag589.xml"/><Relationship Id="rId22" Type="http://schemas.openxmlformats.org/officeDocument/2006/relationships/tags" Target="../tags/tag597.xml"/><Relationship Id="rId27" Type="http://schemas.openxmlformats.org/officeDocument/2006/relationships/tags" Target="../tags/tag602.xml"/><Relationship Id="rId30" Type="http://schemas.openxmlformats.org/officeDocument/2006/relationships/slideLayout" Target="../slideLayouts/slideLayout22.xml"/><Relationship Id="rId35" Type="http://schemas.openxmlformats.org/officeDocument/2006/relationships/image" Target="../media/image37.svg"/><Relationship Id="rId8" Type="http://schemas.openxmlformats.org/officeDocument/2006/relationships/tags" Target="../tags/tag583.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8.bin"/><Relationship Id="rId13" Type="http://schemas.openxmlformats.org/officeDocument/2006/relationships/image" Target="../media/image42.svg"/><Relationship Id="rId3" Type="http://schemas.openxmlformats.org/officeDocument/2006/relationships/tags" Target="../tags/tag607.xml"/><Relationship Id="rId7" Type="http://schemas.openxmlformats.org/officeDocument/2006/relationships/slideLayout" Target="../slideLayouts/slideLayout22.xml"/><Relationship Id="rId12" Type="http://schemas.openxmlformats.org/officeDocument/2006/relationships/image" Target="../media/image41.svg"/><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tags" Target="../tags/tag610.xml"/><Relationship Id="rId11" Type="http://schemas.openxmlformats.org/officeDocument/2006/relationships/image" Target="../media/image40.svg"/><Relationship Id="rId5" Type="http://schemas.openxmlformats.org/officeDocument/2006/relationships/tags" Target="../tags/tag609.xml"/><Relationship Id="rId10" Type="http://schemas.openxmlformats.org/officeDocument/2006/relationships/image" Target="../media/image39.svg"/><Relationship Id="rId4" Type="http://schemas.openxmlformats.org/officeDocument/2006/relationships/tags" Target="../tags/tag608.xml"/><Relationship Id="rId9" Type="http://schemas.openxmlformats.org/officeDocument/2006/relationships/image" Target="../media/image16.emf"/></Relationships>
</file>

<file path=ppt/slides/_rels/slide25.xml.rels><?xml version="1.0" encoding="UTF-8" standalone="yes"?>
<Relationships xmlns="http://schemas.openxmlformats.org/package/2006/relationships"><Relationship Id="rId13" Type="http://schemas.openxmlformats.org/officeDocument/2006/relationships/tags" Target="../tags/tag623.xml"/><Relationship Id="rId18" Type="http://schemas.openxmlformats.org/officeDocument/2006/relationships/tags" Target="../tags/tag628.xml"/><Relationship Id="rId26" Type="http://schemas.openxmlformats.org/officeDocument/2006/relationships/tags" Target="../tags/tag636.xml"/><Relationship Id="rId39" Type="http://schemas.openxmlformats.org/officeDocument/2006/relationships/tags" Target="../tags/tag649.xml"/><Relationship Id="rId21" Type="http://schemas.openxmlformats.org/officeDocument/2006/relationships/tags" Target="../tags/tag631.xml"/><Relationship Id="rId34" Type="http://schemas.openxmlformats.org/officeDocument/2006/relationships/tags" Target="../tags/tag644.xml"/><Relationship Id="rId42" Type="http://schemas.openxmlformats.org/officeDocument/2006/relationships/tags" Target="../tags/tag652.xml"/><Relationship Id="rId47" Type="http://schemas.openxmlformats.org/officeDocument/2006/relationships/tags" Target="../tags/tag657.xml"/><Relationship Id="rId50" Type="http://schemas.openxmlformats.org/officeDocument/2006/relationships/tags" Target="../tags/tag660.xml"/><Relationship Id="rId55" Type="http://schemas.openxmlformats.org/officeDocument/2006/relationships/slideLayout" Target="../slideLayouts/slideLayout22.xml"/><Relationship Id="rId7" Type="http://schemas.openxmlformats.org/officeDocument/2006/relationships/tags" Target="../tags/tag617.xml"/><Relationship Id="rId2" Type="http://schemas.openxmlformats.org/officeDocument/2006/relationships/tags" Target="../tags/tag612.xml"/><Relationship Id="rId16" Type="http://schemas.openxmlformats.org/officeDocument/2006/relationships/tags" Target="../tags/tag626.xml"/><Relationship Id="rId29" Type="http://schemas.openxmlformats.org/officeDocument/2006/relationships/tags" Target="../tags/tag639.xml"/><Relationship Id="rId11" Type="http://schemas.openxmlformats.org/officeDocument/2006/relationships/tags" Target="../tags/tag621.xml"/><Relationship Id="rId24" Type="http://schemas.openxmlformats.org/officeDocument/2006/relationships/tags" Target="../tags/tag634.xml"/><Relationship Id="rId32" Type="http://schemas.openxmlformats.org/officeDocument/2006/relationships/tags" Target="../tags/tag642.xml"/><Relationship Id="rId37" Type="http://schemas.openxmlformats.org/officeDocument/2006/relationships/tags" Target="../tags/tag647.xml"/><Relationship Id="rId40" Type="http://schemas.openxmlformats.org/officeDocument/2006/relationships/tags" Target="../tags/tag650.xml"/><Relationship Id="rId45" Type="http://schemas.openxmlformats.org/officeDocument/2006/relationships/tags" Target="../tags/tag655.xml"/><Relationship Id="rId53" Type="http://schemas.openxmlformats.org/officeDocument/2006/relationships/tags" Target="../tags/tag663.xml"/><Relationship Id="rId58" Type="http://schemas.openxmlformats.org/officeDocument/2006/relationships/image" Target="../media/image16.emf"/><Relationship Id="rId5" Type="http://schemas.openxmlformats.org/officeDocument/2006/relationships/tags" Target="../tags/tag615.xml"/><Relationship Id="rId19" Type="http://schemas.openxmlformats.org/officeDocument/2006/relationships/tags" Target="../tags/tag629.xml"/><Relationship Id="rId4" Type="http://schemas.openxmlformats.org/officeDocument/2006/relationships/tags" Target="../tags/tag614.xml"/><Relationship Id="rId9" Type="http://schemas.openxmlformats.org/officeDocument/2006/relationships/tags" Target="../tags/tag619.xml"/><Relationship Id="rId14" Type="http://schemas.openxmlformats.org/officeDocument/2006/relationships/tags" Target="../tags/tag624.xml"/><Relationship Id="rId22" Type="http://schemas.openxmlformats.org/officeDocument/2006/relationships/tags" Target="../tags/tag632.xml"/><Relationship Id="rId27" Type="http://schemas.openxmlformats.org/officeDocument/2006/relationships/tags" Target="../tags/tag637.xml"/><Relationship Id="rId30" Type="http://schemas.openxmlformats.org/officeDocument/2006/relationships/tags" Target="../tags/tag640.xml"/><Relationship Id="rId35" Type="http://schemas.openxmlformats.org/officeDocument/2006/relationships/tags" Target="../tags/tag645.xml"/><Relationship Id="rId43" Type="http://schemas.openxmlformats.org/officeDocument/2006/relationships/tags" Target="../tags/tag653.xml"/><Relationship Id="rId48" Type="http://schemas.openxmlformats.org/officeDocument/2006/relationships/tags" Target="../tags/tag658.xml"/><Relationship Id="rId56" Type="http://schemas.openxmlformats.org/officeDocument/2006/relationships/notesSlide" Target="../notesSlides/notesSlide8.xml"/><Relationship Id="rId8" Type="http://schemas.openxmlformats.org/officeDocument/2006/relationships/tags" Target="../tags/tag618.xml"/><Relationship Id="rId51" Type="http://schemas.openxmlformats.org/officeDocument/2006/relationships/tags" Target="../tags/tag661.xml"/><Relationship Id="rId3" Type="http://schemas.openxmlformats.org/officeDocument/2006/relationships/tags" Target="../tags/tag613.xml"/><Relationship Id="rId12" Type="http://schemas.openxmlformats.org/officeDocument/2006/relationships/tags" Target="../tags/tag622.xml"/><Relationship Id="rId17" Type="http://schemas.openxmlformats.org/officeDocument/2006/relationships/tags" Target="../tags/tag627.xml"/><Relationship Id="rId25" Type="http://schemas.openxmlformats.org/officeDocument/2006/relationships/tags" Target="../tags/tag635.xml"/><Relationship Id="rId33" Type="http://schemas.openxmlformats.org/officeDocument/2006/relationships/tags" Target="../tags/tag643.xml"/><Relationship Id="rId38" Type="http://schemas.openxmlformats.org/officeDocument/2006/relationships/tags" Target="../tags/tag648.xml"/><Relationship Id="rId46" Type="http://schemas.openxmlformats.org/officeDocument/2006/relationships/tags" Target="../tags/tag656.xml"/><Relationship Id="rId20" Type="http://schemas.openxmlformats.org/officeDocument/2006/relationships/tags" Target="../tags/tag630.xml"/><Relationship Id="rId41" Type="http://schemas.openxmlformats.org/officeDocument/2006/relationships/tags" Target="../tags/tag651.xml"/><Relationship Id="rId54" Type="http://schemas.openxmlformats.org/officeDocument/2006/relationships/tags" Target="../tags/tag664.xml"/><Relationship Id="rId1" Type="http://schemas.openxmlformats.org/officeDocument/2006/relationships/tags" Target="../tags/tag611.xml"/><Relationship Id="rId6" Type="http://schemas.openxmlformats.org/officeDocument/2006/relationships/tags" Target="../tags/tag616.xml"/><Relationship Id="rId15" Type="http://schemas.openxmlformats.org/officeDocument/2006/relationships/tags" Target="../tags/tag625.xml"/><Relationship Id="rId23" Type="http://schemas.openxmlformats.org/officeDocument/2006/relationships/tags" Target="../tags/tag633.xml"/><Relationship Id="rId28" Type="http://schemas.openxmlformats.org/officeDocument/2006/relationships/tags" Target="../tags/tag638.xml"/><Relationship Id="rId36" Type="http://schemas.openxmlformats.org/officeDocument/2006/relationships/tags" Target="../tags/tag646.xml"/><Relationship Id="rId49" Type="http://schemas.openxmlformats.org/officeDocument/2006/relationships/tags" Target="../tags/tag659.xml"/><Relationship Id="rId57" Type="http://schemas.openxmlformats.org/officeDocument/2006/relationships/oleObject" Target="../embeddings/oleObject29.bin"/><Relationship Id="rId10" Type="http://schemas.openxmlformats.org/officeDocument/2006/relationships/tags" Target="../tags/tag620.xml"/><Relationship Id="rId31" Type="http://schemas.openxmlformats.org/officeDocument/2006/relationships/tags" Target="../tags/tag641.xml"/><Relationship Id="rId44" Type="http://schemas.openxmlformats.org/officeDocument/2006/relationships/tags" Target="../tags/tag654.xml"/><Relationship Id="rId52" Type="http://schemas.openxmlformats.org/officeDocument/2006/relationships/tags" Target="../tags/tag662.xml"/></Relationships>
</file>

<file path=ppt/slides/_rels/slide26.xml.rels><?xml version="1.0" encoding="UTF-8" standalone="yes"?>
<Relationships xmlns="http://schemas.openxmlformats.org/package/2006/relationships"><Relationship Id="rId8" Type="http://schemas.openxmlformats.org/officeDocument/2006/relationships/tags" Target="../tags/tag672.xml"/><Relationship Id="rId13" Type="http://schemas.openxmlformats.org/officeDocument/2006/relationships/image" Target="../media/image44.svg"/><Relationship Id="rId3" Type="http://schemas.openxmlformats.org/officeDocument/2006/relationships/tags" Target="../tags/tag667.xml"/><Relationship Id="rId7" Type="http://schemas.openxmlformats.org/officeDocument/2006/relationships/tags" Target="../tags/tag671.xml"/><Relationship Id="rId12" Type="http://schemas.openxmlformats.org/officeDocument/2006/relationships/image" Target="../media/image43.svg"/><Relationship Id="rId2" Type="http://schemas.openxmlformats.org/officeDocument/2006/relationships/tags" Target="../tags/tag666.xml"/><Relationship Id="rId16" Type="http://schemas.openxmlformats.org/officeDocument/2006/relationships/image" Target="../media/image47.svg"/><Relationship Id="rId1" Type="http://schemas.openxmlformats.org/officeDocument/2006/relationships/tags" Target="../tags/tag665.xml"/><Relationship Id="rId6" Type="http://schemas.openxmlformats.org/officeDocument/2006/relationships/tags" Target="../tags/tag670.xml"/><Relationship Id="rId11" Type="http://schemas.openxmlformats.org/officeDocument/2006/relationships/image" Target="../media/image16.emf"/><Relationship Id="rId5" Type="http://schemas.openxmlformats.org/officeDocument/2006/relationships/tags" Target="../tags/tag669.xml"/><Relationship Id="rId15" Type="http://schemas.openxmlformats.org/officeDocument/2006/relationships/image" Target="../media/image46.svg"/><Relationship Id="rId10" Type="http://schemas.openxmlformats.org/officeDocument/2006/relationships/oleObject" Target="../embeddings/oleObject30.bin"/><Relationship Id="rId4" Type="http://schemas.openxmlformats.org/officeDocument/2006/relationships/tags" Target="../tags/tag668.xml"/><Relationship Id="rId9" Type="http://schemas.openxmlformats.org/officeDocument/2006/relationships/slideLayout" Target="../slideLayouts/slideLayout22.xml"/><Relationship Id="rId14" Type="http://schemas.openxmlformats.org/officeDocument/2006/relationships/image" Target="../media/image45.svg"/></Relationships>
</file>

<file path=ppt/slides/_rels/slide27.xml.rels><?xml version="1.0" encoding="UTF-8" standalone="yes"?>
<Relationships xmlns="http://schemas.openxmlformats.org/package/2006/relationships"><Relationship Id="rId13" Type="http://schemas.openxmlformats.org/officeDocument/2006/relationships/tags" Target="../tags/tag685.xml"/><Relationship Id="rId18" Type="http://schemas.openxmlformats.org/officeDocument/2006/relationships/tags" Target="../tags/tag690.xml"/><Relationship Id="rId26" Type="http://schemas.openxmlformats.org/officeDocument/2006/relationships/tags" Target="../tags/tag698.xml"/><Relationship Id="rId39" Type="http://schemas.openxmlformats.org/officeDocument/2006/relationships/chart" Target="../charts/chart6.xml"/><Relationship Id="rId21" Type="http://schemas.openxmlformats.org/officeDocument/2006/relationships/tags" Target="../tags/tag693.xml"/><Relationship Id="rId34" Type="http://schemas.openxmlformats.org/officeDocument/2006/relationships/tags" Target="../tags/tag706.xml"/><Relationship Id="rId42" Type="http://schemas.openxmlformats.org/officeDocument/2006/relationships/image" Target="../media/image50.svg"/><Relationship Id="rId7" Type="http://schemas.openxmlformats.org/officeDocument/2006/relationships/tags" Target="../tags/tag679.xml"/><Relationship Id="rId2" Type="http://schemas.openxmlformats.org/officeDocument/2006/relationships/tags" Target="../tags/tag674.xml"/><Relationship Id="rId16" Type="http://schemas.openxmlformats.org/officeDocument/2006/relationships/tags" Target="../tags/tag688.xml"/><Relationship Id="rId20" Type="http://schemas.openxmlformats.org/officeDocument/2006/relationships/tags" Target="../tags/tag692.xml"/><Relationship Id="rId29" Type="http://schemas.openxmlformats.org/officeDocument/2006/relationships/tags" Target="../tags/tag701.xml"/><Relationship Id="rId41" Type="http://schemas.openxmlformats.org/officeDocument/2006/relationships/image" Target="../media/image49.svg"/><Relationship Id="rId1" Type="http://schemas.openxmlformats.org/officeDocument/2006/relationships/tags" Target="../tags/tag673.xml"/><Relationship Id="rId6" Type="http://schemas.openxmlformats.org/officeDocument/2006/relationships/tags" Target="../tags/tag678.xml"/><Relationship Id="rId11" Type="http://schemas.openxmlformats.org/officeDocument/2006/relationships/tags" Target="../tags/tag683.xml"/><Relationship Id="rId24" Type="http://schemas.openxmlformats.org/officeDocument/2006/relationships/tags" Target="../tags/tag696.xml"/><Relationship Id="rId32" Type="http://schemas.openxmlformats.org/officeDocument/2006/relationships/tags" Target="../tags/tag704.xml"/><Relationship Id="rId37" Type="http://schemas.openxmlformats.org/officeDocument/2006/relationships/oleObject" Target="../embeddings/oleObject31.bin"/><Relationship Id="rId40" Type="http://schemas.openxmlformats.org/officeDocument/2006/relationships/image" Target="../media/image48.svg"/><Relationship Id="rId5" Type="http://schemas.openxmlformats.org/officeDocument/2006/relationships/tags" Target="../tags/tag677.xml"/><Relationship Id="rId15" Type="http://schemas.openxmlformats.org/officeDocument/2006/relationships/tags" Target="../tags/tag687.xml"/><Relationship Id="rId23" Type="http://schemas.openxmlformats.org/officeDocument/2006/relationships/tags" Target="../tags/tag695.xml"/><Relationship Id="rId28" Type="http://schemas.openxmlformats.org/officeDocument/2006/relationships/tags" Target="../tags/tag700.xml"/><Relationship Id="rId36" Type="http://schemas.openxmlformats.org/officeDocument/2006/relationships/slideLayout" Target="../slideLayouts/slideLayout22.xml"/><Relationship Id="rId10" Type="http://schemas.openxmlformats.org/officeDocument/2006/relationships/tags" Target="../tags/tag682.xml"/><Relationship Id="rId19" Type="http://schemas.openxmlformats.org/officeDocument/2006/relationships/tags" Target="../tags/tag691.xml"/><Relationship Id="rId31" Type="http://schemas.openxmlformats.org/officeDocument/2006/relationships/tags" Target="../tags/tag703.xml"/><Relationship Id="rId4" Type="http://schemas.openxmlformats.org/officeDocument/2006/relationships/tags" Target="../tags/tag676.xml"/><Relationship Id="rId9" Type="http://schemas.openxmlformats.org/officeDocument/2006/relationships/tags" Target="../tags/tag681.xml"/><Relationship Id="rId14" Type="http://schemas.openxmlformats.org/officeDocument/2006/relationships/tags" Target="../tags/tag686.xml"/><Relationship Id="rId22" Type="http://schemas.openxmlformats.org/officeDocument/2006/relationships/tags" Target="../tags/tag694.xml"/><Relationship Id="rId27" Type="http://schemas.openxmlformats.org/officeDocument/2006/relationships/tags" Target="../tags/tag699.xml"/><Relationship Id="rId30" Type="http://schemas.openxmlformats.org/officeDocument/2006/relationships/tags" Target="../tags/tag702.xml"/><Relationship Id="rId35" Type="http://schemas.openxmlformats.org/officeDocument/2006/relationships/tags" Target="../tags/tag707.xml"/><Relationship Id="rId43" Type="http://schemas.openxmlformats.org/officeDocument/2006/relationships/image" Target="../media/image51.svg"/><Relationship Id="rId8" Type="http://schemas.openxmlformats.org/officeDocument/2006/relationships/tags" Target="../tags/tag680.xml"/><Relationship Id="rId3" Type="http://schemas.openxmlformats.org/officeDocument/2006/relationships/tags" Target="../tags/tag675.xml"/><Relationship Id="rId12" Type="http://schemas.openxmlformats.org/officeDocument/2006/relationships/tags" Target="../tags/tag684.xml"/><Relationship Id="rId17" Type="http://schemas.openxmlformats.org/officeDocument/2006/relationships/tags" Target="../tags/tag689.xml"/><Relationship Id="rId25" Type="http://schemas.openxmlformats.org/officeDocument/2006/relationships/tags" Target="../tags/tag697.xml"/><Relationship Id="rId33" Type="http://schemas.openxmlformats.org/officeDocument/2006/relationships/tags" Target="../tags/tag705.xml"/><Relationship Id="rId38" Type="http://schemas.openxmlformats.org/officeDocument/2006/relationships/image" Target="../media/image16.emf"/></Relationships>
</file>

<file path=ppt/slides/_rels/slide28.xml.rels><?xml version="1.0" encoding="UTF-8" standalone="yes"?>
<Relationships xmlns="http://schemas.openxmlformats.org/package/2006/relationships"><Relationship Id="rId8" Type="http://schemas.openxmlformats.org/officeDocument/2006/relationships/tags" Target="../tags/tag715.xml"/><Relationship Id="rId13" Type="http://schemas.openxmlformats.org/officeDocument/2006/relationships/tags" Target="../tags/tag720.xml"/><Relationship Id="rId18" Type="http://schemas.openxmlformats.org/officeDocument/2006/relationships/slideLayout" Target="../slideLayouts/slideLayout22.xml"/><Relationship Id="rId26" Type="http://schemas.openxmlformats.org/officeDocument/2006/relationships/image" Target="../media/image54.svg"/><Relationship Id="rId3" Type="http://schemas.openxmlformats.org/officeDocument/2006/relationships/tags" Target="../tags/tag710.xml"/><Relationship Id="rId21" Type="http://schemas.openxmlformats.org/officeDocument/2006/relationships/chart" Target="../charts/chart7.xml"/><Relationship Id="rId7" Type="http://schemas.openxmlformats.org/officeDocument/2006/relationships/tags" Target="../tags/tag714.xml"/><Relationship Id="rId12" Type="http://schemas.openxmlformats.org/officeDocument/2006/relationships/tags" Target="../tags/tag719.xml"/><Relationship Id="rId17" Type="http://schemas.openxmlformats.org/officeDocument/2006/relationships/tags" Target="../tags/tag724.xml"/><Relationship Id="rId25" Type="http://schemas.openxmlformats.org/officeDocument/2006/relationships/image" Target="../media/image53.svg"/><Relationship Id="rId2" Type="http://schemas.openxmlformats.org/officeDocument/2006/relationships/tags" Target="../tags/tag709.xml"/><Relationship Id="rId16" Type="http://schemas.openxmlformats.org/officeDocument/2006/relationships/tags" Target="../tags/tag723.xml"/><Relationship Id="rId20" Type="http://schemas.openxmlformats.org/officeDocument/2006/relationships/image" Target="../media/image16.emf"/><Relationship Id="rId1" Type="http://schemas.openxmlformats.org/officeDocument/2006/relationships/tags" Target="../tags/tag708.xml"/><Relationship Id="rId6" Type="http://schemas.openxmlformats.org/officeDocument/2006/relationships/tags" Target="../tags/tag713.xml"/><Relationship Id="rId11" Type="http://schemas.openxmlformats.org/officeDocument/2006/relationships/tags" Target="../tags/tag718.xml"/><Relationship Id="rId24" Type="http://schemas.openxmlformats.org/officeDocument/2006/relationships/image" Target="../media/image52.svg"/><Relationship Id="rId5" Type="http://schemas.openxmlformats.org/officeDocument/2006/relationships/tags" Target="../tags/tag712.xml"/><Relationship Id="rId15" Type="http://schemas.openxmlformats.org/officeDocument/2006/relationships/tags" Target="../tags/tag722.xml"/><Relationship Id="rId23" Type="http://schemas.openxmlformats.org/officeDocument/2006/relationships/chart" Target="../charts/chart9.xml"/><Relationship Id="rId10" Type="http://schemas.openxmlformats.org/officeDocument/2006/relationships/tags" Target="../tags/tag717.xml"/><Relationship Id="rId19" Type="http://schemas.openxmlformats.org/officeDocument/2006/relationships/oleObject" Target="../embeddings/oleObject32.bin"/><Relationship Id="rId4" Type="http://schemas.openxmlformats.org/officeDocument/2006/relationships/tags" Target="../tags/tag711.xml"/><Relationship Id="rId9" Type="http://schemas.openxmlformats.org/officeDocument/2006/relationships/tags" Target="../tags/tag716.xml"/><Relationship Id="rId14" Type="http://schemas.openxmlformats.org/officeDocument/2006/relationships/tags" Target="../tags/tag721.xml"/><Relationship Id="rId22" Type="http://schemas.openxmlformats.org/officeDocument/2006/relationships/chart" Target="../charts/chart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726.xml"/><Relationship Id="rId1" Type="http://schemas.openxmlformats.org/officeDocument/2006/relationships/tags" Target="../tags/tag725.xml"/><Relationship Id="rId5" Type="http://schemas.openxmlformats.org/officeDocument/2006/relationships/image" Target="../media/image1.emf"/><Relationship Id="rId4" Type="http://schemas.openxmlformats.org/officeDocument/2006/relationships/oleObject" Target="../embeddings/oleObject33.bin"/></Relationships>
</file>

<file path=ppt/slides/_rels/slide3.xml.rels><?xml version="1.0" encoding="UTF-8" standalone="yes"?>
<Relationships xmlns="http://schemas.openxmlformats.org/package/2006/relationships"><Relationship Id="rId26" Type="http://schemas.openxmlformats.org/officeDocument/2006/relationships/tags" Target="../tags/tag64.xml"/><Relationship Id="rId21" Type="http://schemas.openxmlformats.org/officeDocument/2006/relationships/tags" Target="../tags/tag59.xml"/><Relationship Id="rId42" Type="http://schemas.openxmlformats.org/officeDocument/2006/relationships/tags" Target="../tags/tag80.xml"/><Relationship Id="rId47" Type="http://schemas.openxmlformats.org/officeDocument/2006/relationships/tags" Target="../tags/tag85.xml"/><Relationship Id="rId63" Type="http://schemas.openxmlformats.org/officeDocument/2006/relationships/tags" Target="../tags/tag101.xml"/><Relationship Id="rId68" Type="http://schemas.openxmlformats.org/officeDocument/2006/relationships/tags" Target="../tags/tag106.xml"/><Relationship Id="rId84" Type="http://schemas.openxmlformats.org/officeDocument/2006/relationships/tags" Target="../tags/tag122.xml"/><Relationship Id="rId89" Type="http://schemas.openxmlformats.org/officeDocument/2006/relationships/tags" Target="../tags/tag127.xml"/><Relationship Id="rId16" Type="http://schemas.openxmlformats.org/officeDocument/2006/relationships/tags" Target="../tags/tag54.xml"/><Relationship Id="rId107" Type="http://schemas.openxmlformats.org/officeDocument/2006/relationships/notesSlide" Target="../notesSlides/notesSlide2.xml"/><Relationship Id="rId11" Type="http://schemas.openxmlformats.org/officeDocument/2006/relationships/tags" Target="../tags/tag49.xml"/><Relationship Id="rId32" Type="http://schemas.openxmlformats.org/officeDocument/2006/relationships/tags" Target="../tags/tag70.xml"/><Relationship Id="rId37" Type="http://schemas.openxmlformats.org/officeDocument/2006/relationships/tags" Target="../tags/tag75.xml"/><Relationship Id="rId53" Type="http://schemas.openxmlformats.org/officeDocument/2006/relationships/tags" Target="../tags/tag91.xml"/><Relationship Id="rId58" Type="http://schemas.openxmlformats.org/officeDocument/2006/relationships/tags" Target="../tags/tag96.xml"/><Relationship Id="rId74" Type="http://schemas.openxmlformats.org/officeDocument/2006/relationships/tags" Target="../tags/tag112.xml"/><Relationship Id="rId79" Type="http://schemas.openxmlformats.org/officeDocument/2006/relationships/tags" Target="../tags/tag117.xml"/><Relationship Id="rId102" Type="http://schemas.openxmlformats.org/officeDocument/2006/relationships/tags" Target="../tags/tag140.xml"/><Relationship Id="rId5" Type="http://schemas.openxmlformats.org/officeDocument/2006/relationships/tags" Target="../tags/tag43.xml"/><Relationship Id="rId90" Type="http://schemas.openxmlformats.org/officeDocument/2006/relationships/tags" Target="../tags/tag128.xml"/><Relationship Id="rId95" Type="http://schemas.openxmlformats.org/officeDocument/2006/relationships/tags" Target="../tags/tag133.xml"/><Relationship Id="rId22" Type="http://schemas.openxmlformats.org/officeDocument/2006/relationships/tags" Target="../tags/tag60.xml"/><Relationship Id="rId27" Type="http://schemas.openxmlformats.org/officeDocument/2006/relationships/tags" Target="../tags/tag65.xml"/><Relationship Id="rId43" Type="http://schemas.openxmlformats.org/officeDocument/2006/relationships/tags" Target="../tags/tag81.xml"/><Relationship Id="rId48" Type="http://schemas.openxmlformats.org/officeDocument/2006/relationships/tags" Target="../tags/tag86.xml"/><Relationship Id="rId64" Type="http://schemas.openxmlformats.org/officeDocument/2006/relationships/tags" Target="../tags/tag102.xml"/><Relationship Id="rId69" Type="http://schemas.openxmlformats.org/officeDocument/2006/relationships/tags" Target="../tags/tag107.xml"/><Relationship Id="rId80" Type="http://schemas.openxmlformats.org/officeDocument/2006/relationships/tags" Target="../tags/tag118.xml"/><Relationship Id="rId85" Type="http://schemas.openxmlformats.org/officeDocument/2006/relationships/tags" Target="../tags/tag123.xml"/><Relationship Id="rId12" Type="http://schemas.openxmlformats.org/officeDocument/2006/relationships/tags" Target="../tags/tag50.xml"/><Relationship Id="rId17" Type="http://schemas.openxmlformats.org/officeDocument/2006/relationships/tags" Target="../tags/tag55.xml"/><Relationship Id="rId33" Type="http://schemas.openxmlformats.org/officeDocument/2006/relationships/tags" Target="../tags/tag71.xml"/><Relationship Id="rId38" Type="http://schemas.openxmlformats.org/officeDocument/2006/relationships/tags" Target="../tags/tag76.xml"/><Relationship Id="rId59" Type="http://schemas.openxmlformats.org/officeDocument/2006/relationships/tags" Target="../tags/tag97.xml"/><Relationship Id="rId103" Type="http://schemas.openxmlformats.org/officeDocument/2006/relationships/tags" Target="../tags/tag141.xml"/><Relationship Id="rId108" Type="http://schemas.openxmlformats.org/officeDocument/2006/relationships/oleObject" Target="../embeddings/oleObject9.bin"/><Relationship Id="rId54" Type="http://schemas.openxmlformats.org/officeDocument/2006/relationships/tags" Target="../tags/tag92.xml"/><Relationship Id="rId70" Type="http://schemas.openxmlformats.org/officeDocument/2006/relationships/tags" Target="../tags/tag108.xml"/><Relationship Id="rId75" Type="http://schemas.openxmlformats.org/officeDocument/2006/relationships/tags" Target="../tags/tag113.xml"/><Relationship Id="rId91" Type="http://schemas.openxmlformats.org/officeDocument/2006/relationships/tags" Target="../tags/tag129.xml"/><Relationship Id="rId96" Type="http://schemas.openxmlformats.org/officeDocument/2006/relationships/tags" Target="../tags/tag134.xml"/><Relationship Id="rId1" Type="http://schemas.openxmlformats.org/officeDocument/2006/relationships/tags" Target="../tags/tag39.xml"/><Relationship Id="rId6" Type="http://schemas.openxmlformats.org/officeDocument/2006/relationships/tags" Target="../tags/tag44.xml"/><Relationship Id="rId15" Type="http://schemas.openxmlformats.org/officeDocument/2006/relationships/tags" Target="../tags/tag53.xml"/><Relationship Id="rId23" Type="http://schemas.openxmlformats.org/officeDocument/2006/relationships/tags" Target="../tags/tag61.xml"/><Relationship Id="rId28" Type="http://schemas.openxmlformats.org/officeDocument/2006/relationships/tags" Target="../tags/tag66.xml"/><Relationship Id="rId36" Type="http://schemas.openxmlformats.org/officeDocument/2006/relationships/tags" Target="../tags/tag74.xml"/><Relationship Id="rId49" Type="http://schemas.openxmlformats.org/officeDocument/2006/relationships/tags" Target="../tags/tag87.xml"/><Relationship Id="rId57" Type="http://schemas.openxmlformats.org/officeDocument/2006/relationships/tags" Target="../tags/tag95.xml"/><Relationship Id="rId106" Type="http://schemas.openxmlformats.org/officeDocument/2006/relationships/slideLayout" Target="../slideLayouts/slideLayout22.xml"/><Relationship Id="rId10" Type="http://schemas.openxmlformats.org/officeDocument/2006/relationships/tags" Target="../tags/tag48.xml"/><Relationship Id="rId31" Type="http://schemas.openxmlformats.org/officeDocument/2006/relationships/tags" Target="../tags/tag69.xml"/><Relationship Id="rId44" Type="http://schemas.openxmlformats.org/officeDocument/2006/relationships/tags" Target="../tags/tag82.xml"/><Relationship Id="rId52" Type="http://schemas.openxmlformats.org/officeDocument/2006/relationships/tags" Target="../tags/tag90.xml"/><Relationship Id="rId60" Type="http://schemas.openxmlformats.org/officeDocument/2006/relationships/tags" Target="../tags/tag98.xml"/><Relationship Id="rId65" Type="http://schemas.openxmlformats.org/officeDocument/2006/relationships/tags" Target="../tags/tag103.xml"/><Relationship Id="rId73" Type="http://schemas.openxmlformats.org/officeDocument/2006/relationships/tags" Target="../tags/tag111.xml"/><Relationship Id="rId78" Type="http://schemas.openxmlformats.org/officeDocument/2006/relationships/tags" Target="../tags/tag116.xml"/><Relationship Id="rId81" Type="http://schemas.openxmlformats.org/officeDocument/2006/relationships/tags" Target="../tags/tag119.xml"/><Relationship Id="rId86" Type="http://schemas.openxmlformats.org/officeDocument/2006/relationships/tags" Target="../tags/tag124.xml"/><Relationship Id="rId94" Type="http://schemas.openxmlformats.org/officeDocument/2006/relationships/tags" Target="../tags/tag132.xml"/><Relationship Id="rId99" Type="http://schemas.openxmlformats.org/officeDocument/2006/relationships/tags" Target="../tags/tag137.xml"/><Relationship Id="rId101" Type="http://schemas.openxmlformats.org/officeDocument/2006/relationships/tags" Target="../tags/tag139.xml"/><Relationship Id="rId4" Type="http://schemas.openxmlformats.org/officeDocument/2006/relationships/tags" Target="../tags/tag42.xml"/><Relationship Id="rId9" Type="http://schemas.openxmlformats.org/officeDocument/2006/relationships/tags" Target="../tags/tag47.xml"/><Relationship Id="rId13" Type="http://schemas.openxmlformats.org/officeDocument/2006/relationships/tags" Target="../tags/tag51.xml"/><Relationship Id="rId18" Type="http://schemas.openxmlformats.org/officeDocument/2006/relationships/tags" Target="../tags/tag56.xml"/><Relationship Id="rId39" Type="http://schemas.openxmlformats.org/officeDocument/2006/relationships/tags" Target="../tags/tag77.xml"/><Relationship Id="rId109" Type="http://schemas.openxmlformats.org/officeDocument/2006/relationships/image" Target="../media/image16.emf"/><Relationship Id="rId34" Type="http://schemas.openxmlformats.org/officeDocument/2006/relationships/tags" Target="../tags/tag72.xml"/><Relationship Id="rId50" Type="http://schemas.openxmlformats.org/officeDocument/2006/relationships/tags" Target="../tags/tag88.xml"/><Relationship Id="rId55" Type="http://schemas.openxmlformats.org/officeDocument/2006/relationships/tags" Target="../tags/tag93.xml"/><Relationship Id="rId76" Type="http://schemas.openxmlformats.org/officeDocument/2006/relationships/tags" Target="../tags/tag114.xml"/><Relationship Id="rId97" Type="http://schemas.openxmlformats.org/officeDocument/2006/relationships/tags" Target="../tags/tag135.xml"/><Relationship Id="rId104" Type="http://schemas.openxmlformats.org/officeDocument/2006/relationships/tags" Target="../tags/tag142.xml"/><Relationship Id="rId7" Type="http://schemas.openxmlformats.org/officeDocument/2006/relationships/tags" Target="../tags/tag45.xml"/><Relationship Id="rId71" Type="http://schemas.openxmlformats.org/officeDocument/2006/relationships/tags" Target="../tags/tag109.xml"/><Relationship Id="rId92" Type="http://schemas.openxmlformats.org/officeDocument/2006/relationships/tags" Target="../tags/tag130.xml"/><Relationship Id="rId2" Type="http://schemas.openxmlformats.org/officeDocument/2006/relationships/tags" Target="../tags/tag40.xml"/><Relationship Id="rId29" Type="http://schemas.openxmlformats.org/officeDocument/2006/relationships/tags" Target="../tags/tag67.xml"/><Relationship Id="rId24" Type="http://schemas.openxmlformats.org/officeDocument/2006/relationships/tags" Target="../tags/tag62.xml"/><Relationship Id="rId40" Type="http://schemas.openxmlformats.org/officeDocument/2006/relationships/tags" Target="../tags/tag78.xml"/><Relationship Id="rId45" Type="http://schemas.openxmlformats.org/officeDocument/2006/relationships/tags" Target="../tags/tag83.xml"/><Relationship Id="rId66" Type="http://schemas.openxmlformats.org/officeDocument/2006/relationships/tags" Target="../tags/tag104.xml"/><Relationship Id="rId87" Type="http://schemas.openxmlformats.org/officeDocument/2006/relationships/tags" Target="../tags/tag125.xml"/><Relationship Id="rId61" Type="http://schemas.openxmlformats.org/officeDocument/2006/relationships/tags" Target="../tags/tag99.xml"/><Relationship Id="rId82" Type="http://schemas.openxmlformats.org/officeDocument/2006/relationships/tags" Target="../tags/tag120.xml"/><Relationship Id="rId19" Type="http://schemas.openxmlformats.org/officeDocument/2006/relationships/tags" Target="../tags/tag57.xml"/><Relationship Id="rId14" Type="http://schemas.openxmlformats.org/officeDocument/2006/relationships/tags" Target="../tags/tag52.xml"/><Relationship Id="rId30" Type="http://schemas.openxmlformats.org/officeDocument/2006/relationships/tags" Target="../tags/tag68.xml"/><Relationship Id="rId35" Type="http://schemas.openxmlformats.org/officeDocument/2006/relationships/tags" Target="../tags/tag73.xml"/><Relationship Id="rId56" Type="http://schemas.openxmlformats.org/officeDocument/2006/relationships/tags" Target="../tags/tag94.xml"/><Relationship Id="rId77" Type="http://schemas.openxmlformats.org/officeDocument/2006/relationships/tags" Target="../tags/tag115.xml"/><Relationship Id="rId100" Type="http://schemas.openxmlformats.org/officeDocument/2006/relationships/tags" Target="../tags/tag138.xml"/><Relationship Id="rId105" Type="http://schemas.openxmlformats.org/officeDocument/2006/relationships/tags" Target="../tags/tag143.xml"/><Relationship Id="rId8" Type="http://schemas.openxmlformats.org/officeDocument/2006/relationships/tags" Target="../tags/tag46.xml"/><Relationship Id="rId51" Type="http://schemas.openxmlformats.org/officeDocument/2006/relationships/tags" Target="../tags/tag89.xml"/><Relationship Id="rId72" Type="http://schemas.openxmlformats.org/officeDocument/2006/relationships/tags" Target="../tags/tag110.xml"/><Relationship Id="rId93" Type="http://schemas.openxmlformats.org/officeDocument/2006/relationships/tags" Target="../tags/tag131.xml"/><Relationship Id="rId98" Type="http://schemas.openxmlformats.org/officeDocument/2006/relationships/tags" Target="../tags/tag136.xml"/><Relationship Id="rId3" Type="http://schemas.openxmlformats.org/officeDocument/2006/relationships/tags" Target="../tags/tag41.xml"/><Relationship Id="rId25" Type="http://schemas.openxmlformats.org/officeDocument/2006/relationships/tags" Target="../tags/tag63.xml"/><Relationship Id="rId46" Type="http://schemas.openxmlformats.org/officeDocument/2006/relationships/tags" Target="../tags/tag84.xml"/><Relationship Id="rId67" Type="http://schemas.openxmlformats.org/officeDocument/2006/relationships/tags" Target="../tags/tag105.xml"/><Relationship Id="rId20" Type="http://schemas.openxmlformats.org/officeDocument/2006/relationships/tags" Target="../tags/tag58.xml"/><Relationship Id="rId41" Type="http://schemas.openxmlformats.org/officeDocument/2006/relationships/tags" Target="../tags/tag79.xml"/><Relationship Id="rId62" Type="http://schemas.openxmlformats.org/officeDocument/2006/relationships/tags" Target="../tags/tag100.xml"/><Relationship Id="rId83" Type="http://schemas.openxmlformats.org/officeDocument/2006/relationships/tags" Target="../tags/tag121.xml"/><Relationship Id="rId88" Type="http://schemas.openxmlformats.org/officeDocument/2006/relationships/tags" Target="../tags/tag126.xml"/></Relationships>
</file>

<file path=ppt/slides/_rels/slide4.xml.rels><?xml version="1.0" encoding="UTF-8" standalone="yes"?>
<Relationships xmlns="http://schemas.openxmlformats.org/package/2006/relationships"><Relationship Id="rId3" Type="http://schemas.openxmlformats.org/officeDocument/2006/relationships/tags" Target="../tags/tag146.xml"/><Relationship Id="rId7" Type="http://schemas.openxmlformats.org/officeDocument/2006/relationships/image" Target="../media/image1.emf"/><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oleObject" Target="../embeddings/oleObject10.bin"/><Relationship Id="rId5" Type="http://schemas.openxmlformats.org/officeDocument/2006/relationships/slideLayout" Target="../slideLayouts/slideLayout22.xml"/><Relationship Id="rId4" Type="http://schemas.openxmlformats.org/officeDocument/2006/relationships/tags" Target="../tags/tag147.xml"/></Relationships>
</file>

<file path=ppt/slides/_rels/slide5.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image" Target="../media/image18.svg"/><Relationship Id="rId3" Type="http://schemas.openxmlformats.org/officeDocument/2006/relationships/tags" Target="../tags/tag150.xml"/><Relationship Id="rId7" Type="http://schemas.openxmlformats.org/officeDocument/2006/relationships/tags" Target="../tags/tag154.xml"/><Relationship Id="rId12" Type="http://schemas.openxmlformats.org/officeDocument/2006/relationships/image" Target="../media/image17.svg"/><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image" Target="../media/image1.emf"/><Relationship Id="rId5" Type="http://schemas.openxmlformats.org/officeDocument/2006/relationships/tags" Target="../tags/tag152.xml"/><Relationship Id="rId10" Type="http://schemas.openxmlformats.org/officeDocument/2006/relationships/oleObject" Target="../embeddings/oleObject11.bin"/><Relationship Id="rId4" Type="http://schemas.openxmlformats.org/officeDocument/2006/relationships/tags" Target="../tags/tag151.xml"/><Relationship Id="rId9" Type="http://schemas.openxmlformats.org/officeDocument/2006/relationships/slideLayout" Target="../slideLayouts/slideLayout17.xml"/><Relationship Id="rId14" Type="http://schemas.openxmlformats.org/officeDocument/2006/relationships/image" Target="../media/image19.sv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58.xml"/><Relationship Id="rId7" Type="http://schemas.openxmlformats.org/officeDocument/2006/relationships/slideLayout" Target="../slideLayouts/slideLayout22.xml"/><Relationship Id="rId12" Type="http://schemas.openxmlformats.org/officeDocument/2006/relationships/image" Target="../media/image21.png"/><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image" Target="../media/image20.svg"/><Relationship Id="rId5" Type="http://schemas.openxmlformats.org/officeDocument/2006/relationships/tags" Target="../tags/tag160.xml"/><Relationship Id="rId10" Type="http://schemas.openxmlformats.org/officeDocument/2006/relationships/image" Target="../media/image1.emf"/><Relationship Id="rId4" Type="http://schemas.openxmlformats.org/officeDocument/2006/relationships/tags" Target="../tags/tag159.xml"/><Relationship Id="rId9"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tags" Target="../tags/tag164.xml"/><Relationship Id="rId7" Type="http://schemas.openxmlformats.org/officeDocument/2006/relationships/slideLayout" Target="../slideLayouts/slideLayout17.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10" Type="http://schemas.openxmlformats.org/officeDocument/2006/relationships/image" Target="../media/image20.svg"/><Relationship Id="rId4" Type="http://schemas.openxmlformats.org/officeDocument/2006/relationships/tags" Target="../tags/tag165.xml"/><Relationship Id="rId9" Type="http://schemas.openxmlformats.org/officeDocument/2006/relationships/image" Target="../media/image1.emf"/></Relationships>
</file>

<file path=ppt/slides/_rels/slide8.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tags" Target="../tags/tag170.xml"/><Relationship Id="rId7" Type="http://schemas.openxmlformats.org/officeDocument/2006/relationships/image" Target="../media/image1.emf"/><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oleObject" Target="../embeddings/oleObject14.bin"/><Relationship Id="rId5" Type="http://schemas.openxmlformats.org/officeDocument/2006/relationships/slideLayout" Target="../slideLayouts/slideLayout22.xml"/><Relationship Id="rId4" Type="http://schemas.openxmlformats.org/officeDocument/2006/relationships/tags" Target="../tags/tag171.xml"/></Relationships>
</file>

<file path=ppt/slides/_rels/slide9.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image" Target="../media/image23.svg"/><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image" Target="../media/image16.emf"/><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oleObject" Target="../embeddings/oleObject15.bin"/><Relationship Id="rId5" Type="http://schemas.openxmlformats.org/officeDocument/2006/relationships/tags" Target="../tags/tag176.xml"/><Relationship Id="rId10" Type="http://schemas.openxmlformats.org/officeDocument/2006/relationships/slideLayout" Target="../slideLayouts/slideLayout22.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image" Target="../media/image2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8" hidden="1">
            <a:extLst>
              <a:ext uri="{FF2B5EF4-FFF2-40B4-BE49-F238E27FC236}">
                <a16:creationId xmlns:a16="http://schemas.microsoft.com/office/drawing/2014/main" id="{DFC82A3A-0A2D-4C91-9164-E53833C359F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572" imgH="588" progId="TCLayout.ActiveDocument.1">
                  <p:embed/>
                </p:oleObj>
              </mc:Choice>
              <mc:Fallback>
                <p:oleObj name="think-cell Slide" r:id="rId8" imgW="572" imgH="588" progId="TCLayout.ActiveDocument.1">
                  <p:embed/>
                  <p:pic>
                    <p:nvPicPr>
                      <p:cNvPr id="3" name="Object 8" hidden="1">
                        <a:extLst>
                          <a:ext uri="{FF2B5EF4-FFF2-40B4-BE49-F238E27FC236}">
                            <a16:creationId xmlns:a16="http://schemas.microsoft.com/office/drawing/2014/main" id="{DFC82A3A-0A2D-4C91-9164-E53833C359F6}"/>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Background" hidden="1">
            <a:extLst>
              <a:ext uri="{FF2B5EF4-FFF2-40B4-BE49-F238E27FC236}">
                <a16:creationId xmlns:a16="http://schemas.microsoft.com/office/drawing/2014/main" id="{108DE052-9238-470A-B7A3-D8EB461E3CEB}"/>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err="1">
              <a:ln>
                <a:noFill/>
              </a:ln>
              <a:solidFill>
                <a:srgbClr val="FFFFFF"/>
              </a:solidFill>
              <a:effectLst/>
              <a:uLnTx/>
              <a:uFillTx/>
              <a:latin typeface="Georgia" panose="02040502050405020303" pitchFamily="18" charset="0"/>
              <a:ea typeface="+mn-ea"/>
              <a:cs typeface="+mn-cs"/>
              <a:sym typeface="Georgia" panose="02040502050405020303" pitchFamily="18" charset="0"/>
            </a:endParaRPr>
          </a:p>
        </p:txBody>
      </p:sp>
      <p:sp>
        <p:nvSpPr>
          <p:cNvPr id="4" name="Title">
            <a:extLst>
              <a:ext uri="{FF2B5EF4-FFF2-40B4-BE49-F238E27FC236}">
                <a16:creationId xmlns:a16="http://schemas.microsoft.com/office/drawing/2014/main" id="{FA5D4630-F7DD-45DE-8B28-13C4C3DDAD21}"/>
              </a:ext>
            </a:extLst>
          </p:cNvPr>
          <p:cNvSpPr>
            <a:spLocks noGrp="1"/>
          </p:cNvSpPr>
          <p:nvPr>
            <p:ph type="ctrTitle"/>
            <p:custDataLst>
              <p:tags r:id="rId4"/>
            </p:custDataLst>
          </p:nvPr>
        </p:nvSpPr>
        <p:spPr/>
        <p:txBody>
          <a:bodyPr vert="horz">
            <a:normAutofit/>
          </a:bodyPr>
          <a:lstStyle/>
          <a:p>
            <a:r>
              <a:rPr lang="en-US" dirty="0">
                <a:latin typeface="+mn-lt"/>
              </a:rPr>
              <a:t>ERCOT Batch Study Process for Large Load Interconnections</a:t>
            </a:r>
            <a:br>
              <a:rPr lang="en-US" dirty="0">
                <a:latin typeface="+mn-lt"/>
              </a:rPr>
            </a:br>
            <a:br>
              <a:rPr lang="en-US" dirty="0">
                <a:latin typeface="+mn-lt"/>
              </a:rPr>
            </a:br>
            <a:r>
              <a:rPr lang="en-US" dirty="0">
                <a:latin typeface="+mn-lt"/>
              </a:rPr>
              <a:t>Batch Zero:</a:t>
            </a:r>
            <a:br>
              <a:rPr lang="en-US" dirty="0">
                <a:latin typeface="+mn-lt"/>
              </a:rPr>
            </a:br>
            <a:r>
              <a:rPr lang="en-US" dirty="0">
                <a:latin typeface="+mn-lt"/>
              </a:rPr>
              <a:t>- PGRR145</a:t>
            </a:r>
            <a:br>
              <a:rPr lang="en-US" dirty="0">
                <a:latin typeface="+mn-lt"/>
              </a:rPr>
            </a:br>
            <a:r>
              <a:rPr lang="en-US" dirty="0">
                <a:latin typeface="+mn-lt"/>
              </a:rPr>
              <a:t>- NPRR1325 </a:t>
            </a:r>
            <a:br>
              <a:rPr lang="en-US" dirty="0">
                <a:latin typeface="+mn-lt"/>
              </a:rPr>
            </a:br>
            <a:endParaRPr lang="en-US" dirty="0">
              <a:latin typeface="+mn-lt"/>
              <a:cs typeface="Arial"/>
            </a:endParaRPr>
          </a:p>
        </p:txBody>
      </p:sp>
      <p:sp>
        <p:nvSpPr>
          <p:cNvPr id="14" name="Documenttype">
            <a:extLst>
              <a:ext uri="{FF2B5EF4-FFF2-40B4-BE49-F238E27FC236}">
                <a16:creationId xmlns:a16="http://schemas.microsoft.com/office/drawing/2014/main" id="{7835DA42-CBF3-4299-9CD7-2662B8C52E8E}"/>
              </a:ext>
            </a:extLst>
          </p:cNvPr>
          <p:cNvSpPr>
            <a:spLocks noGrp="1"/>
          </p:cNvSpPr>
          <p:nvPr>
            <p:ph type="body" sz="quarter" idx="15"/>
            <p:custDataLst>
              <p:tags r:id="rId5"/>
            </p:custDataLst>
          </p:nvPr>
        </p:nvSpPr>
        <p:spPr/>
        <p:txBody>
          <a:bodyPr/>
          <a:lstStyle/>
          <a:p>
            <a:r>
              <a:rPr lang="en-US" dirty="0">
                <a:cs typeface="Arial"/>
              </a:rPr>
              <a:t>April 28, 2026</a:t>
            </a:r>
            <a:endParaRPr lang="en-US" dirty="0"/>
          </a:p>
        </p:txBody>
      </p:sp>
      <p:sp>
        <p:nvSpPr>
          <p:cNvPr id="5" name="Subtitle 4">
            <a:extLst>
              <a:ext uri="{FF2B5EF4-FFF2-40B4-BE49-F238E27FC236}">
                <a16:creationId xmlns:a16="http://schemas.microsoft.com/office/drawing/2014/main" id="{BCF9A73C-1BF3-113C-B720-6DFEB18A8F79}"/>
              </a:ext>
            </a:extLst>
          </p:cNvPr>
          <p:cNvSpPr>
            <a:spLocks noGrp="1"/>
          </p:cNvSpPr>
          <p:nvPr>
            <p:ph sz="quarter" idx="16"/>
          </p:nvPr>
        </p:nvSpPr>
        <p:spPr/>
        <p:txBody>
          <a:bodyPr/>
          <a:lstStyle/>
          <a:p>
            <a:r>
              <a:rPr lang="en-US" dirty="0"/>
              <a:t>Technical Advisory Committee</a:t>
            </a:r>
          </a:p>
        </p:txBody>
      </p:sp>
      <p:pic>
        <p:nvPicPr>
          <p:cNvPr id="1026" name="Picture 2" descr="What is ERCOT? | Electric Reliability Council of Texas">
            <a:extLst>
              <a:ext uri="{FF2B5EF4-FFF2-40B4-BE49-F238E27FC236}">
                <a16:creationId xmlns:a16="http://schemas.microsoft.com/office/drawing/2014/main" id="{276453CC-D41C-742E-51DF-E9A8DA587D7F}"/>
              </a:ext>
            </a:extLst>
          </p:cNvPr>
          <p:cNvPicPr>
            <a:picLocks noChangeAspect="1" noChangeArrowheads="1"/>
          </p:cNvPicPr>
          <p:nvPr/>
        </p:nvPicPr>
        <p:blipFill>
          <a:blip r:embed="rId10">
            <a:biLevel thresh="25000"/>
            <a:extLst>
              <a:ext uri="{28A0092B-C50C-407E-A947-70E740481C1C}">
                <a14:useLocalDpi xmlns:a14="http://schemas.microsoft.com/office/drawing/2010/main" val="0"/>
              </a:ext>
            </a:extLst>
          </a:blip>
          <a:srcRect/>
          <a:stretch>
            <a:fillRect/>
          </a:stretch>
        </p:blipFill>
        <p:spPr bwMode="auto">
          <a:xfrm>
            <a:off x="551942" y="4897315"/>
            <a:ext cx="2047351" cy="1074859"/>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4">
            <a:extLst>
              <a:ext uri="{FF2B5EF4-FFF2-40B4-BE49-F238E27FC236}">
                <a16:creationId xmlns:a16="http://schemas.microsoft.com/office/drawing/2014/main" id="{4B1847E1-B9C3-76CC-790C-592CCA459E18}"/>
              </a:ext>
            </a:extLst>
          </p:cNvPr>
          <p:cNvSpPr txBox="1">
            <a:spLocks/>
          </p:cNvSpPr>
          <p:nvPr/>
        </p:nvSpPr>
        <p:spPr>
          <a:xfrm>
            <a:off x="11658600" y="6356350"/>
            <a:ext cx="533400" cy="365125"/>
          </a:xfrm>
          <a:prstGeom prst="rect">
            <a:avLst/>
          </a:prstGeom>
          <a:solidFill>
            <a:srgbClr val="FFFFFF"/>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824368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 name="think-cell data - do not delete" hidden="1">
            <a:extLst>
              <a:ext uri="{FF2B5EF4-FFF2-40B4-BE49-F238E27FC236}">
                <a16:creationId xmlns:a16="http://schemas.microsoft.com/office/drawing/2014/main" id="{EC2A4E97-3409-8CAE-5092-BB7426261AD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imgW="404" imgH="403" progId="TCLayout.ActiveDocument.1">
                  <p:embed/>
                </p:oleObj>
              </mc:Choice>
              <mc:Fallback>
                <p:oleObj name="think-cell Slide" r:id="rId21" imgW="404" imgH="403" progId="TCLayout.ActiveDocument.1">
                  <p:embed/>
                  <p:pic>
                    <p:nvPicPr>
                      <p:cNvPr id="65" name="think-cell data - do not delete" hidden="1">
                        <a:extLst>
                          <a:ext uri="{FF2B5EF4-FFF2-40B4-BE49-F238E27FC236}">
                            <a16:creationId xmlns:a16="http://schemas.microsoft.com/office/drawing/2014/main" id="{EC2A4E97-3409-8CAE-5092-BB7426261ADC}"/>
                          </a:ext>
                        </a:extLst>
                      </p:cNvPr>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1016D1D6-9D88-9B85-2A93-81B86B86EE1B}"/>
              </a:ext>
            </a:extLst>
          </p:cNvPr>
          <p:cNvSpPr>
            <a:spLocks noGrp="1"/>
          </p:cNvSpPr>
          <p:nvPr>
            <p:ph type="title"/>
          </p:nvPr>
        </p:nvSpPr>
        <p:spPr>
          <a:xfrm>
            <a:off x="1257300" y="457200"/>
            <a:ext cx="10401300" cy="664797"/>
          </a:xfrm>
        </p:spPr>
        <p:txBody>
          <a:bodyPr vert="horz">
            <a:spAutoFit/>
          </a:bodyPr>
          <a:lstStyle/>
          <a:p>
            <a:r>
              <a:rPr lang="en-US"/>
              <a:t>Existing approaches to Year 6 allocation present clear trade-offs between certainty and realism</a:t>
            </a:r>
          </a:p>
        </p:txBody>
      </p:sp>
      <p:sp>
        <p:nvSpPr>
          <p:cNvPr id="3" name="Slide Number Placeholder 4">
            <a:extLst>
              <a:ext uri="{FF2B5EF4-FFF2-40B4-BE49-F238E27FC236}">
                <a16:creationId xmlns:a16="http://schemas.microsoft.com/office/drawing/2014/main" id="{B846D612-6283-D410-C7BF-73F3FA15773B}"/>
              </a:ext>
            </a:extLst>
          </p:cNvPr>
          <p:cNvSpPr>
            <a:spLocks noGrp="1"/>
          </p:cNvSpPr>
          <p:nvPr>
            <p:ph type="sldNum" sz="quarter" idx="12"/>
          </p:nvPr>
        </p:nvSpPr>
        <p:spPr/>
        <p:txBody>
          <a:bodyPr/>
          <a:lstStyle/>
          <a:p>
            <a:fld id="{BCDE79FB-97BA-492B-8D57-F1373F9ADA95}" type="slidenum">
              <a:rPr lang="en-US" smtClean="0"/>
              <a:t>10</a:t>
            </a:fld>
            <a:endParaRPr lang="en-US"/>
          </a:p>
        </p:txBody>
      </p:sp>
      <p:grpSp>
        <p:nvGrpSpPr>
          <p:cNvPr id="4" name="Group 3">
            <a:extLst>
              <a:ext uri="{FF2B5EF4-FFF2-40B4-BE49-F238E27FC236}">
                <a16:creationId xmlns:a16="http://schemas.microsoft.com/office/drawing/2014/main" id="{9FD9F4A3-3DD2-028E-09E1-84F529ED5673}"/>
              </a:ext>
            </a:extLst>
          </p:cNvPr>
          <p:cNvGrpSpPr/>
          <p:nvPr/>
        </p:nvGrpSpPr>
        <p:grpSpPr>
          <a:xfrm>
            <a:off x="11011961" y="2045583"/>
            <a:ext cx="510155" cy="494387"/>
            <a:chOff x="11011961" y="2045583"/>
            <a:chExt cx="510155" cy="494387"/>
          </a:xfrm>
          <a:solidFill>
            <a:schemeClr val="bg1">
              <a:lumMod val="75000"/>
            </a:schemeClr>
          </a:solidFill>
        </p:grpSpPr>
        <p:sp>
          <p:nvSpPr>
            <p:cNvPr id="5" name="Rectangle 4">
              <a:extLst>
                <a:ext uri="{FF2B5EF4-FFF2-40B4-BE49-F238E27FC236}">
                  <a16:creationId xmlns:a16="http://schemas.microsoft.com/office/drawing/2014/main" id="{37CF5035-970B-0475-5094-2049D9C759D6}"/>
                </a:ext>
              </a:extLst>
            </p:cNvPr>
            <p:cNvSpPr/>
            <p:nvPr/>
          </p:nvSpPr>
          <p:spPr>
            <a:xfrm>
              <a:off x="11011961" y="204558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Rectangle 5">
              <a:extLst>
                <a:ext uri="{FF2B5EF4-FFF2-40B4-BE49-F238E27FC236}">
                  <a16:creationId xmlns:a16="http://schemas.microsoft.com/office/drawing/2014/main" id="{9D4BC715-C6A8-5941-0F6C-5A449289F83E}"/>
                </a:ext>
              </a:extLst>
            </p:cNvPr>
            <p:cNvSpPr/>
            <p:nvPr/>
          </p:nvSpPr>
          <p:spPr>
            <a:xfrm>
              <a:off x="11011961" y="208503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 name="Rectangle 6">
              <a:extLst>
                <a:ext uri="{FF2B5EF4-FFF2-40B4-BE49-F238E27FC236}">
                  <a16:creationId xmlns:a16="http://schemas.microsoft.com/office/drawing/2014/main" id="{60547CCF-109E-F4A9-8148-84AAB779C674}"/>
                </a:ext>
              </a:extLst>
            </p:cNvPr>
            <p:cNvSpPr/>
            <p:nvPr/>
          </p:nvSpPr>
          <p:spPr>
            <a:xfrm>
              <a:off x="11011961" y="2124489"/>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 name="Rectangle 7">
              <a:extLst>
                <a:ext uri="{FF2B5EF4-FFF2-40B4-BE49-F238E27FC236}">
                  <a16:creationId xmlns:a16="http://schemas.microsoft.com/office/drawing/2014/main" id="{9734EAF4-2728-8583-D4DC-650E94FDD43F}"/>
                </a:ext>
              </a:extLst>
            </p:cNvPr>
            <p:cNvSpPr/>
            <p:nvPr/>
          </p:nvSpPr>
          <p:spPr>
            <a:xfrm>
              <a:off x="11011961" y="2203395"/>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9" name="Rectangle 8">
              <a:extLst>
                <a:ext uri="{FF2B5EF4-FFF2-40B4-BE49-F238E27FC236}">
                  <a16:creationId xmlns:a16="http://schemas.microsoft.com/office/drawing/2014/main" id="{D3E60C48-08F0-0039-3BC5-73D3AE7AFA19}"/>
                </a:ext>
              </a:extLst>
            </p:cNvPr>
            <p:cNvSpPr/>
            <p:nvPr/>
          </p:nvSpPr>
          <p:spPr>
            <a:xfrm>
              <a:off x="11011961" y="2163942"/>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 name="Rectangle 9">
              <a:extLst>
                <a:ext uri="{FF2B5EF4-FFF2-40B4-BE49-F238E27FC236}">
                  <a16:creationId xmlns:a16="http://schemas.microsoft.com/office/drawing/2014/main" id="{939C64D6-FC3B-6EF7-7EAF-1E45C463F7DC}"/>
                </a:ext>
              </a:extLst>
            </p:cNvPr>
            <p:cNvSpPr/>
            <p:nvPr/>
          </p:nvSpPr>
          <p:spPr>
            <a:xfrm>
              <a:off x="11011961" y="228230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1" name="Rectangle 10">
              <a:extLst>
                <a:ext uri="{FF2B5EF4-FFF2-40B4-BE49-F238E27FC236}">
                  <a16:creationId xmlns:a16="http://schemas.microsoft.com/office/drawing/2014/main" id="{534A25CE-59E8-A028-4358-BD6E2D83DDDF}"/>
                </a:ext>
              </a:extLst>
            </p:cNvPr>
            <p:cNvSpPr/>
            <p:nvPr/>
          </p:nvSpPr>
          <p:spPr>
            <a:xfrm>
              <a:off x="11011961" y="2242848"/>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2" name="Rectangle 11">
              <a:extLst>
                <a:ext uri="{FF2B5EF4-FFF2-40B4-BE49-F238E27FC236}">
                  <a16:creationId xmlns:a16="http://schemas.microsoft.com/office/drawing/2014/main" id="{136CA9F7-496E-39DF-6CD8-CBEA5F74E8CC}"/>
                </a:ext>
              </a:extLst>
            </p:cNvPr>
            <p:cNvSpPr/>
            <p:nvPr/>
          </p:nvSpPr>
          <p:spPr>
            <a:xfrm>
              <a:off x="11011961" y="2321754"/>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3" name="Rectangle 12">
              <a:extLst>
                <a:ext uri="{FF2B5EF4-FFF2-40B4-BE49-F238E27FC236}">
                  <a16:creationId xmlns:a16="http://schemas.microsoft.com/office/drawing/2014/main" id="{25EA526D-7257-6CBE-D5E1-07B088215713}"/>
                </a:ext>
              </a:extLst>
            </p:cNvPr>
            <p:cNvSpPr/>
            <p:nvPr/>
          </p:nvSpPr>
          <p:spPr>
            <a:xfrm>
              <a:off x="11011961" y="2361207"/>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4" name="Rectangle 13">
              <a:extLst>
                <a:ext uri="{FF2B5EF4-FFF2-40B4-BE49-F238E27FC236}">
                  <a16:creationId xmlns:a16="http://schemas.microsoft.com/office/drawing/2014/main" id="{7F755D1F-8A5A-A831-C0A4-F7C2458C05B4}"/>
                </a:ext>
              </a:extLst>
            </p:cNvPr>
            <p:cNvSpPr/>
            <p:nvPr/>
          </p:nvSpPr>
          <p:spPr>
            <a:xfrm>
              <a:off x="11011961" y="2400660"/>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5" name="Rectangle 14">
              <a:extLst>
                <a:ext uri="{FF2B5EF4-FFF2-40B4-BE49-F238E27FC236}">
                  <a16:creationId xmlns:a16="http://schemas.microsoft.com/office/drawing/2014/main" id="{2F5E2118-413C-5481-F2BF-79751C0CC9A9}"/>
                </a:ext>
              </a:extLst>
            </p:cNvPr>
            <p:cNvSpPr/>
            <p:nvPr/>
          </p:nvSpPr>
          <p:spPr>
            <a:xfrm>
              <a:off x="11011961" y="244011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6" name="Rectangle 15">
              <a:extLst>
                <a:ext uri="{FF2B5EF4-FFF2-40B4-BE49-F238E27FC236}">
                  <a16:creationId xmlns:a16="http://schemas.microsoft.com/office/drawing/2014/main" id="{C82CD037-0AB3-00C7-2F14-A82D6BD693F3}"/>
                </a:ext>
              </a:extLst>
            </p:cNvPr>
            <p:cNvSpPr/>
            <p:nvPr/>
          </p:nvSpPr>
          <p:spPr>
            <a:xfrm>
              <a:off x="11011961" y="247956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16">
              <a:extLst>
                <a:ext uri="{FF2B5EF4-FFF2-40B4-BE49-F238E27FC236}">
                  <a16:creationId xmlns:a16="http://schemas.microsoft.com/office/drawing/2014/main" id="{A702A23B-9DCE-C10C-1680-618015A58A59}"/>
                </a:ext>
              </a:extLst>
            </p:cNvPr>
            <p:cNvSpPr/>
            <p:nvPr/>
          </p:nvSpPr>
          <p:spPr>
            <a:xfrm>
              <a:off x="11011961" y="251902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grpSp>
        <p:nvGrpSpPr>
          <p:cNvPr id="18" name="Group 17">
            <a:extLst>
              <a:ext uri="{FF2B5EF4-FFF2-40B4-BE49-F238E27FC236}">
                <a16:creationId xmlns:a16="http://schemas.microsoft.com/office/drawing/2014/main" id="{1F171160-2EF0-D6D5-3FD7-55E18F586194}"/>
              </a:ext>
            </a:extLst>
          </p:cNvPr>
          <p:cNvGrpSpPr/>
          <p:nvPr/>
        </p:nvGrpSpPr>
        <p:grpSpPr>
          <a:xfrm>
            <a:off x="2293906" y="1502881"/>
            <a:ext cx="4430248" cy="211979"/>
            <a:chOff x="1257300" y="1665156"/>
            <a:chExt cx="2802637" cy="256495"/>
          </a:xfrm>
        </p:grpSpPr>
        <p:sp>
          <p:nvSpPr>
            <p:cNvPr id="19" name="TextBox 18">
              <a:extLst>
                <a:ext uri="{FF2B5EF4-FFF2-40B4-BE49-F238E27FC236}">
                  <a16:creationId xmlns:a16="http://schemas.microsoft.com/office/drawing/2014/main" id="{5B46877F-F9E7-B0C6-EFDF-8F116FF30C23}"/>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t>Current PGRR145 Approach</a:t>
              </a:r>
            </a:p>
          </p:txBody>
        </p:sp>
        <p:cxnSp>
          <p:nvCxnSpPr>
            <p:cNvPr id="20" name="LineBasicDefault 7">
              <a:extLst>
                <a:ext uri="{FF2B5EF4-FFF2-40B4-BE49-F238E27FC236}">
                  <a16:creationId xmlns:a16="http://schemas.microsoft.com/office/drawing/2014/main" id="{2BDB97F0-5D27-26B2-D73D-B151A4A319E1}"/>
                </a:ext>
              </a:extLst>
            </p:cNvPr>
            <p:cNvCxnSpPr>
              <a:cxnSpLocks/>
            </p:cNvCxnSpPr>
            <p:nvPr>
              <p:custDataLst>
                <p:tags r:id="rId19"/>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2FE6D683-78EB-7B53-53A4-B51C47AAF4D2}"/>
              </a:ext>
            </a:extLst>
          </p:cNvPr>
          <p:cNvGrpSpPr/>
          <p:nvPr/>
        </p:nvGrpSpPr>
        <p:grpSpPr>
          <a:xfrm>
            <a:off x="7207016" y="1502874"/>
            <a:ext cx="4430248" cy="211978"/>
            <a:chOff x="1257300" y="1665156"/>
            <a:chExt cx="2802637" cy="256495"/>
          </a:xfrm>
        </p:grpSpPr>
        <p:sp>
          <p:nvSpPr>
            <p:cNvPr id="22" name="TextBox 21">
              <a:extLst>
                <a:ext uri="{FF2B5EF4-FFF2-40B4-BE49-F238E27FC236}">
                  <a16:creationId xmlns:a16="http://schemas.microsoft.com/office/drawing/2014/main" id="{318A1C0C-B214-4870-A732-BDB66ADFEC8B}"/>
                </a:ext>
              </a:extLst>
            </p:cNvPr>
            <p:cNvSpPr txBox="1">
              <a:spLocks/>
            </p:cNvSpPr>
            <p:nvPr/>
          </p:nvSpPr>
          <p:spPr>
            <a:xfrm>
              <a:off x="1257300" y="1665156"/>
              <a:ext cx="2802637" cy="22344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“Rollover” approach to subsequent batch</a:t>
              </a:r>
            </a:p>
          </p:txBody>
        </p:sp>
        <p:cxnSp>
          <p:nvCxnSpPr>
            <p:cNvPr id="23" name="LineBasicDefault 7">
              <a:extLst>
                <a:ext uri="{FF2B5EF4-FFF2-40B4-BE49-F238E27FC236}">
                  <a16:creationId xmlns:a16="http://schemas.microsoft.com/office/drawing/2014/main" id="{85E8D4F1-37C3-7680-CB04-2A52047C8042}"/>
                </a:ext>
              </a:extLst>
            </p:cNvPr>
            <p:cNvCxnSpPr>
              <a:cxnSpLocks/>
            </p:cNvCxnSpPr>
            <p:nvPr>
              <p:custDataLst>
                <p:tags r:id="rId18"/>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25" name="Graphic 24">
            <a:extLst>
              <a:ext uri="{FF2B5EF4-FFF2-40B4-BE49-F238E27FC236}">
                <a16:creationId xmlns:a16="http://schemas.microsoft.com/office/drawing/2014/main" id="{2EEB291A-2150-B376-BAB1-169DB0AFB59D}"/>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554736" y="1123018"/>
            <a:ext cx="312822" cy="312822"/>
          </a:xfrm>
          <a:prstGeom prst="rect">
            <a:avLst/>
          </a:prstGeom>
        </p:spPr>
      </p:pic>
      <p:sp>
        <p:nvSpPr>
          <p:cNvPr id="26" name="TextBox 25">
            <a:extLst>
              <a:ext uri="{FF2B5EF4-FFF2-40B4-BE49-F238E27FC236}">
                <a16:creationId xmlns:a16="http://schemas.microsoft.com/office/drawing/2014/main" id="{3DA970CD-B19A-272C-AAFD-70D4DABC2BBE}"/>
              </a:ext>
            </a:extLst>
          </p:cNvPr>
          <p:cNvSpPr txBox="1">
            <a:spLocks/>
          </p:cNvSpPr>
          <p:nvPr/>
        </p:nvSpPr>
        <p:spPr>
          <a:xfrm>
            <a:off x="1025166" y="1171707"/>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Year 6</a:t>
            </a:r>
          </a:p>
        </p:txBody>
      </p:sp>
      <p:sp>
        <p:nvSpPr>
          <p:cNvPr id="27" name="TextBox 26">
            <a:extLst>
              <a:ext uri="{FF2B5EF4-FFF2-40B4-BE49-F238E27FC236}">
                <a16:creationId xmlns:a16="http://schemas.microsoft.com/office/drawing/2014/main" id="{A3C2883D-EF1C-C6FA-E64B-29AF157E35B9}"/>
              </a:ext>
            </a:extLst>
          </p:cNvPr>
          <p:cNvSpPr txBox="1">
            <a:spLocks/>
          </p:cNvSpPr>
          <p:nvPr/>
        </p:nvSpPr>
        <p:spPr>
          <a:xfrm>
            <a:off x="554736" y="376505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Years 1-5</a:t>
            </a:r>
            <a:endParaRPr lang="en-US" sz="1200"/>
          </a:p>
        </p:txBody>
      </p:sp>
      <p:sp>
        <p:nvSpPr>
          <p:cNvPr id="28" name="TextBox 27">
            <a:extLst>
              <a:ext uri="{FF2B5EF4-FFF2-40B4-BE49-F238E27FC236}">
                <a16:creationId xmlns:a16="http://schemas.microsoft.com/office/drawing/2014/main" id="{873A64AE-75C5-C906-E58E-BA747696FE22}"/>
              </a:ext>
            </a:extLst>
          </p:cNvPr>
          <p:cNvSpPr txBox="1">
            <a:spLocks/>
          </p:cNvSpPr>
          <p:nvPr/>
        </p:nvSpPr>
        <p:spPr>
          <a:xfrm>
            <a:off x="229390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sp>
        <p:nvSpPr>
          <p:cNvPr id="29" name="TextBox 28">
            <a:extLst>
              <a:ext uri="{FF2B5EF4-FFF2-40B4-BE49-F238E27FC236}">
                <a16:creationId xmlns:a16="http://schemas.microsoft.com/office/drawing/2014/main" id="{0BBC1531-3264-F1F0-2245-FA9060668977}"/>
              </a:ext>
            </a:extLst>
          </p:cNvPr>
          <p:cNvSpPr txBox="1">
            <a:spLocks/>
          </p:cNvSpPr>
          <p:nvPr/>
        </p:nvSpPr>
        <p:spPr>
          <a:xfrm>
            <a:off x="720701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grpSp>
        <p:nvGrpSpPr>
          <p:cNvPr id="30" name="Group 29">
            <a:extLst>
              <a:ext uri="{FF2B5EF4-FFF2-40B4-BE49-F238E27FC236}">
                <a16:creationId xmlns:a16="http://schemas.microsoft.com/office/drawing/2014/main" id="{13F50A8E-43D5-6E0A-680B-9F607E66446D}"/>
              </a:ext>
            </a:extLst>
          </p:cNvPr>
          <p:cNvGrpSpPr/>
          <p:nvPr/>
        </p:nvGrpSpPr>
        <p:grpSpPr>
          <a:xfrm>
            <a:off x="554736" y="5264983"/>
            <a:ext cx="11082528" cy="815608"/>
            <a:chOff x="554736" y="4356105"/>
            <a:chExt cx="11082528" cy="815608"/>
          </a:xfrm>
        </p:grpSpPr>
        <p:sp>
          <p:nvSpPr>
            <p:cNvPr id="31" name="TextBox 30">
              <a:extLst>
                <a:ext uri="{FF2B5EF4-FFF2-40B4-BE49-F238E27FC236}">
                  <a16:creationId xmlns:a16="http://schemas.microsoft.com/office/drawing/2014/main" id="{8BF794F9-4411-7506-DFBC-DCA48983A396}"/>
                </a:ext>
              </a:extLst>
            </p:cNvPr>
            <p:cNvSpPr txBox="1">
              <a:spLocks/>
            </p:cNvSpPr>
            <p:nvPr/>
          </p:nvSpPr>
          <p:spPr>
            <a:xfrm>
              <a:off x="554736" y="435610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Considerations</a:t>
              </a:r>
              <a:endParaRPr lang="en-US" sz="1200"/>
            </a:p>
          </p:txBody>
        </p:sp>
        <p:sp>
          <p:nvSpPr>
            <p:cNvPr id="32" name="TextBox 31">
              <a:extLst>
                <a:ext uri="{FF2B5EF4-FFF2-40B4-BE49-F238E27FC236}">
                  <a16:creationId xmlns:a16="http://schemas.microsoft.com/office/drawing/2014/main" id="{AF50D582-FF66-4D1F-7912-25A2DCCF243D}"/>
                </a:ext>
              </a:extLst>
            </p:cNvPr>
            <p:cNvSpPr txBox="1">
              <a:spLocks/>
            </p:cNvSpPr>
            <p:nvPr/>
          </p:nvSpPr>
          <p:spPr>
            <a:xfrm>
              <a:off x="2293906" y="4356105"/>
              <a:ext cx="4430248" cy="63094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Provides certainty by guaranteeing full MWs by Year 6</a:t>
              </a:r>
            </a:p>
            <a:p>
              <a:pPr marL="171450" indent="-171450">
                <a:spcBef>
                  <a:spcPts val="300"/>
                </a:spcBef>
                <a:spcAft>
                  <a:spcPts val="300"/>
                </a:spcAft>
                <a:buFont typeface="Arial" panose="020B0604020202020204" pitchFamily="34" charset="0"/>
                <a:buChar char="•"/>
              </a:pPr>
              <a:r>
                <a:rPr lang="en-US" sz="1200"/>
                <a:t>Creates a potential step-change in MWs between Years 5 and 6, with limited time to develop required transmission</a:t>
              </a:r>
            </a:p>
          </p:txBody>
        </p:sp>
        <p:sp>
          <p:nvSpPr>
            <p:cNvPr id="33" name="TextBox 32">
              <a:extLst>
                <a:ext uri="{FF2B5EF4-FFF2-40B4-BE49-F238E27FC236}">
                  <a16:creationId xmlns:a16="http://schemas.microsoft.com/office/drawing/2014/main" id="{ED60A470-908B-1AD1-CA85-5CDC5EE1E142}"/>
                </a:ext>
              </a:extLst>
            </p:cNvPr>
            <p:cNvSpPr txBox="1">
              <a:spLocks/>
            </p:cNvSpPr>
            <p:nvPr/>
          </p:nvSpPr>
          <p:spPr>
            <a:xfrm>
              <a:off x="7207016" y="4356105"/>
              <a:ext cx="4430248" cy="81560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Full MW allocation is aligned with identified transmission upgrades</a:t>
              </a:r>
            </a:p>
            <a:p>
              <a:pPr marL="171450" indent="-171450">
                <a:spcBef>
                  <a:spcPts val="300"/>
                </a:spcBef>
                <a:spcAft>
                  <a:spcPts val="300"/>
                </a:spcAft>
                <a:buFont typeface="Arial" panose="020B0604020202020204" pitchFamily="34" charset="0"/>
                <a:buChar char="•"/>
              </a:pPr>
              <a:r>
                <a:rPr lang="en-US" sz="1200"/>
                <a:t>Requires financial commitment for partial MWs without clear visibility on timing or certainty of full MW delivery</a:t>
              </a:r>
            </a:p>
          </p:txBody>
        </p:sp>
      </p:grpSp>
      <p:grpSp>
        <p:nvGrpSpPr>
          <p:cNvPr id="34" name="Group 33">
            <a:extLst>
              <a:ext uri="{FF2B5EF4-FFF2-40B4-BE49-F238E27FC236}">
                <a16:creationId xmlns:a16="http://schemas.microsoft.com/office/drawing/2014/main" id="{BACFE9C8-BACA-3519-C9DB-A80919E737A9}"/>
              </a:ext>
            </a:extLst>
          </p:cNvPr>
          <p:cNvGrpSpPr/>
          <p:nvPr/>
        </p:nvGrpSpPr>
        <p:grpSpPr>
          <a:xfrm>
            <a:off x="554736" y="4607353"/>
            <a:ext cx="11082528" cy="369332"/>
            <a:chOff x="554736" y="3682344"/>
            <a:chExt cx="11082528" cy="369332"/>
          </a:xfrm>
        </p:grpSpPr>
        <p:sp>
          <p:nvSpPr>
            <p:cNvPr id="35" name="TextBox 34">
              <a:extLst>
                <a:ext uri="{FF2B5EF4-FFF2-40B4-BE49-F238E27FC236}">
                  <a16:creationId xmlns:a16="http://schemas.microsoft.com/office/drawing/2014/main" id="{F8B26822-BCFC-9048-8870-F77ED056F97E}"/>
                </a:ext>
              </a:extLst>
            </p:cNvPr>
            <p:cNvSpPr txBox="1">
              <a:spLocks/>
            </p:cNvSpPr>
            <p:nvPr/>
          </p:nvSpPr>
          <p:spPr>
            <a:xfrm>
              <a:off x="554736" y="3682344"/>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 6</a:t>
              </a:r>
              <a:endParaRPr lang="en-US" sz="1200"/>
            </a:p>
          </p:txBody>
        </p:sp>
        <p:sp>
          <p:nvSpPr>
            <p:cNvPr id="36" name="TextBox 35">
              <a:extLst>
                <a:ext uri="{FF2B5EF4-FFF2-40B4-BE49-F238E27FC236}">
                  <a16:creationId xmlns:a16="http://schemas.microsoft.com/office/drawing/2014/main" id="{BB883E4B-73F5-0D60-89DD-DA99323C76CD}"/>
                </a:ext>
              </a:extLst>
            </p:cNvPr>
            <p:cNvSpPr txBox="1">
              <a:spLocks/>
            </p:cNvSpPr>
            <p:nvPr/>
          </p:nvSpPr>
          <p:spPr>
            <a:xfrm>
              <a:off x="229390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automatically allocated based on Batch Zero results; transmission solutions further defined in the 2027 RTP</a:t>
              </a:r>
            </a:p>
          </p:txBody>
        </p:sp>
        <p:sp>
          <p:nvSpPr>
            <p:cNvPr id="37" name="TextBox 36">
              <a:extLst>
                <a:ext uri="{FF2B5EF4-FFF2-40B4-BE49-F238E27FC236}">
                  <a16:creationId xmlns:a16="http://schemas.microsoft.com/office/drawing/2014/main" id="{61DFE277-784D-AB4C-D63D-35AB58F70061}"/>
                </a:ext>
              </a:extLst>
            </p:cNvPr>
            <p:cNvSpPr txBox="1">
              <a:spLocks/>
            </p:cNvSpPr>
            <p:nvPr/>
          </p:nvSpPr>
          <p:spPr>
            <a:xfrm>
              <a:off x="720701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not committed in Batch Zero; additional MWs studied and allocated through a subsequent Batch 1 process</a:t>
              </a:r>
            </a:p>
          </p:txBody>
        </p:sp>
      </p:grpSp>
      <p:cxnSp>
        <p:nvCxnSpPr>
          <p:cNvPr id="38" name="Straight Connector 37">
            <a:extLst>
              <a:ext uri="{FF2B5EF4-FFF2-40B4-BE49-F238E27FC236}">
                <a16:creationId xmlns:a16="http://schemas.microsoft.com/office/drawing/2014/main" id="{5CA3C2DA-D5B9-FAA5-6239-9E0BA6350A73}"/>
              </a:ext>
            </a:extLst>
          </p:cNvPr>
          <p:cNvCxnSpPr>
            <a:cxnSpLocks/>
          </p:cNvCxnSpPr>
          <p:nvPr/>
        </p:nvCxnSpPr>
        <p:spPr>
          <a:xfrm>
            <a:off x="521663" y="4463203"/>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6859CF-DC92-6A16-5989-3495CE76C5B9}"/>
              </a:ext>
            </a:extLst>
          </p:cNvPr>
          <p:cNvCxnSpPr>
            <a:cxnSpLocks/>
          </p:cNvCxnSpPr>
          <p:nvPr/>
        </p:nvCxnSpPr>
        <p:spPr>
          <a:xfrm>
            <a:off x="521663" y="5120834"/>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67" name="Chart 66">
            <a:extLst>
              <a:ext uri="{FF2B5EF4-FFF2-40B4-BE49-F238E27FC236}">
                <a16:creationId xmlns:a16="http://schemas.microsoft.com/office/drawing/2014/main" id="{D90676C0-5FFE-CF50-8EB7-706BED31DA70}"/>
              </a:ext>
            </a:extLst>
          </p:cNvPr>
          <p:cNvGraphicFramePr/>
          <p:nvPr>
            <p:custDataLst>
              <p:tags r:id="rId2"/>
            </p:custDataLst>
          </p:nvPr>
        </p:nvGraphicFramePr>
        <p:xfrm>
          <a:off x="2152650" y="1681163"/>
          <a:ext cx="4654550" cy="1914525"/>
        </p:xfrm>
        <a:graphic>
          <a:graphicData uri="http://schemas.openxmlformats.org/drawingml/2006/chart">
            <c:chart xmlns:c="http://schemas.openxmlformats.org/drawingml/2006/chart" xmlns:r="http://schemas.openxmlformats.org/officeDocument/2006/relationships" r:id="rId24"/>
          </a:graphicData>
        </a:graphic>
      </p:graphicFrame>
      <p:sp>
        <p:nvSpPr>
          <p:cNvPr id="41" name="Text Placeholder 4">
            <a:extLst>
              <a:ext uri="{FF2B5EF4-FFF2-40B4-BE49-F238E27FC236}">
                <a16:creationId xmlns:a16="http://schemas.microsoft.com/office/drawing/2014/main" id="{0E192590-C826-9281-A48B-0496BA19361A}"/>
              </a:ext>
            </a:extLst>
          </p:cNvPr>
          <p:cNvSpPr>
            <a:spLocks noGrp="1"/>
          </p:cNvSpPr>
          <p:nvPr>
            <p:custDataLst>
              <p:tags r:id="rId3"/>
            </p:custDataLst>
          </p:nvPr>
        </p:nvSpPr>
        <p:spPr bwMode="auto">
          <a:xfrm>
            <a:off x="240188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64D0B1D8-F507-42ED-90D5-51C42F792C91}"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42" name="Text Placeholder 4">
            <a:extLst>
              <a:ext uri="{FF2B5EF4-FFF2-40B4-BE49-F238E27FC236}">
                <a16:creationId xmlns:a16="http://schemas.microsoft.com/office/drawing/2014/main" id="{BCBFBD4F-8F33-FAB7-D336-7A94E5C49EA1}"/>
              </a:ext>
            </a:extLst>
          </p:cNvPr>
          <p:cNvSpPr>
            <a:spLocks noGrp="1"/>
          </p:cNvSpPr>
          <p:nvPr>
            <p:custDataLst>
              <p:tags r:id="rId4"/>
            </p:custDataLst>
          </p:nvPr>
        </p:nvSpPr>
        <p:spPr bwMode="auto">
          <a:xfrm>
            <a:off x="315118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E6A40A3-0F74-4D50-BA21-779410E4F6C8}"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43" name="Text Placeholder 4">
            <a:extLst>
              <a:ext uri="{FF2B5EF4-FFF2-40B4-BE49-F238E27FC236}">
                <a16:creationId xmlns:a16="http://schemas.microsoft.com/office/drawing/2014/main" id="{1BB10A7C-7CAD-DC29-2ADF-DDCBD13A22F9}"/>
              </a:ext>
            </a:extLst>
          </p:cNvPr>
          <p:cNvSpPr>
            <a:spLocks noGrp="1"/>
          </p:cNvSpPr>
          <p:nvPr>
            <p:custDataLst>
              <p:tags r:id="rId5"/>
            </p:custDataLst>
          </p:nvPr>
        </p:nvSpPr>
        <p:spPr bwMode="auto">
          <a:xfrm>
            <a:off x="38989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4A5AB1A-EE13-4726-886C-05E3262BED42}"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44" name="Text Placeholder 4">
            <a:extLst>
              <a:ext uri="{FF2B5EF4-FFF2-40B4-BE49-F238E27FC236}">
                <a16:creationId xmlns:a16="http://schemas.microsoft.com/office/drawing/2014/main" id="{A0199B16-768F-1F53-FBE0-3A995ADA08F7}"/>
              </a:ext>
            </a:extLst>
          </p:cNvPr>
          <p:cNvSpPr>
            <a:spLocks noGrp="1"/>
          </p:cNvSpPr>
          <p:nvPr>
            <p:custDataLst>
              <p:tags r:id="rId6"/>
            </p:custDataLst>
          </p:nvPr>
        </p:nvSpPr>
        <p:spPr bwMode="auto">
          <a:xfrm>
            <a:off x="46466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9B87356-69BE-4D41-BE69-3A6628C9325D}"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45" name="Text Placeholder 4">
            <a:extLst>
              <a:ext uri="{FF2B5EF4-FFF2-40B4-BE49-F238E27FC236}">
                <a16:creationId xmlns:a16="http://schemas.microsoft.com/office/drawing/2014/main" id="{61C69654-30BE-98F9-FBC4-B6323E5E11A6}"/>
              </a:ext>
            </a:extLst>
          </p:cNvPr>
          <p:cNvSpPr>
            <a:spLocks noGrp="1"/>
          </p:cNvSpPr>
          <p:nvPr>
            <p:custDataLst>
              <p:tags r:id="rId7"/>
            </p:custDataLst>
          </p:nvPr>
        </p:nvSpPr>
        <p:spPr bwMode="auto">
          <a:xfrm>
            <a:off x="53959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577D9C6-348A-4722-859A-6D650CB2F1A4}"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46" name="Text Placeholder 4">
            <a:extLst>
              <a:ext uri="{FF2B5EF4-FFF2-40B4-BE49-F238E27FC236}">
                <a16:creationId xmlns:a16="http://schemas.microsoft.com/office/drawing/2014/main" id="{2E7F84E0-7921-D385-9F83-69DC9B858750}"/>
              </a:ext>
            </a:extLst>
          </p:cNvPr>
          <p:cNvSpPr>
            <a:spLocks noGrp="1"/>
          </p:cNvSpPr>
          <p:nvPr>
            <p:custDataLst>
              <p:tags r:id="rId8"/>
            </p:custDataLst>
          </p:nvPr>
        </p:nvSpPr>
        <p:spPr bwMode="auto">
          <a:xfrm>
            <a:off x="61436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92EA322-92D9-489D-97F8-2582C075E482}" type="datetime'''''''''''Y''e''''''''a''r'''''''' ''''''''''''''''''''''6'">
              <a:rPr lang="en-US" altLang="en-US" sz="1050" b="1" smtClean="0">
                <a:cs typeface="+mn-cs"/>
              </a:rPr>
              <a:pPr lvl="0" algn="ctr">
                <a:spcBef>
                  <a:spcPct val="0"/>
                </a:spcBef>
                <a:spcAft>
                  <a:spcPct val="0"/>
                </a:spcAft>
              </a:pPr>
              <a:t>Year 6</a:t>
            </a:fld>
            <a:endParaRPr lang="en-US" sz="1050" b="1">
              <a:cs typeface="+mn-cs"/>
            </a:endParaRPr>
          </a:p>
        </p:txBody>
      </p:sp>
      <p:cxnSp>
        <p:nvCxnSpPr>
          <p:cNvPr id="47" name="Straight Connector 46">
            <a:extLst>
              <a:ext uri="{FF2B5EF4-FFF2-40B4-BE49-F238E27FC236}">
                <a16:creationId xmlns:a16="http://schemas.microsoft.com/office/drawing/2014/main" id="{F3C333D4-2352-45CE-654D-754FE1CE65B6}"/>
              </a:ext>
            </a:extLst>
          </p:cNvPr>
          <p:cNvCxnSpPr>
            <a:cxnSpLocks/>
          </p:cNvCxnSpPr>
          <p:nvPr/>
        </p:nvCxnSpPr>
        <p:spPr>
          <a:xfrm>
            <a:off x="521663" y="3625437"/>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91AF2E6-D912-F35D-30C8-CB7812A74B2A}"/>
              </a:ext>
            </a:extLst>
          </p:cNvPr>
          <p:cNvSpPr txBox="1">
            <a:spLocks/>
          </p:cNvSpPr>
          <p:nvPr/>
        </p:nvSpPr>
        <p:spPr>
          <a:xfrm>
            <a:off x="554736" y="1808167"/>
            <a:ext cx="1411614"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Illustrative ramp schedule</a:t>
            </a:r>
            <a:r>
              <a:rPr lang="en-US" sz="1200"/>
              <a:t>, MW</a:t>
            </a:r>
          </a:p>
        </p:txBody>
      </p:sp>
      <p:graphicFrame>
        <p:nvGraphicFramePr>
          <p:cNvPr id="64" name="Chart 63">
            <a:extLst>
              <a:ext uri="{FF2B5EF4-FFF2-40B4-BE49-F238E27FC236}">
                <a16:creationId xmlns:a16="http://schemas.microsoft.com/office/drawing/2014/main" id="{505DD470-19E7-D184-9639-30EE77DD0EE1}"/>
              </a:ext>
            </a:extLst>
          </p:cNvPr>
          <p:cNvGraphicFramePr/>
          <p:nvPr>
            <p:custDataLst>
              <p:tags r:id="rId9"/>
            </p:custDataLst>
          </p:nvPr>
        </p:nvGraphicFramePr>
        <p:xfrm>
          <a:off x="7065963" y="1785938"/>
          <a:ext cx="4654550" cy="1809750"/>
        </p:xfrm>
        <a:graphic>
          <a:graphicData uri="http://schemas.openxmlformats.org/drawingml/2006/chart">
            <c:chart xmlns:c="http://schemas.openxmlformats.org/drawingml/2006/chart" xmlns:r="http://schemas.openxmlformats.org/officeDocument/2006/relationships" r:id="rId25"/>
          </a:graphicData>
        </a:graphic>
      </p:graphicFrame>
      <p:sp>
        <p:nvSpPr>
          <p:cNvPr id="50" name="Rectangle 49">
            <a:extLst>
              <a:ext uri="{FF2B5EF4-FFF2-40B4-BE49-F238E27FC236}">
                <a16:creationId xmlns:a16="http://schemas.microsoft.com/office/drawing/2014/main" id="{72BEE257-D924-77C6-4FF9-ED528F4DBE37}"/>
              </a:ext>
            </a:extLst>
          </p:cNvPr>
          <p:cNvSpPr/>
          <p:nvPr>
            <p:custDataLst>
              <p:tags r:id="rId10"/>
            </p:custDataLst>
          </p:nvPr>
        </p:nvSpPr>
        <p:spPr bwMode="auto">
          <a:xfrm>
            <a:off x="10996613" y="2022475"/>
            <a:ext cx="534987" cy="534988"/>
          </a:xfrm>
          <a:prstGeom prst="rect">
            <a:avLst/>
          </a:prstGeom>
          <a:noFill/>
          <a:ln w="19050" cap="sq" cmpd="sng" algn="ctr">
            <a:solidFill>
              <a:srgbClr val="7F7F7F"/>
            </a:solidFill>
            <a:prstDash val="dash"/>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1" name="Text Placeholder 4">
            <a:extLst>
              <a:ext uri="{FF2B5EF4-FFF2-40B4-BE49-F238E27FC236}">
                <a16:creationId xmlns:a16="http://schemas.microsoft.com/office/drawing/2014/main" id="{1D8AA3E7-B824-ECB6-B9BD-0C0FFE864D8C}"/>
              </a:ext>
            </a:extLst>
          </p:cNvPr>
          <p:cNvSpPr>
            <a:spLocks noGrp="1"/>
          </p:cNvSpPr>
          <p:nvPr>
            <p:custDataLst>
              <p:tags r:id="rId11"/>
            </p:custDataLst>
          </p:nvPr>
        </p:nvSpPr>
        <p:spPr bwMode="auto">
          <a:xfrm>
            <a:off x="73152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DBD0B7AE-4F46-49C1-BCD1-5A2C1049FDD0}"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52" name="Text Placeholder 4">
            <a:extLst>
              <a:ext uri="{FF2B5EF4-FFF2-40B4-BE49-F238E27FC236}">
                <a16:creationId xmlns:a16="http://schemas.microsoft.com/office/drawing/2014/main" id="{A39F4CBA-8372-C0B9-8163-6A177F33DFD7}"/>
              </a:ext>
            </a:extLst>
          </p:cNvPr>
          <p:cNvSpPr>
            <a:spLocks noGrp="1"/>
          </p:cNvSpPr>
          <p:nvPr>
            <p:custDataLst>
              <p:tags r:id="rId12"/>
            </p:custDataLst>
          </p:nvPr>
        </p:nvSpPr>
        <p:spPr bwMode="auto">
          <a:xfrm>
            <a:off x="8064500"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20D04F8-1835-4954-82D7-E1849078D96E}"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53" name="Text Placeholder 4">
            <a:extLst>
              <a:ext uri="{FF2B5EF4-FFF2-40B4-BE49-F238E27FC236}">
                <a16:creationId xmlns:a16="http://schemas.microsoft.com/office/drawing/2014/main" id="{5C02648A-1709-A8CB-B83B-AA8177502CB9}"/>
              </a:ext>
            </a:extLst>
          </p:cNvPr>
          <p:cNvSpPr>
            <a:spLocks noGrp="1"/>
          </p:cNvSpPr>
          <p:nvPr>
            <p:custDataLst>
              <p:tags r:id="rId13"/>
            </p:custDataLst>
          </p:nvPr>
        </p:nvSpPr>
        <p:spPr bwMode="auto">
          <a:xfrm>
            <a:off x="8812213"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4782A0E-7C5F-4B57-B60F-93715ECAB0D3}"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54" name="Text Placeholder 4">
            <a:extLst>
              <a:ext uri="{FF2B5EF4-FFF2-40B4-BE49-F238E27FC236}">
                <a16:creationId xmlns:a16="http://schemas.microsoft.com/office/drawing/2014/main" id="{E453B958-3CB8-2685-25D9-C5C62147E266}"/>
              </a:ext>
            </a:extLst>
          </p:cNvPr>
          <p:cNvSpPr>
            <a:spLocks noGrp="1"/>
          </p:cNvSpPr>
          <p:nvPr>
            <p:custDataLst>
              <p:tags r:id="rId14"/>
            </p:custDataLst>
          </p:nvPr>
        </p:nvSpPr>
        <p:spPr bwMode="auto">
          <a:xfrm>
            <a:off x="95599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FCB74BD4-2151-43F0-B7AB-0A0325EB7BC9}"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55" name="Text Placeholder 4">
            <a:extLst>
              <a:ext uri="{FF2B5EF4-FFF2-40B4-BE49-F238E27FC236}">
                <a16:creationId xmlns:a16="http://schemas.microsoft.com/office/drawing/2014/main" id="{C8AE8913-F653-CF52-568C-2133ED28C1AD}"/>
              </a:ext>
            </a:extLst>
          </p:cNvPr>
          <p:cNvSpPr>
            <a:spLocks noGrp="1"/>
          </p:cNvSpPr>
          <p:nvPr>
            <p:custDataLst>
              <p:tags r:id="rId15"/>
            </p:custDataLst>
          </p:nvPr>
        </p:nvSpPr>
        <p:spPr bwMode="auto">
          <a:xfrm>
            <a:off x="10309225"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169C4E7-B849-48B1-BEB2-000EFA5C9051}"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57" name="Text Placeholder 4">
            <a:extLst>
              <a:ext uri="{FF2B5EF4-FFF2-40B4-BE49-F238E27FC236}">
                <a16:creationId xmlns:a16="http://schemas.microsoft.com/office/drawing/2014/main" id="{62C6A019-63AE-79AD-57E2-BE0A3CE6E7DF}"/>
              </a:ext>
            </a:extLst>
          </p:cNvPr>
          <p:cNvSpPr>
            <a:spLocks noGrp="1"/>
          </p:cNvSpPr>
          <p:nvPr>
            <p:custDataLst>
              <p:tags r:id="rId16"/>
            </p:custDataLst>
          </p:nvPr>
        </p:nvSpPr>
        <p:spPr bwMode="gray">
          <a:xfrm>
            <a:off x="11110913" y="2209800"/>
            <a:ext cx="30480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a:effectLst/>
                <a:cs typeface="+mn-cs"/>
              </a:rPr>
              <a:t>TBD</a:t>
            </a:r>
            <a:endParaRPr lang="en-US" sz="1050">
              <a:cs typeface="+mn-cs"/>
            </a:endParaRPr>
          </a:p>
        </p:txBody>
      </p:sp>
      <p:sp>
        <p:nvSpPr>
          <p:cNvPr id="56" name="Text Placeholder 4">
            <a:extLst>
              <a:ext uri="{FF2B5EF4-FFF2-40B4-BE49-F238E27FC236}">
                <a16:creationId xmlns:a16="http://schemas.microsoft.com/office/drawing/2014/main" id="{8E34B35F-6378-8295-0836-FA6083F23EA5}"/>
              </a:ext>
            </a:extLst>
          </p:cNvPr>
          <p:cNvSpPr>
            <a:spLocks noGrp="1"/>
          </p:cNvSpPr>
          <p:nvPr>
            <p:custDataLst>
              <p:tags r:id="rId17"/>
            </p:custDataLst>
          </p:nvPr>
        </p:nvSpPr>
        <p:spPr bwMode="auto">
          <a:xfrm>
            <a:off x="11056938" y="3403600"/>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08044E5-1299-4250-97BE-BECB6030F994}" type="datetime'''Ye''a''''''''r'''''''' 6'''''">
              <a:rPr lang="en-US" altLang="en-US" sz="1050" b="1" smtClean="0">
                <a:cs typeface="+mn-cs"/>
              </a:rPr>
              <a:pPr lvl="0" algn="ctr">
                <a:spcBef>
                  <a:spcPct val="0"/>
                </a:spcBef>
                <a:spcAft>
                  <a:spcPct val="0"/>
                </a:spcAft>
              </a:pPr>
              <a:t>Year 6</a:t>
            </a:fld>
            <a:endParaRPr lang="en-US" sz="1050" b="1">
              <a:cs typeface="+mn-cs"/>
            </a:endParaRPr>
          </a:p>
        </p:txBody>
      </p:sp>
      <p:sp>
        <p:nvSpPr>
          <p:cNvPr id="58" name="Speech Bubble: Rectangle 57">
            <a:extLst>
              <a:ext uri="{FF2B5EF4-FFF2-40B4-BE49-F238E27FC236}">
                <a16:creationId xmlns:a16="http://schemas.microsoft.com/office/drawing/2014/main" id="{D798607F-9EC1-FE5F-5717-9E9DBFB7F8F7}"/>
              </a:ext>
            </a:extLst>
          </p:cNvPr>
          <p:cNvSpPr/>
          <p:nvPr/>
        </p:nvSpPr>
        <p:spPr>
          <a:xfrm>
            <a:off x="4238387" y="1808167"/>
            <a:ext cx="1646714" cy="537010"/>
          </a:xfrm>
          <a:prstGeom prst="wedgeRectCallout">
            <a:avLst>
              <a:gd name="adj1" fmla="val 59465"/>
              <a:gd name="adj2" fmla="val -2550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a:solidFill>
                  <a:schemeClr val="tx1"/>
                </a:solidFill>
              </a:rPr>
              <a:t>Automatically set at requested peak Demand</a:t>
            </a:r>
          </a:p>
        </p:txBody>
      </p:sp>
      <p:sp>
        <p:nvSpPr>
          <p:cNvPr id="59" name="Speech Bubble: Rectangle 58">
            <a:extLst>
              <a:ext uri="{FF2B5EF4-FFF2-40B4-BE49-F238E27FC236}">
                <a16:creationId xmlns:a16="http://schemas.microsoft.com/office/drawing/2014/main" id="{7C420A23-CAA5-F4B1-EEA9-AEC9DD745113}"/>
              </a:ext>
            </a:extLst>
          </p:cNvPr>
          <p:cNvSpPr/>
          <p:nvPr/>
        </p:nvSpPr>
        <p:spPr>
          <a:xfrm>
            <a:off x="8949003" y="1788141"/>
            <a:ext cx="1840141" cy="498973"/>
          </a:xfrm>
          <a:prstGeom prst="wedgeRectCallout">
            <a:avLst>
              <a:gd name="adj1" fmla="val 57023"/>
              <a:gd name="adj2" fmla="val 2305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b="1">
                <a:solidFill>
                  <a:schemeClr val="tx1"/>
                </a:solidFill>
              </a:rPr>
              <a:t>TBD:</a:t>
            </a:r>
            <a:r>
              <a:rPr lang="en-US" sz="1000">
                <a:solidFill>
                  <a:schemeClr val="tx1"/>
                </a:solidFill>
              </a:rPr>
              <a:t> additional MWs studied in next batch and allocated based on available capacity</a:t>
            </a:r>
          </a:p>
        </p:txBody>
      </p:sp>
      <p:sp>
        <p:nvSpPr>
          <p:cNvPr id="60" name="Rectangle 59">
            <a:extLst>
              <a:ext uri="{FF2B5EF4-FFF2-40B4-BE49-F238E27FC236}">
                <a16:creationId xmlns:a16="http://schemas.microsoft.com/office/drawing/2014/main" id="{D4021E80-A31C-EE5F-3E79-33ADC555DA7E}"/>
              </a:ext>
            </a:extLst>
          </p:cNvPr>
          <p:cNvSpPr/>
          <p:nvPr/>
        </p:nvSpPr>
        <p:spPr>
          <a:xfrm>
            <a:off x="2217736" y="2375999"/>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1" name="Rectangle 60">
            <a:extLst>
              <a:ext uri="{FF2B5EF4-FFF2-40B4-BE49-F238E27FC236}">
                <a16:creationId xmlns:a16="http://schemas.microsoft.com/office/drawing/2014/main" id="{A0F5A676-21FE-DD1F-BA02-50162191521C}"/>
              </a:ext>
            </a:extLst>
          </p:cNvPr>
          <p:cNvSpPr/>
          <p:nvPr/>
        </p:nvSpPr>
        <p:spPr>
          <a:xfrm>
            <a:off x="7129776" y="2375999"/>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Tree>
    <p:extLst>
      <p:ext uri="{BB962C8B-B14F-4D97-AF65-F5344CB8AC3E}">
        <p14:creationId xmlns:p14="http://schemas.microsoft.com/office/powerpoint/2010/main" val="2098133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2C7B9-04DE-86A2-4CA4-5A713F54BC6B}"/>
            </a:ext>
          </a:extLst>
        </p:cNvPr>
        <p:cNvGrpSpPr/>
        <p:nvPr/>
      </p:nvGrpSpPr>
      <p:grpSpPr>
        <a:xfrm>
          <a:off x="0" y="0"/>
          <a:ext cx="0" cy="0"/>
          <a:chOff x="0" y="0"/>
          <a:chExt cx="0" cy="0"/>
        </a:xfrm>
      </p:grpSpPr>
      <p:graphicFrame>
        <p:nvGraphicFramePr>
          <p:cNvPr id="42" name="think-cell data - do not delete" hidden="1">
            <a:extLst>
              <a:ext uri="{FF2B5EF4-FFF2-40B4-BE49-F238E27FC236}">
                <a16:creationId xmlns:a16="http://schemas.microsoft.com/office/drawing/2014/main" id="{03891A52-E3F7-E986-B149-2039A0ED598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8" imgW="404" imgH="403" progId="TCLayout.ActiveDocument.1">
                  <p:embed/>
                </p:oleObj>
              </mc:Choice>
              <mc:Fallback>
                <p:oleObj name="think-cell Slide" r:id="rId18" imgW="404" imgH="403" progId="TCLayout.ActiveDocument.1">
                  <p:embed/>
                  <p:pic>
                    <p:nvPicPr>
                      <p:cNvPr id="42" name="think-cell data - do not delete" hidden="1">
                        <a:extLst>
                          <a:ext uri="{FF2B5EF4-FFF2-40B4-BE49-F238E27FC236}">
                            <a16:creationId xmlns:a16="http://schemas.microsoft.com/office/drawing/2014/main" id="{03891A52-E3F7-E986-B149-2039A0ED5980}"/>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7DCA590D-D66F-E2AD-3803-21E93924A580}"/>
              </a:ext>
            </a:extLst>
          </p:cNvPr>
          <p:cNvSpPr>
            <a:spLocks noGrp="1"/>
          </p:cNvSpPr>
          <p:nvPr>
            <p:ph type="title"/>
          </p:nvPr>
        </p:nvSpPr>
        <p:spPr>
          <a:xfrm>
            <a:off x="1257300" y="457200"/>
            <a:ext cx="10401300" cy="553998"/>
          </a:xfrm>
        </p:spPr>
        <p:txBody>
          <a:bodyPr vert="horz">
            <a:spAutoFit/>
          </a:bodyPr>
          <a:lstStyle/>
          <a:p>
            <a:r>
              <a:rPr lang="en-US" dirty="0"/>
              <a:t>ERCOT discussed at ROS and will be proposing “bookend” allocation </a:t>
            </a:r>
            <a:r>
              <a:rPr lang="en-US" sz="1600" dirty="0"/>
              <a:t>Approach addresses developer ‘gap year’ concerns at the cost of extending the Batch Zero timeline</a:t>
            </a:r>
            <a:endParaRPr lang="en-US" dirty="0"/>
          </a:p>
        </p:txBody>
      </p:sp>
      <p:sp>
        <p:nvSpPr>
          <p:cNvPr id="3" name="Slide Number Placeholder 4">
            <a:extLst>
              <a:ext uri="{FF2B5EF4-FFF2-40B4-BE49-F238E27FC236}">
                <a16:creationId xmlns:a16="http://schemas.microsoft.com/office/drawing/2014/main" id="{E39A4767-DFAB-0594-23B2-CCC2ACB6E5B7}"/>
              </a:ext>
            </a:extLst>
          </p:cNvPr>
          <p:cNvSpPr>
            <a:spLocks noGrp="1"/>
          </p:cNvSpPr>
          <p:nvPr>
            <p:ph type="sldNum" sz="quarter" idx="12"/>
          </p:nvPr>
        </p:nvSpPr>
        <p:spPr/>
        <p:txBody>
          <a:bodyPr/>
          <a:lstStyle/>
          <a:p>
            <a:fld id="{BCDE79FB-97BA-492B-8D57-F1373F9ADA95}" type="slidenum">
              <a:rPr lang="en-US" smtClean="0"/>
              <a:t>11</a:t>
            </a:fld>
            <a:endParaRPr lang="en-US"/>
          </a:p>
        </p:txBody>
      </p:sp>
      <p:grpSp>
        <p:nvGrpSpPr>
          <p:cNvPr id="4" name="Group 3">
            <a:extLst>
              <a:ext uri="{FF2B5EF4-FFF2-40B4-BE49-F238E27FC236}">
                <a16:creationId xmlns:a16="http://schemas.microsoft.com/office/drawing/2014/main" id="{59BBDD54-8519-3077-27D3-5DFECF12C02B}"/>
              </a:ext>
            </a:extLst>
          </p:cNvPr>
          <p:cNvGrpSpPr/>
          <p:nvPr/>
        </p:nvGrpSpPr>
        <p:grpSpPr>
          <a:xfrm>
            <a:off x="554736" y="1104241"/>
            <a:ext cx="7438157" cy="312738"/>
            <a:chOff x="554736" y="1030552"/>
            <a:chExt cx="7438157" cy="312822"/>
          </a:xfrm>
        </p:grpSpPr>
        <p:pic>
          <p:nvPicPr>
            <p:cNvPr id="5" name="Graphic 4">
              <a:extLst>
                <a:ext uri="{FF2B5EF4-FFF2-40B4-BE49-F238E27FC236}">
                  <a16:creationId xmlns:a16="http://schemas.microsoft.com/office/drawing/2014/main" id="{83859A9A-E48B-FAD1-F4A0-38375A4C2449}"/>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554736" y="1030552"/>
              <a:ext cx="312822" cy="312822"/>
            </a:xfrm>
            <a:prstGeom prst="rect">
              <a:avLst/>
            </a:prstGeom>
          </p:spPr>
        </p:pic>
        <p:sp>
          <p:nvSpPr>
            <p:cNvPr id="6" name="TextBox 5">
              <a:extLst>
                <a:ext uri="{FF2B5EF4-FFF2-40B4-BE49-F238E27FC236}">
                  <a16:creationId xmlns:a16="http://schemas.microsoft.com/office/drawing/2014/main" id="{20D938B9-C9C9-E0F0-909D-644488D8FBA3}"/>
                </a:ext>
              </a:extLst>
            </p:cNvPr>
            <p:cNvSpPr txBox="1">
              <a:spLocks/>
            </p:cNvSpPr>
            <p:nvPr/>
          </p:nvSpPr>
          <p:spPr>
            <a:xfrm>
              <a:off x="1025166" y="1079241"/>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2032</a:t>
              </a:r>
            </a:p>
          </p:txBody>
        </p:sp>
      </p:grpSp>
      <p:graphicFrame>
        <p:nvGraphicFramePr>
          <p:cNvPr id="59" name="Chart 58">
            <a:extLst>
              <a:ext uri="{FF2B5EF4-FFF2-40B4-BE49-F238E27FC236}">
                <a16:creationId xmlns:a16="http://schemas.microsoft.com/office/drawing/2014/main" id="{434175C2-B145-6EE9-679D-AC8800A42D66}"/>
              </a:ext>
            </a:extLst>
          </p:cNvPr>
          <p:cNvGraphicFramePr/>
          <p:nvPr>
            <p:custDataLst>
              <p:tags r:id="rId2"/>
            </p:custDataLst>
          </p:nvPr>
        </p:nvGraphicFramePr>
        <p:xfrm>
          <a:off x="471488" y="1595438"/>
          <a:ext cx="8085137" cy="1974850"/>
        </p:xfrm>
        <a:graphic>
          <a:graphicData uri="http://schemas.openxmlformats.org/drawingml/2006/chart">
            <c:chart xmlns:c="http://schemas.openxmlformats.org/drawingml/2006/chart" xmlns:r="http://schemas.openxmlformats.org/officeDocument/2006/relationships" r:id="rId21"/>
          </a:graphicData>
        </a:graphic>
      </p:graphicFrame>
      <p:sp>
        <p:nvSpPr>
          <p:cNvPr id="8" name="Text Placeholder 4">
            <a:extLst>
              <a:ext uri="{FF2B5EF4-FFF2-40B4-BE49-F238E27FC236}">
                <a16:creationId xmlns:a16="http://schemas.microsoft.com/office/drawing/2014/main" id="{D7F80F5B-08D2-C535-8950-2A6C0EB8EDF8}"/>
              </a:ext>
            </a:extLst>
          </p:cNvPr>
          <p:cNvSpPr>
            <a:spLocks noGrp="1"/>
          </p:cNvSpPr>
          <p:nvPr>
            <p:custDataLst>
              <p:tags r:id="rId3"/>
            </p:custDataLst>
          </p:nvPr>
        </p:nvSpPr>
        <p:spPr bwMode="auto">
          <a:xfrm>
            <a:off x="1057275"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b="1">
                <a:cs typeface="+mn-cs"/>
              </a:rPr>
              <a:t>2027</a:t>
            </a:r>
            <a:endParaRPr lang="en-US" sz="1050" b="1">
              <a:cs typeface="+mn-cs"/>
            </a:endParaRPr>
          </a:p>
        </p:txBody>
      </p:sp>
      <p:sp>
        <p:nvSpPr>
          <p:cNvPr id="9" name="Text Placeholder 4">
            <a:extLst>
              <a:ext uri="{FF2B5EF4-FFF2-40B4-BE49-F238E27FC236}">
                <a16:creationId xmlns:a16="http://schemas.microsoft.com/office/drawing/2014/main" id="{86EA43F9-E866-24AE-F564-7071ABFBD4A1}"/>
              </a:ext>
            </a:extLst>
          </p:cNvPr>
          <p:cNvSpPr>
            <a:spLocks noGrp="1"/>
          </p:cNvSpPr>
          <p:nvPr>
            <p:custDataLst>
              <p:tags r:id="rId4"/>
            </p:custDataLst>
          </p:nvPr>
        </p:nvSpPr>
        <p:spPr bwMode="auto">
          <a:xfrm>
            <a:off x="2378075"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buNone/>
            </a:pPr>
            <a:r>
              <a:rPr lang="en-US" sz="1050" b="1">
                <a:cs typeface="+mn-cs"/>
              </a:rPr>
              <a:t>2028</a:t>
            </a:r>
          </a:p>
        </p:txBody>
      </p:sp>
      <p:sp>
        <p:nvSpPr>
          <p:cNvPr id="10" name="Text Placeholder 4">
            <a:extLst>
              <a:ext uri="{FF2B5EF4-FFF2-40B4-BE49-F238E27FC236}">
                <a16:creationId xmlns:a16="http://schemas.microsoft.com/office/drawing/2014/main" id="{E3D9C20D-BE06-ECB8-6CD0-6BA8B8236884}"/>
              </a:ext>
            </a:extLst>
          </p:cNvPr>
          <p:cNvSpPr>
            <a:spLocks noGrp="1"/>
          </p:cNvSpPr>
          <p:nvPr>
            <p:custDataLst>
              <p:tags r:id="rId5"/>
            </p:custDataLst>
          </p:nvPr>
        </p:nvSpPr>
        <p:spPr bwMode="auto">
          <a:xfrm>
            <a:off x="3697288"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2029</a:t>
            </a:r>
          </a:p>
        </p:txBody>
      </p:sp>
      <p:sp>
        <p:nvSpPr>
          <p:cNvPr id="11" name="Text Placeholder 4">
            <a:extLst>
              <a:ext uri="{FF2B5EF4-FFF2-40B4-BE49-F238E27FC236}">
                <a16:creationId xmlns:a16="http://schemas.microsoft.com/office/drawing/2014/main" id="{DFEDC17F-4942-73E1-F335-7A8EC1393BD4}"/>
              </a:ext>
            </a:extLst>
          </p:cNvPr>
          <p:cNvSpPr>
            <a:spLocks noGrp="1"/>
          </p:cNvSpPr>
          <p:nvPr>
            <p:custDataLst>
              <p:tags r:id="rId6"/>
            </p:custDataLst>
          </p:nvPr>
        </p:nvSpPr>
        <p:spPr bwMode="auto">
          <a:xfrm>
            <a:off x="5018088"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2030</a:t>
            </a:r>
          </a:p>
        </p:txBody>
      </p:sp>
      <p:sp>
        <p:nvSpPr>
          <p:cNvPr id="12" name="Text Placeholder 4">
            <a:extLst>
              <a:ext uri="{FF2B5EF4-FFF2-40B4-BE49-F238E27FC236}">
                <a16:creationId xmlns:a16="http://schemas.microsoft.com/office/drawing/2014/main" id="{8F4ACA6B-B63C-1AE6-67B3-90BB2EE9C0A5}"/>
              </a:ext>
            </a:extLst>
          </p:cNvPr>
          <p:cNvSpPr>
            <a:spLocks noGrp="1"/>
          </p:cNvSpPr>
          <p:nvPr>
            <p:custDataLst>
              <p:tags r:id="rId7"/>
            </p:custDataLst>
          </p:nvPr>
        </p:nvSpPr>
        <p:spPr bwMode="auto">
          <a:xfrm>
            <a:off x="6337299"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2031</a:t>
            </a:r>
          </a:p>
        </p:txBody>
      </p:sp>
      <p:sp>
        <p:nvSpPr>
          <p:cNvPr id="13" name="Text Placeholder 4">
            <a:extLst>
              <a:ext uri="{FF2B5EF4-FFF2-40B4-BE49-F238E27FC236}">
                <a16:creationId xmlns:a16="http://schemas.microsoft.com/office/drawing/2014/main" id="{314D267F-BD43-D417-10DA-9F5A0F868C36}"/>
              </a:ext>
            </a:extLst>
          </p:cNvPr>
          <p:cNvSpPr>
            <a:spLocks noGrp="1"/>
          </p:cNvSpPr>
          <p:nvPr>
            <p:custDataLst>
              <p:tags r:id="rId8"/>
            </p:custDataLst>
          </p:nvPr>
        </p:nvSpPr>
        <p:spPr bwMode="auto">
          <a:xfrm>
            <a:off x="7658100"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b="1">
                <a:cs typeface="+mn-cs"/>
              </a:rPr>
              <a:t>2032</a:t>
            </a:r>
            <a:endParaRPr lang="en-US" sz="1050" b="1">
              <a:cs typeface="+mn-cs"/>
            </a:endParaRPr>
          </a:p>
        </p:txBody>
      </p:sp>
      <p:sp>
        <p:nvSpPr>
          <p:cNvPr id="43" name="Text Placeholder 2">
            <a:extLst>
              <a:ext uri="{FF2B5EF4-FFF2-40B4-BE49-F238E27FC236}">
                <a16:creationId xmlns:a16="http://schemas.microsoft.com/office/drawing/2014/main" id="{E117534D-C175-91CE-AB0E-8AF761299486}"/>
              </a:ext>
            </a:extLst>
          </p:cNvPr>
          <p:cNvSpPr>
            <a:spLocks noGrp="1"/>
          </p:cNvSpPr>
          <p:nvPr>
            <p:custDataLst>
              <p:tags r:id="rId9"/>
            </p:custDataLst>
          </p:nvPr>
        </p:nvSpPr>
        <p:spPr bwMode="gray">
          <a:xfrm>
            <a:off x="3722688" y="2589213"/>
            <a:ext cx="2619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FAB30838-700D-4C78-ACAC-236B2B7CAB7F}" type="datetime'''4''''0''''''''''''''''''''''''0'''''''''''">
              <a:rPr lang="en-US" altLang="en-US" sz="1050" b="1" smtClean="0"/>
              <a:pPr lvl="0" algn="ctr">
                <a:spcBef>
                  <a:spcPct val="0"/>
                </a:spcBef>
                <a:spcAft>
                  <a:spcPct val="0"/>
                </a:spcAft>
              </a:pPr>
              <a:t>400</a:t>
            </a:fld>
            <a:endParaRPr lang="en-US" sz="1050" b="1"/>
          </a:p>
        </p:txBody>
      </p:sp>
      <p:sp>
        <p:nvSpPr>
          <p:cNvPr id="48" name="Text Placeholder 2">
            <a:extLst>
              <a:ext uri="{FF2B5EF4-FFF2-40B4-BE49-F238E27FC236}">
                <a16:creationId xmlns:a16="http://schemas.microsoft.com/office/drawing/2014/main" id="{E117534D-C175-91CE-AB0E-8AF761299486}"/>
              </a:ext>
            </a:extLst>
          </p:cNvPr>
          <p:cNvSpPr>
            <a:spLocks noGrp="1"/>
          </p:cNvSpPr>
          <p:nvPr>
            <p:custDataLst>
              <p:tags r:id="rId10"/>
            </p:custDataLst>
          </p:nvPr>
        </p:nvSpPr>
        <p:spPr bwMode="gray">
          <a:xfrm>
            <a:off x="6362700" y="2170113"/>
            <a:ext cx="2619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5CCD234F-47E1-420D-A234-42DB029E3EAE}" type="datetime'''''''''''''7''''''''0''''0'''''''''''''''''''''''">
              <a:rPr lang="en-US" altLang="en-US" sz="1050" b="1" smtClean="0"/>
              <a:pPr lvl="0" algn="ctr">
                <a:spcBef>
                  <a:spcPct val="0"/>
                </a:spcBef>
                <a:spcAft>
                  <a:spcPct val="0"/>
                </a:spcAft>
              </a:pPr>
              <a:t>700</a:t>
            </a:fld>
            <a:endParaRPr lang="en-US" sz="1050" b="1"/>
          </a:p>
        </p:txBody>
      </p:sp>
      <p:grpSp>
        <p:nvGrpSpPr>
          <p:cNvPr id="14" name="Group 13">
            <a:extLst>
              <a:ext uri="{FF2B5EF4-FFF2-40B4-BE49-F238E27FC236}">
                <a16:creationId xmlns:a16="http://schemas.microsoft.com/office/drawing/2014/main" id="{5EA91701-CE4A-5F29-48A4-37F9DB808B05}"/>
              </a:ext>
            </a:extLst>
          </p:cNvPr>
          <p:cNvGrpSpPr/>
          <p:nvPr/>
        </p:nvGrpSpPr>
        <p:grpSpPr>
          <a:xfrm>
            <a:off x="554038" y="1482725"/>
            <a:ext cx="7918704" cy="211138"/>
            <a:chOff x="1257300" y="1665156"/>
            <a:chExt cx="2802637" cy="256495"/>
          </a:xfrm>
        </p:grpSpPr>
        <p:sp>
          <p:nvSpPr>
            <p:cNvPr id="15" name="TextBox 14">
              <a:extLst>
                <a:ext uri="{FF2B5EF4-FFF2-40B4-BE49-F238E27FC236}">
                  <a16:creationId xmlns:a16="http://schemas.microsoft.com/office/drawing/2014/main" id="{025C9B90-4561-A6B6-2EEC-0D4595382F3F}"/>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Illustrative ramp schedule and allocation methodology by year</a:t>
              </a:r>
              <a:r>
                <a:rPr lang="en-US" sz="1200"/>
                <a:t>, MW</a:t>
              </a:r>
            </a:p>
          </p:txBody>
        </p:sp>
        <p:cxnSp>
          <p:nvCxnSpPr>
            <p:cNvPr id="16" name="LineBasicDefault 7">
              <a:extLst>
                <a:ext uri="{FF2B5EF4-FFF2-40B4-BE49-F238E27FC236}">
                  <a16:creationId xmlns:a16="http://schemas.microsoft.com/office/drawing/2014/main" id="{3CAD58B5-FC2D-8E20-014B-81E94851D8B6}"/>
                </a:ext>
              </a:extLst>
            </p:cNvPr>
            <p:cNvCxnSpPr>
              <a:cxnSpLocks/>
            </p:cNvCxnSpPr>
            <p:nvPr>
              <p:custDataLst>
                <p:tags r:id="rId16"/>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18B659D4-B227-711A-4A12-22ACF543E5ED}"/>
              </a:ext>
            </a:extLst>
          </p:cNvPr>
          <p:cNvGrpSpPr/>
          <p:nvPr/>
        </p:nvGrpSpPr>
        <p:grpSpPr>
          <a:xfrm>
            <a:off x="9097401" y="1482725"/>
            <a:ext cx="2775460" cy="211138"/>
            <a:chOff x="1257300" y="1665156"/>
            <a:chExt cx="2802637" cy="256495"/>
          </a:xfrm>
        </p:grpSpPr>
        <p:sp>
          <p:nvSpPr>
            <p:cNvPr id="19" name="TextBox 18">
              <a:extLst>
                <a:ext uri="{FF2B5EF4-FFF2-40B4-BE49-F238E27FC236}">
                  <a16:creationId xmlns:a16="http://schemas.microsoft.com/office/drawing/2014/main" id="{8A74BBC4-4ECA-2CC1-9C6D-F11E4708A326}"/>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Key highlights</a:t>
              </a:r>
            </a:p>
          </p:txBody>
        </p:sp>
        <p:cxnSp>
          <p:nvCxnSpPr>
            <p:cNvPr id="20" name="LineBasicDefault 7">
              <a:extLst>
                <a:ext uri="{FF2B5EF4-FFF2-40B4-BE49-F238E27FC236}">
                  <a16:creationId xmlns:a16="http://schemas.microsoft.com/office/drawing/2014/main" id="{7675898A-8755-CC4C-638A-C423CF545625}"/>
                </a:ext>
              </a:extLst>
            </p:cNvPr>
            <p:cNvCxnSpPr>
              <a:cxnSpLocks/>
            </p:cNvCxnSpPr>
            <p:nvPr>
              <p:custDataLst>
                <p:tags r:id="rId15"/>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7" name="Group 6">
            <a:extLst>
              <a:ext uri="{FF2B5EF4-FFF2-40B4-BE49-F238E27FC236}">
                <a16:creationId xmlns:a16="http://schemas.microsoft.com/office/drawing/2014/main" id="{A6054360-F231-D59F-9A25-BE3FFE27079B}"/>
              </a:ext>
            </a:extLst>
          </p:cNvPr>
          <p:cNvGrpSpPr/>
          <p:nvPr/>
        </p:nvGrpSpPr>
        <p:grpSpPr>
          <a:xfrm>
            <a:off x="628409" y="3655079"/>
            <a:ext cx="7770260" cy="923330"/>
            <a:chOff x="628409" y="3655079"/>
            <a:chExt cx="7770260" cy="923330"/>
          </a:xfrm>
        </p:grpSpPr>
        <p:sp>
          <p:nvSpPr>
            <p:cNvPr id="21" name="TextBox 20">
              <a:extLst>
                <a:ext uri="{FF2B5EF4-FFF2-40B4-BE49-F238E27FC236}">
                  <a16:creationId xmlns:a16="http://schemas.microsoft.com/office/drawing/2014/main" id="{7DF6F0C5-DA22-B465-10A1-CB6EFFA72623}"/>
                </a:ext>
              </a:extLst>
            </p:cNvPr>
            <p:cNvSpPr txBox="1">
              <a:spLocks/>
            </p:cNvSpPr>
            <p:nvPr/>
          </p:nvSpPr>
          <p:spPr>
            <a:xfrm>
              <a:off x="628409" y="3655079"/>
              <a:ext cx="1168977" cy="923330"/>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Not studied: </a:t>
              </a:r>
              <a:r>
                <a:rPr lang="en-US" sz="1200"/>
                <a:t>based on existing system capacity (no upgrades)</a:t>
              </a:r>
            </a:p>
          </p:txBody>
        </p:sp>
        <p:sp>
          <p:nvSpPr>
            <p:cNvPr id="22" name="TextBox 21">
              <a:extLst>
                <a:ext uri="{FF2B5EF4-FFF2-40B4-BE49-F238E27FC236}">
                  <a16:creationId xmlns:a16="http://schemas.microsoft.com/office/drawing/2014/main" id="{2C3B54DB-3ED4-8EE5-5C38-1C8BC19AB96B}"/>
                </a:ext>
              </a:extLst>
            </p:cNvPr>
            <p:cNvSpPr txBox="1">
              <a:spLocks/>
            </p:cNvSpPr>
            <p:nvPr/>
          </p:nvSpPr>
          <p:spPr>
            <a:xfrm>
              <a:off x="1948781"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3" name="TextBox 22">
              <a:extLst>
                <a:ext uri="{FF2B5EF4-FFF2-40B4-BE49-F238E27FC236}">
                  <a16:creationId xmlns:a16="http://schemas.microsoft.com/office/drawing/2014/main" id="{16F498A6-7BF2-62D2-3654-FAC3392FA5C5}"/>
                </a:ext>
              </a:extLst>
            </p:cNvPr>
            <p:cNvSpPr txBox="1">
              <a:spLocks/>
            </p:cNvSpPr>
            <p:nvPr/>
          </p:nvSpPr>
          <p:spPr>
            <a:xfrm>
              <a:off x="3269153" y="3658764"/>
              <a:ext cx="1168977"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dirty="0"/>
                <a:t>Allocated with incremental transmission</a:t>
              </a:r>
            </a:p>
          </p:txBody>
        </p:sp>
        <p:sp>
          <p:nvSpPr>
            <p:cNvPr id="24" name="TextBox 23">
              <a:extLst>
                <a:ext uri="{FF2B5EF4-FFF2-40B4-BE49-F238E27FC236}">
                  <a16:creationId xmlns:a16="http://schemas.microsoft.com/office/drawing/2014/main" id="{E61875D2-38BC-36F2-84BE-6F8620D32098}"/>
                </a:ext>
              </a:extLst>
            </p:cNvPr>
            <p:cNvSpPr txBox="1">
              <a:spLocks/>
            </p:cNvSpPr>
            <p:nvPr/>
          </p:nvSpPr>
          <p:spPr>
            <a:xfrm>
              <a:off x="4589525"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5" name="TextBox 24">
              <a:extLst>
                <a:ext uri="{FF2B5EF4-FFF2-40B4-BE49-F238E27FC236}">
                  <a16:creationId xmlns:a16="http://schemas.microsoft.com/office/drawing/2014/main" id="{DB842453-81D5-1920-94D9-325B24456DB1}"/>
                </a:ext>
              </a:extLst>
            </p:cNvPr>
            <p:cNvSpPr txBox="1">
              <a:spLocks/>
            </p:cNvSpPr>
            <p:nvPr/>
          </p:nvSpPr>
          <p:spPr>
            <a:xfrm>
              <a:off x="5909897" y="3658764"/>
              <a:ext cx="1168977"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dirty="0"/>
                <a:t>Allocated with incremental transmission</a:t>
              </a:r>
              <a:endParaRPr lang="en-US" sz="1200" dirty="0"/>
            </a:p>
          </p:txBody>
        </p:sp>
        <p:sp>
          <p:nvSpPr>
            <p:cNvPr id="26" name="TextBox 25">
              <a:extLst>
                <a:ext uri="{FF2B5EF4-FFF2-40B4-BE49-F238E27FC236}">
                  <a16:creationId xmlns:a16="http://schemas.microsoft.com/office/drawing/2014/main" id="{E3FF2444-188E-7DD9-5974-10B9AADD59E9}"/>
                </a:ext>
              </a:extLst>
            </p:cNvPr>
            <p:cNvSpPr txBox="1">
              <a:spLocks/>
            </p:cNvSpPr>
            <p:nvPr/>
          </p:nvSpPr>
          <p:spPr>
            <a:xfrm>
              <a:off x="7230269" y="3658764"/>
              <a:ext cx="1168400"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grpSp>
      <p:sp>
        <p:nvSpPr>
          <p:cNvPr id="27" name="Rectangle 26">
            <a:extLst>
              <a:ext uri="{FF2B5EF4-FFF2-40B4-BE49-F238E27FC236}">
                <a16:creationId xmlns:a16="http://schemas.microsoft.com/office/drawing/2014/main" id="{0F3AD367-5435-20BB-861E-69473EDDA2BD}"/>
              </a:ext>
            </a:extLst>
          </p:cNvPr>
          <p:cNvSpPr/>
          <p:nvPr>
            <p:custDataLst>
              <p:tags r:id="rId11"/>
            </p:custDataLst>
          </p:nvPr>
        </p:nvSpPr>
        <p:spPr bwMode="auto">
          <a:xfrm>
            <a:off x="6923088" y="1474788"/>
            <a:ext cx="144463" cy="144463"/>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8" name="Rectangle 27">
            <a:extLst>
              <a:ext uri="{FF2B5EF4-FFF2-40B4-BE49-F238E27FC236}">
                <a16:creationId xmlns:a16="http://schemas.microsoft.com/office/drawing/2014/main" id="{6F2DECFE-3A9B-ACE8-0FBD-41891E289BF2}"/>
              </a:ext>
            </a:extLst>
          </p:cNvPr>
          <p:cNvSpPr/>
          <p:nvPr>
            <p:custDataLst>
              <p:tags r:id="rId12"/>
            </p:custDataLst>
          </p:nvPr>
        </p:nvSpPr>
        <p:spPr bwMode="auto">
          <a:xfrm>
            <a:off x="7673975" y="1474788"/>
            <a:ext cx="144463" cy="144463"/>
          </a:xfrm>
          <a:prstGeom prst="rect">
            <a:avLst/>
          </a:prstGeom>
          <a:solidFill>
            <a:srgbClr val="B3B3B3"/>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0" name="Text Placeholder 4">
            <a:extLst>
              <a:ext uri="{FF2B5EF4-FFF2-40B4-BE49-F238E27FC236}">
                <a16:creationId xmlns:a16="http://schemas.microsoft.com/office/drawing/2014/main" id="{8EEF90F1-3783-4D60-988E-A57C04B4FB34}"/>
              </a:ext>
            </a:extLst>
          </p:cNvPr>
          <p:cNvSpPr>
            <a:spLocks noGrp="1"/>
          </p:cNvSpPr>
          <p:nvPr>
            <p:custDataLst>
              <p:tags r:id="rId13"/>
            </p:custDataLst>
          </p:nvPr>
        </p:nvSpPr>
        <p:spPr bwMode="auto">
          <a:xfrm>
            <a:off x="7118350" y="1471613"/>
            <a:ext cx="454025"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C5EB4E74-ACE4-49CE-9061-CCE06CDE9916}" type="datetime'''''''S''''''t''''''''''''''''u''''die''''''d'''''''''">
              <a:rPr lang="en-US" altLang="en-US" sz="1050" smtClean="0">
                <a:cs typeface="+mn-cs"/>
              </a:rPr>
              <a:pPr lvl="0">
                <a:spcBef>
                  <a:spcPct val="0"/>
                </a:spcBef>
                <a:spcAft>
                  <a:spcPct val="0"/>
                </a:spcAft>
              </a:pPr>
              <a:t>Studied</a:t>
            </a:fld>
            <a:endParaRPr lang="en-US" sz="1050">
              <a:cs typeface="+mn-cs"/>
            </a:endParaRPr>
          </a:p>
        </p:txBody>
      </p:sp>
      <p:sp>
        <p:nvSpPr>
          <p:cNvPr id="31" name="Text Placeholder 4">
            <a:extLst>
              <a:ext uri="{FF2B5EF4-FFF2-40B4-BE49-F238E27FC236}">
                <a16:creationId xmlns:a16="http://schemas.microsoft.com/office/drawing/2014/main" id="{E863E25E-ED25-17CB-2907-69D1B65EBB27}"/>
              </a:ext>
            </a:extLst>
          </p:cNvPr>
          <p:cNvSpPr>
            <a:spLocks noGrp="1"/>
          </p:cNvSpPr>
          <p:nvPr>
            <p:custDataLst>
              <p:tags r:id="rId14"/>
            </p:custDataLst>
          </p:nvPr>
        </p:nvSpPr>
        <p:spPr bwMode="auto">
          <a:xfrm>
            <a:off x="7869238" y="1471613"/>
            <a:ext cx="550863"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9513059E-A306-4181-8BD9-A4711737093F}" type="datetime'''''''A''''''''ll''oc''''''''''''''''''at''ed'''''''''">
              <a:rPr lang="en-US" altLang="en-US" sz="1050" smtClean="0">
                <a:cs typeface="+mn-cs"/>
              </a:rPr>
              <a:pPr lvl="0">
                <a:spcBef>
                  <a:spcPct val="0"/>
                </a:spcBef>
                <a:spcAft>
                  <a:spcPct val="0"/>
                </a:spcAft>
              </a:pPr>
              <a:t>Allocated</a:t>
            </a:fld>
            <a:endParaRPr lang="en-US" sz="1050">
              <a:cs typeface="+mn-cs"/>
            </a:endParaRPr>
          </a:p>
        </p:txBody>
      </p:sp>
      <p:sp>
        <p:nvSpPr>
          <p:cNvPr id="33" name="TextBox 32">
            <a:extLst>
              <a:ext uri="{FF2B5EF4-FFF2-40B4-BE49-F238E27FC236}">
                <a16:creationId xmlns:a16="http://schemas.microsoft.com/office/drawing/2014/main" id="{99A7DF8B-0215-DE55-E405-0C38B4CBC4BC}"/>
              </a:ext>
            </a:extLst>
          </p:cNvPr>
          <p:cNvSpPr txBox="1">
            <a:spLocks/>
          </p:cNvSpPr>
          <p:nvPr/>
        </p:nvSpPr>
        <p:spPr>
          <a:xfrm>
            <a:off x="9097401" y="1855346"/>
            <a:ext cx="2775460" cy="381642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dirty="0"/>
              <a:t>Adjusted “bookend” study approach: </a:t>
            </a:r>
            <a:r>
              <a:rPr lang="en-US" sz="1200" b="1" dirty="0"/>
              <a:t>fully study 2028, 2030, and 2032</a:t>
            </a:r>
            <a:r>
              <a:rPr lang="en-US" sz="1200" dirty="0"/>
              <a:t>, </a:t>
            </a:r>
            <a:r>
              <a:rPr lang="en-US" sz="1200" b="1" dirty="0"/>
              <a:t>while allocating 2029 and 2031</a:t>
            </a:r>
            <a:r>
              <a:rPr lang="en-US" sz="1200" dirty="0"/>
              <a:t> using anchored transmission plans</a:t>
            </a:r>
          </a:p>
          <a:p>
            <a:pPr marL="171450" indent="-171450">
              <a:spcBef>
                <a:spcPts val="300"/>
              </a:spcBef>
              <a:spcAft>
                <a:spcPts val="300"/>
              </a:spcAft>
              <a:buFont typeface="Arial" panose="020B0604020202020204" pitchFamily="34" charset="0"/>
              <a:buChar char="•"/>
            </a:pPr>
            <a:r>
              <a:rPr lang="en-US" sz="1200" b="1" dirty="0"/>
              <a:t>Mitigates key developer concerns on “gap years”</a:t>
            </a:r>
            <a:r>
              <a:rPr lang="en-US" sz="1200" dirty="0"/>
              <a:t> by avoiding zero-allocation outcomes:</a:t>
            </a:r>
          </a:p>
          <a:p>
            <a:pPr marL="404813" lvl="1" indent="-171450">
              <a:spcBef>
                <a:spcPts val="300"/>
              </a:spcBef>
              <a:spcAft>
                <a:spcPts val="300"/>
              </a:spcAft>
              <a:buFont typeface="Arial" panose="020B0604020202020204" pitchFamily="34" charset="0"/>
              <a:buChar char="-"/>
            </a:pPr>
            <a:r>
              <a:rPr lang="en-US" sz="1200" b="1" dirty="0"/>
              <a:t>Improves project economics and bankability</a:t>
            </a:r>
            <a:r>
              <a:rPr lang="en-US" sz="1200" dirty="0"/>
              <a:t> by providing interim MW visibility, reducing delayed revenues/underutilization</a:t>
            </a:r>
          </a:p>
          <a:p>
            <a:pPr marL="404813" lvl="1" indent="-171450">
              <a:spcBef>
                <a:spcPts val="300"/>
              </a:spcBef>
              <a:spcAft>
                <a:spcPts val="300"/>
              </a:spcAft>
              <a:buFont typeface="Arial" panose="020B0604020202020204" pitchFamily="34" charset="0"/>
              <a:buChar char="-"/>
            </a:pPr>
            <a:r>
              <a:rPr lang="en-US" sz="1200" b="1" dirty="0"/>
              <a:t>Anchors allocation on years with major planned transmission additions</a:t>
            </a:r>
            <a:r>
              <a:rPr lang="en-US" sz="1200" dirty="0"/>
              <a:t> (e.g., backbone upgrades)</a:t>
            </a:r>
          </a:p>
          <a:p>
            <a:pPr marL="171450" indent="-171450">
              <a:spcBef>
                <a:spcPts val="300"/>
              </a:spcBef>
              <a:spcAft>
                <a:spcPts val="300"/>
              </a:spcAft>
              <a:buFont typeface="Arial" panose="020B0604020202020204" pitchFamily="34" charset="0"/>
              <a:buChar char="•"/>
            </a:pPr>
            <a:r>
              <a:rPr lang="en-US" sz="1200" b="1" dirty="0">
                <a:solidFill>
                  <a:srgbClr val="FF0000"/>
                </a:solidFill>
              </a:rPr>
              <a:t>Trade-off:</a:t>
            </a:r>
            <a:r>
              <a:rPr lang="en-US" sz="1200" dirty="0">
                <a:solidFill>
                  <a:srgbClr val="FF0000"/>
                </a:solidFill>
              </a:rPr>
              <a:t> </a:t>
            </a:r>
            <a:r>
              <a:rPr lang="en-US" sz="1200" b="1" dirty="0">
                <a:solidFill>
                  <a:srgbClr val="FF0000"/>
                </a:solidFill>
              </a:rPr>
              <a:t>additional 10 weeks of steady-state analysis</a:t>
            </a:r>
            <a:r>
              <a:rPr lang="en-US" sz="1200" dirty="0">
                <a:solidFill>
                  <a:srgbClr val="FF0000"/>
                </a:solidFill>
              </a:rPr>
              <a:t>, delaying Batch Zero results publication and potentially pushing the start of Batch 1</a:t>
            </a:r>
          </a:p>
        </p:txBody>
      </p:sp>
      <p:pic>
        <p:nvPicPr>
          <p:cNvPr id="34" name="Graphic 33">
            <a:extLst>
              <a:ext uri="{FF2B5EF4-FFF2-40B4-BE49-F238E27FC236}">
                <a16:creationId xmlns:a16="http://schemas.microsoft.com/office/drawing/2014/main" id="{64B5EEFF-1500-DE3B-0C69-49B2E599971F}"/>
              </a:ext>
            </a:extLst>
          </p:cNvPr>
          <p:cNvPicPr>
            <a:picLocks/>
          </p:cNvPicPr>
          <p:nvPr/>
        </p:nvPicPr>
        <p:blipFill>
          <a:blip>
            <a:extLst>
              <a:ext uri="{96DAC541-7B7A-43D3-8B79-37D633B846F1}">
                <asvg:svgBlip xmlns:asvg="http://schemas.microsoft.com/office/drawing/2016/SVG/main" r:embed="rId22"/>
              </a:ext>
            </a:extLst>
          </a:blip>
          <a:stretch>
            <a:fillRect/>
          </a:stretch>
        </p:blipFill>
        <p:spPr>
          <a:xfrm>
            <a:off x="4671081" y="4906326"/>
            <a:ext cx="458002" cy="458002"/>
          </a:xfrm>
          <a:prstGeom prst="rect">
            <a:avLst/>
          </a:prstGeom>
        </p:spPr>
      </p:pic>
      <p:pic>
        <p:nvPicPr>
          <p:cNvPr id="35" name="Graphic 34">
            <a:extLst>
              <a:ext uri="{FF2B5EF4-FFF2-40B4-BE49-F238E27FC236}">
                <a16:creationId xmlns:a16="http://schemas.microsoft.com/office/drawing/2014/main" id="{6B9EB596-922F-2EA3-BD10-AF84FF7463DC}"/>
              </a:ext>
            </a:extLst>
          </p:cNvPr>
          <p:cNvPicPr>
            <a:picLocks/>
          </p:cNvPicPr>
          <p:nvPr/>
        </p:nvPicPr>
        <p:blipFill>
          <a:blip>
            <a:extLst>
              <a:ext uri="{96DAC541-7B7A-43D3-8B79-37D633B846F1}">
                <asvg:svgBlip xmlns:asvg="http://schemas.microsoft.com/office/drawing/2016/SVG/main" r:embed="rId23"/>
              </a:ext>
            </a:extLst>
          </a:blip>
          <a:stretch>
            <a:fillRect/>
          </a:stretch>
        </p:blipFill>
        <p:spPr>
          <a:xfrm>
            <a:off x="615682" y="4906326"/>
            <a:ext cx="458002" cy="458002"/>
          </a:xfrm>
          <a:prstGeom prst="rect">
            <a:avLst/>
          </a:prstGeom>
        </p:spPr>
      </p:pic>
      <p:sp>
        <p:nvSpPr>
          <p:cNvPr id="36" name="TextBox 35">
            <a:extLst>
              <a:ext uri="{FF2B5EF4-FFF2-40B4-BE49-F238E27FC236}">
                <a16:creationId xmlns:a16="http://schemas.microsoft.com/office/drawing/2014/main" id="{3E52086F-B56E-BC62-E13A-A04459EFC020}"/>
              </a:ext>
            </a:extLst>
          </p:cNvPr>
          <p:cNvSpPr txBox="1">
            <a:spLocks/>
          </p:cNvSpPr>
          <p:nvPr/>
        </p:nvSpPr>
        <p:spPr>
          <a:xfrm>
            <a:off x="1130704" y="4906326"/>
            <a:ext cx="3287183" cy="152349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Enablers</a:t>
            </a:r>
          </a:p>
          <a:p>
            <a:pPr marL="171450" indent="-171450">
              <a:spcBef>
                <a:spcPts val="300"/>
              </a:spcBef>
              <a:spcAft>
                <a:spcPts val="300"/>
              </a:spcAft>
              <a:buFont typeface="Arial" panose="020B0604020202020204" pitchFamily="34" charset="0"/>
              <a:buChar char="•"/>
            </a:pPr>
            <a:r>
              <a:rPr lang="en-US" sz="1200" b="1"/>
              <a:t>Early TSP involvement at study kickoff</a:t>
            </a:r>
            <a:r>
              <a:rPr lang="en-US" sz="1200"/>
              <a:t>, with a shared 2032 system case</a:t>
            </a:r>
          </a:p>
          <a:p>
            <a:pPr marL="171450" indent="-171450">
              <a:spcBef>
                <a:spcPts val="300"/>
              </a:spcBef>
              <a:spcAft>
                <a:spcPts val="300"/>
              </a:spcAft>
              <a:buFont typeface="Arial" panose="020B0604020202020204" pitchFamily="34" charset="0"/>
              <a:buChar char="•"/>
            </a:pPr>
            <a:r>
              <a:rPr lang="en-US" sz="1200" b="1"/>
              <a:t>Parallel development of transmission solutions </a:t>
            </a:r>
            <a:r>
              <a:rPr lang="en-US" sz="1200"/>
              <a:t>and cost estimates</a:t>
            </a:r>
          </a:p>
          <a:p>
            <a:pPr marL="171450" indent="-171450">
              <a:spcBef>
                <a:spcPts val="300"/>
              </a:spcBef>
              <a:spcAft>
                <a:spcPts val="300"/>
              </a:spcAft>
              <a:buFont typeface="Arial" panose="020B0604020202020204" pitchFamily="34" charset="0"/>
              <a:buChar char="•"/>
            </a:pPr>
            <a:r>
              <a:rPr lang="en-US" sz="1200" b="1"/>
              <a:t>Centralized ERCOT coordination</a:t>
            </a:r>
            <a:r>
              <a:rPr lang="en-US" sz="1200"/>
              <a:t>, consolidating TSP inputs into a single plan</a:t>
            </a:r>
          </a:p>
        </p:txBody>
      </p:sp>
      <p:sp>
        <p:nvSpPr>
          <p:cNvPr id="37" name="TextBox 36">
            <a:extLst>
              <a:ext uri="{FF2B5EF4-FFF2-40B4-BE49-F238E27FC236}">
                <a16:creationId xmlns:a16="http://schemas.microsoft.com/office/drawing/2014/main" id="{4A1BE821-878B-6A74-F2B8-7CB10F54335F}"/>
              </a:ext>
            </a:extLst>
          </p:cNvPr>
          <p:cNvSpPr txBox="1">
            <a:spLocks/>
          </p:cNvSpPr>
          <p:nvPr/>
        </p:nvSpPr>
        <p:spPr>
          <a:xfrm>
            <a:off x="5187951" y="4906326"/>
            <a:ext cx="3227388" cy="152349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Advantages</a:t>
            </a:r>
          </a:p>
          <a:p>
            <a:pPr marL="171450" indent="-171450">
              <a:spcBef>
                <a:spcPts val="300"/>
              </a:spcBef>
              <a:spcAft>
                <a:spcPts val="300"/>
              </a:spcAft>
              <a:buFont typeface="Arial" panose="020B0604020202020204" pitchFamily="34" charset="0"/>
              <a:buChar char="•"/>
            </a:pPr>
            <a:r>
              <a:rPr lang="en-US" sz="1200" b="1"/>
              <a:t>Delivers an actionable 2032 transmission plan within Batch Zero timeline</a:t>
            </a:r>
            <a:r>
              <a:rPr lang="en-US" sz="1200"/>
              <a:t>, avoiding reliance on future cycles </a:t>
            </a:r>
          </a:p>
          <a:p>
            <a:pPr marL="171450" indent="-171450">
              <a:spcBef>
                <a:spcPts val="300"/>
              </a:spcBef>
              <a:spcAft>
                <a:spcPts val="300"/>
              </a:spcAft>
              <a:buFont typeface="Arial" panose="020B0604020202020204" pitchFamily="34" charset="0"/>
              <a:buChar char="•"/>
            </a:pPr>
            <a:r>
              <a:rPr lang="en-US" sz="1200" b="1"/>
              <a:t>Provides full 2027-2032 visibility </a:t>
            </a:r>
            <a:r>
              <a:rPr lang="en-US" sz="1200"/>
              <a:t>for customer decisions</a:t>
            </a:r>
          </a:p>
          <a:p>
            <a:pPr marL="171450" indent="-171450">
              <a:spcBef>
                <a:spcPts val="300"/>
              </a:spcBef>
              <a:spcAft>
                <a:spcPts val="300"/>
              </a:spcAft>
              <a:buFont typeface="Arial" panose="020B0604020202020204" pitchFamily="34" charset="0"/>
              <a:buChar char="•"/>
            </a:pPr>
            <a:r>
              <a:rPr lang="en-US" sz="1200" b="1"/>
              <a:t>Reduces complexity and rework</a:t>
            </a:r>
          </a:p>
        </p:txBody>
      </p:sp>
      <p:sp>
        <p:nvSpPr>
          <p:cNvPr id="38" name="Rectangle 37">
            <a:extLst>
              <a:ext uri="{FF2B5EF4-FFF2-40B4-BE49-F238E27FC236}">
                <a16:creationId xmlns:a16="http://schemas.microsoft.com/office/drawing/2014/main" id="{A273846B-955F-3C06-393B-9C2C75279F9B}"/>
              </a:ext>
            </a:extLst>
          </p:cNvPr>
          <p:cNvSpPr/>
          <p:nvPr/>
        </p:nvSpPr>
        <p:spPr>
          <a:xfrm>
            <a:off x="554038" y="4869767"/>
            <a:ext cx="3863849" cy="158240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9" name="Rectangle 38">
            <a:extLst>
              <a:ext uri="{FF2B5EF4-FFF2-40B4-BE49-F238E27FC236}">
                <a16:creationId xmlns:a16="http://schemas.microsoft.com/office/drawing/2014/main" id="{5DF8CF74-FA87-33F6-3062-9FA662095989}"/>
              </a:ext>
            </a:extLst>
          </p:cNvPr>
          <p:cNvSpPr/>
          <p:nvPr/>
        </p:nvSpPr>
        <p:spPr>
          <a:xfrm>
            <a:off x="4610100" y="4869767"/>
            <a:ext cx="3863975" cy="158240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Tree>
    <p:extLst>
      <p:ext uri="{BB962C8B-B14F-4D97-AF65-F5344CB8AC3E}">
        <p14:creationId xmlns:p14="http://schemas.microsoft.com/office/powerpoint/2010/main" val="2072683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0C770-DF75-E934-E155-4DF8614942E5}"/>
            </a:ext>
          </a:extLst>
        </p:cNvPr>
        <p:cNvGrpSpPr/>
        <p:nvPr/>
      </p:nvGrpSpPr>
      <p:grpSpPr>
        <a:xfrm>
          <a:off x="0" y="0"/>
          <a:ext cx="0" cy="0"/>
          <a:chOff x="0" y="0"/>
          <a:chExt cx="0" cy="0"/>
        </a:xfrm>
      </p:grpSpPr>
      <p:graphicFrame>
        <p:nvGraphicFramePr>
          <p:cNvPr id="8" name="Object 6" hidden="1">
            <a:extLst>
              <a:ext uri="{FF2B5EF4-FFF2-40B4-BE49-F238E27FC236}">
                <a16:creationId xmlns:a16="http://schemas.microsoft.com/office/drawing/2014/main" id="{5E11794B-9775-4599-0DD8-A884A9D8582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6" imgW="404" imgH="403" progId="TCLayout.ActiveDocument.1">
                  <p:embed/>
                </p:oleObj>
              </mc:Choice>
              <mc:Fallback>
                <p:oleObj name="think-cell Slide" r:id="rId66" imgW="404" imgH="403" progId="TCLayout.ActiveDocument.1">
                  <p:embed/>
                  <p:pic>
                    <p:nvPicPr>
                      <p:cNvPr id="8" name="Object 6" hidden="1">
                        <a:extLst>
                          <a:ext uri="{FF2B5EF4-FFF2-40B4-BE49-F238E27FC236}">
                            <a16:creationId xmlns:a16="http://schemas.microsoft.com/office/drawing/2014/main" id="{5E11794B-9775-4599-0DD8-A884A9D8582C}"/>
                          </a:ext>
                        </a:extLst>
                      </p:cNvPr>
                      <p:cNvPicPr/>
                      <p:nvPr/>
                    </p:nvPicPr>
                    <p:blipFill>
                      <a:blip r:embed="rId67"/>
                      <a:stretch>
                        <a:fillRect/>
                      </a:stretch>
                    </p:blipFill>
                    <p:spPr>
                      <a:xfrm>
                        <a:off x="1588" y="1588"/>
                        <a:ext cx="1588" cy="1588"/>
                      </a:xfrm>
                      <a:prstGeom prst="rect">
                        <a:avLst/>
                      </a:prstGeom>
                    </p:spPr>
                  </p:pic>
                </p:oleObj>
              </mc:Fallback>
            </mc:AlternateContent>
          </a:graphicData>
        </a:graphic>
      </p:graphicFrame>
      <p:cxnSp>
        <p:nvCxnSpPr>
          <p:cNvPr id="523" name="Straight Connector 522">
            <a:extLst>
              <a:ext uri="{FF2B5EF4-FFF2-40B4-BE49-F238E27FC236}">
                <a16:creationId xmlns:a16="http://schemas.microsoft.com/office/drawing/2014/main" id="{B88657FF-2605-DA05-3963-5A3A3D446FF4}"/>
              </a:ext>
            </a:extLst>
          </p:cNvPr>
          <p:cNvCxnSpPr>
            <a:cxnSpLocks/>
          </p:cNvCxnSpPr>
          <p:nvPr>
            <p:custDataLst>
              <p:tags r:id="rId2"/>
            </p:custDataLst>
          </p:nvPr>
        </p:nvCxnSpPr>
        <p:spPr bwMode="auto">
          <a:xfrm>
            <a:off x="7261511"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2" name="Straight Connector 521">
            <a:extLst>
              <a:ext uri="{FF2B5EF4-FFF2-40B4-BE49-F238E27FC236}">
                <a16:creationId xmlns:a16="http://schemas.microsoft.com/office/drawing/2014/main" id="{A926CBE3-0399-7C8C-F2AE-43EE9834C82E}"/>
              </a:ext>
            </a:extLst>
          </p:cNvPr>
          <p:cNvCxnSpPr>
            <a:cxnSpLocks/>
          </p:cNvCxnSpPr>
          <p:nvPr>
            <p:custDataLst>
              <p:tags r:id="rId3"/>
            </p:custDataLst>
          </p:nvPr>
        </p:nvCxnSpPr>
        <p:spPr bwMode="auto">
          <a:xfrm>
            <a:off x="6855294"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1" name="Straight Connector 520">
            <a:extLst>
              <a:ext uri="{FF2B5EF4-FFF2-40B4-BE49-F238E27FC236}">
                <a16:creationId xmlns:a16="http://schemas.microsoft.com/office/drawing/2014/main" id="{956D4617-3D6F-B748-7EF7-15158036B4C6}"/>
              </a:ext>
            </a:extLst>
          </p:cNvPr>
          <p:cNvCxnSpPr>
            <a:cxnSpLocks/>
          </p:cNvCxnSpPr>
          <p:nvPr>
            <p:custDataLst>
              <p:tags r:id="rId4"/>
            </p:custDataLst>
          </p:nvPr>
        </p:nvCxnSpPr>
        <p:spPr bwMode="auto">
          <a:xfrm>
            <a:off x="6449078"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0" name="Straight Connector 519">
            <a:extLst>
              <a:ext uri="{FF2B5EF4-FFF2-40B4-BE49-F238E27FC236}">
                <a16:creationId xmlns:a16="http://schemas.microsoft.com/office/drawing/2014/main" id="{EC804F6B-B45C-1790-F3B0-2E697A518F31}"/>
              </a:ext>
            </a:extLst>
          </p:cNvPr>
          <p:cNvCxnSpPr>
            <a:cxnSpLocks/>
          </p:cNvCxnSpPr>
          <p:nvPr>
            <p:custDataLst>
              <p:tags r:id="rId5"/>
            </p:custDataLst>
          </p:nvPr>
        </p:nvCxnSpPr>
        <p:spPr bwMode="auto">
          <a:xfrm>
            <a:off x="604286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9" name="Straight Connector 518">
            <a:extLst>
              <a:ext uri="{FF2B5EF4-FFF2-40B4-BE49-F238E27FC236}">
                <a16:creationId xmlns:a16="http://schemas.microsoft.com/office/drawing/2014/main" id="{CD90E610-1271-6A90-17E4-B70C6AE65B2F}"/>
              </a:ext>
            </a:extLst>
          </p:cNvPr>
          <p:cNvCxnSpPr>
            <a:cxnSpLocks/>
          </p:cNvCxnSpPr>
          <p:nvPr>
            <p:custDataLst>
              <p:tags r:id="rId6"/>
            </p:custDataLst>
          </p:nvPr>
        </p:nvCxnSpPr>
        <p:spPr bwMode="auto">
          <a:xfrm>
            <a:off x="5636645"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8" name="Straight Connector 517">
            <a:extLst>
              <a:ext uri="{FF2B5EF4-FFF2-40B4-BE49-F238E27FC236}">
                <a16:creationId xmlns:a16="http://schemas.microsoft.com/office/drawing/2014/main" id="{780782DE-F26D-F836-83E3-94C59DCC761D}"/>
              </a:ext>
            </a:extLst>
          </p:cNvPr>
          <p:cNvCxnSpPr>
            <a:cxnSpLocks/>
          </p:cNvCxnSpPr>
          <p:nvPr>
            <p:custDataLst>
              <p:tags r:id="rId7"/>
            </p:custDataLst>
          </p:nvPr>
        </p:nvCxnSpPr>
        <p:spPr bwMode="auto">
          <a:xfrm>
            <a:off x="5230429"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7" name="Straight Connector 516">
            <a:extLst>
              <a:ext uri="{FF2B5EF4-FFF2-40B4-BE49-F238E27FC236}">
                <a16:creationId xmlns:a16="http://schemas.microsoft.com/office/drawing/2014/main" id="{E522F482-1CDC-8D19-AA07-F99AAB78DB36}"/>
              </a:ext>
            </a:extLst>
          </p:cNvPr>
          <p:cNvCxnSpPr>
            <a:cxnSpLocks/>
          </p:cNvCxnSpPr>
          <p:nvPr>
            <p:custDataLst>
              <p:tags r:id="rId8"/>
            </p:custDataLst>
          </p:nvPr>
        </p:nvCxnSpPr>
        <p:spPr bwMode="auto">
          <a:xfrm>
            <a:off x="482421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41E08BE0-8D4A-4BC8-29C4-215A033E6B9E}"/>
              </a:ext>
            </a:extLst>
          </p:cNvPr>
          <p:cNvCxnSpPr>
            <a:cxnSpLocks/>
          </p:cNvCxnSpPr>
          <p:nvPr>
            <p:custDataLst>
              <p:tags r:id="rId9"/>
            </p:custDataLst>
          </p:nvPr>
        </p:nvCxnSpPr>
        <p:spPr bwMode="auto">
          <a:xfrm>
            <a:off x="4417996" y="1411264"/>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0" name="Straight Connector 529">
            <a:extLst>
              <a:ext uri="{FF2B5EF4-FFF2-40B4-BE49-F238E27FC236}">
                <a16:creationId xmlns:a16="http://schemas.microsoft.com/office/drawing/2014/main" id="{39B2458A-DB0D-5B2A-9D73-C6BE412F7FAD}"/>
              </a:ext>
            </a:extLst>
          </p:cNvPr>
          <p:cNvCxnSpPr>
            <a:cxnSpLocks/>
          </p:cNvCxnSpPr>
          <p:nvPr>
            <p:custDataLst>
              <p:tags r:id="rId10"/>
            </p:custDataLst>
          </p:nvPr>
        </p:nvCxnSpPr>
        <p:spPr bwMode="auto">
          <a:xfrm>
            <a:off x="11634786"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4" name="Straight Connector 523">
            <a:extLst>
              <a:ext uri="{FF2B5EF4-FFF2-40B4-BE49-F238E27FC236}">
                <a16:creationId xmlns:a16="http://schemas.microsoft.com/office/drawing/2014/main" id="{D26F7B6A-A58D-97F4-9F4B-7D08ACC180CB}"/>
              </a:ext>
            </a:extLst>
          </p:cNvPr>
          <p:cNvCxnSpPr>
            <a:cxnSpLocks/>
          </p:cNvCxnSpPr>
          <p:nvPr>
            <p:custDataLst>
              <p:tags r:id="rId11"/>
            </p:custDataLst>
          </p:nvPr>
        </p:nvCxnSpPr>
        <p:spPr bwMode="auto">
          <a:xfrm>
            <a:off x="7667727"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5" name="Straight Connector 524">
            <a:extLst>
              <a:ext uri="{FF2B5EF4-FFF2-40B4-BE49-F238E27FC236}">
                <a16:creationId xmlns:a16="http://schemas.microsoft.com/office/drawing/2014/main" id="{8C52429F-5731-6CAC-F074-5808931C241E}"/>
              </a:ext>
            </a:extLst>
          </p:cNvPr>
          <p:cNvCxnSpPr>
            <a:cxnSpLocks/>
          </p:cNvCxnSpPr>
          <p:nvPr>
            <p:custDataLst>
              <p:tags r:id="rId12"/>
            </p:custDataLst>
          </p:nvPr>
        </p:nvCxnSpPr>
        <p:spPr bwMode="auto">
          <a:xfrm>
            <a:off x="807394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6" name="Straight Connector 525">
            <a:extLst>
              <a:ext uri="{FF2B5EF4-FFF2-40B4-BE49-F238E27FC236}">
                <a16:creationId xmlns:a16="http://schemas.microsoft.com/office/drawing/2014/main" id="{F7054146-C4A6-9028-4CDA-01CEB11D9366}"/>
              </a:ext>
            </a:extLst>
          </p:cNvPr>
          <p:cNvCxnSpPr>
            <a:cxnSpLocks/>
          </p:cNvCxnSpPr>
          <p:nvPr>
            <p:custDataLst>
              <p:tags r:id="rId13"/>
            </p:custDataLst>
          </p:nvPr>
        </p:nvCxnSpPr>
        <p:spPr bwMode="auto">
          <a:xfrm>
            <a:off x="8480160"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8" name="Straight Connector 527">
            <a:extLst>
              <a:ext uri="{FF2B5EF4-FFF2-40B4-BE49-F238E27FC236}">
                <a16:creationId xmlns:a16="http://schemas.microsoft.com/office/drawing/2014/main" id="{FD8F1BA3-9710-803B-2757-EA1252B92A1B}"/>
              </a:ext>
            </a:extLst>
          </p:cNvPr>
          <p:cNvCxnSpPr>
            <a:cxnSpLocks/>
          </p:cNvCxnSpPr>
          <p:nvPr>
            <p:custDataLst>
              <p:tags r:id="rId14"/>
            </p:custDataLst>
          </p:nvPr>
        </p:nvCxnSpPr>
        <p:spPr bwMode="auto">
          <a:xfrm>
            <a:off x="9698810"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9" name="Straight Connector 528">
            <a:extLst>
              <a:ext uri="{FF2B5EF4-FFF2-40B4-BE49-F238E27FC236}">
                <a16:creationId xmlns:a16="http://schemas.microsoft.com/office/drawing/2014/main" id="{717A3BFF-C4D5-E26E-FBC6-84090BA23282}"/>
              </a:ext>
            </a:extLst>
          </p:cNvPr>
          <p:cNvCxnSpPr>
            <a:cxnSpLocks/>
          </p:cNvCxnSpPr>
          <p:nvPr>
            <p:custDataLst>
              <p:tags r:id="rId15"/>
            </p:custDataLst>
          </p:nvPr>
        </p:nvCxnSpPr>
        <p:spPr bwMode="auto">
          <a:xfrm>
            <a:off x="1051124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7C908198-9C5B-9FD5-179D-DE7BA92B0E55}"/>
              </a:ext>
            </a:extLst>
          </p:cNvPr>
          <p:cNvCxnSpPr>
            <a:cxnSpLocks/>
          </p:cNvCxnSpPr>
          <p:nvPr>
            <p:custDataLst>
              <p:tags r:id="rId16"/>
            </p:custDataLst>
          </p:nvPr>
        </p:nvCxnSpPr>
        <p:spPr bwMode="auto">
          <a:xfrm>
            <a:off x="929259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F5A3429-9DAC-009F-B231-C18D9CB8503E}"/>
              </a:ext>
            </a:extLst>
          </p:cNvPr>
          <p:cNvCxnSpPr>
            <a:cxnSpLocks/>
          </p:cNvCxnSpPr>
          <p:nvPr>
            <p:custDataLst>
              <p:tags r:id="rId17"/>
            </p:custDataLst>
          </p:nvPr>
        </p:nvCxnSpPr>
        <p:spPr bwMode="auto">
          <a:xfrm>
            <a:off x="10917459"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8" name="Straight Connector 567">
            <a:extLst>
              <a:ext uri="{FF2B5EF4-FFF2-40B4-BE49-F238E27FC236}">
                <a16:creationId xmlns:a16="http://schemas.microsoft.com/office/drawing/2014/main" id="{336AF1D6-F03E-EDE4-822B-045449868042}"/>
              </a:ext>
            </a:extLst>
          </p:cNvPr>
          <p:cNvCxnSpPr>
            <a:cxnSpLocks/>
          </p:cNvCxnSpPr>
          <p:nvPr>
            <p:custDataLst>
              <p:tags r:id="rId18"/>
            </p:custDataLst>
          </p:nvPr>
        </p:nvCxnSpPr>
        <p:spPr bwMode="auto">
          <a:xfrm>
            <a:off x="8886376"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9" name="Straight Connector 568">
            <a:extLst>
              <a:ext uri="{FF2B5EF4-FFF2-40B4-BE49-F238E27FC236}">
                <a16:creationId xmlns:a16="http://schemas.microsoft.com/office/drawing/2014/main" id="{890E1241-4A35-005F-6786-EF20CAB6A2D5}"/>
              </a:ext>
            </a:extLst>
          </p:cNvPr>
          <p:cNvCxnSpPr>
            <a:cxnSpLocks/>
          </p:cNvCxnSpPr>
          <p:nvPr>
            <p:custDataLst>
              <p:tags r:id="rId19"/>
            </p:custDataLst>
          </p:nvPr>
        </p:nvCxnSpPr>
        <p:spPr bwMode="auto">
          <a:xfrm>
            <a:off x="10105027"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5" name="Straight Connector 574">
            <a:extLst>
              <a:ext uri="{FF2B5EF4-FFF2-40B4-BE49-F238E27FC236}">
                <a16:creationId xmlns:a16="http://schemas.microsoft.com/office/drawing/2014/main" id="{F6BAF28A-B12D-E137-35E6-CAFF9512150B}"/>
              </a:ext>
            </a:extLst>
          </p:cNvPr>
          <p:cNvCxnSpPr>
            <a:cxnSpLocks/>
          </p:cNvCxnSpPr>
          <p:nvPr>
            <p:custDataLst>
              <p:tags r:id="rId20"/>
            </p:custDataLst>
          </p:nvPr>
        </p:nvCxnSpPr>
        <p:spPr bwMode="auto">
          <a:xfrm>
            <a:off x="1127612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Slide Number Placeholder 5">
            <a:extLst>
              <a:ext uri="{FF2B5EF4-FFF2-40B4-BE49-F238E27FC236}">
                <a16:creationId xmlns:a16="http://schemas.microsoft.com/office/drawing/2014/main" id="{882AA1D9-5CFC-5F5C-5AF7-B90777FF06F3}"/>
              </a:ext>
            </a:extLst>
          </p:cNvPr>
          <p:cNvSpPr>
            <a:spLocks noGrp="1"/>
          </p:cNvSpPr>
          <p:nvPr>
            <p:ph type="sldNum" sz="quarter" idx="12"/>
          </p:nvPr>
        </p:nvSpPr>
        <p:spPr/>
        <p:txBody>
          <a:bodyPr/>
          <a:lstStyle/>
          <a:p>
            <a:fld id="{BCDE79FB-97BA-492B-8D57-F1373F9ADA95}" type="slidenum">
              <a:rPr lang="en-US" smtClean="0"/>
              <a:t>12</a:t>
            </a:fld>
            <a:endParaRPr lang="en-US"/>
          </a:p>
        </p:txBody>
      </p:sp>
      <p:sp>
        <p:nvSpPr>
          <p:cNvPr id="15" name="Title Placeholder 1">
            <a:extLst>
              <a:ext uri="{FF2B5EF4-FFF2-40B4-BE49-F238E27FC236}">
                <a16:creationId xmlns:a16="http://schemas.microsoft.com/office/drawing/2014/main" id="{740F6D3D-C5B3-E976-9727-820C0573D7D4}"/>
              </a:ext>
            </a:extLst>
          </p:cNvPr>
          <p:cNvSpPr>
            <a:spLocks noGrp="1"/>
          </p:cNvSpPr>
          <p:nvPr>
            <p:ph type="title"/>
          </p:nvPr>
        </p:nvSpPr>
        <p:spPr>
          <a:xfrm>
            <a:off x="1257300" y="272268"/>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Adjusted Timelines Comparison</a:t>
            </a:r>
          </a:p>
        </p:txBody>
      </p:sp>
      <p:cxnSp>
        <p:nvCxnSpPr>
          <p:cNvPr id="61" name="Straight Connector 60">
            <a:extLst>
              <a:ext uri="{FF2B5EF4-FFF2-40B4-BE49-F238E27FC236}">
                <a16:creationId xmlns:a16="http://schemas.microsoft.com/office/drawing/2014/main" id="{6258A9AD-D49B-363C-D7FD-CB91D7B93818}"/>
              </a:ext>
            </a:extLst>
          </p:cNvPr>
          <p:cNvCxnSpPr>
            <a:cxnSpLocks/>
          </p:cNvCxnSpPr>
          <p:nvPr>
            <p:custDataLst>
              <p:tags r:id="rId21"/>
            </p:custDataLst>
          </p:nvPr>
        </p:nvCxnSpPr>
        <p:spPr bwMode="auto">
          <a:xfrm>
            <a:off x="740664" y="6547081"/>
            <a:ext cx="10894122"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DC5094E7-A8DA-10AE-DD12-9CF891AD1967}"/>
              </a:ext>
            </a:extLst>
          </p:cNvPr>
          <p:cNvSpPr txBox="1">
            <a:spLocks/>
          </p:cNvSpPr>
          <p:nvPr/>
        </p:nvSpPr>
        <p:spPr>
          <a:xfrm>
            <a:off x="2064618" y="1221880"/>
            <a:ext cx="2232921" cy="153888"/>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spc="-20">
                <a:cs typeface="+mn-cs"/>
              </a:rPr>
              <a:t>Activity</a:t>
            </a:r>
          </a:p>
        </p:txBody>
      </p:sp>
      <p:cxnSp>
        <p:nvCxnSpPr>
          <p:cNvPr id="60" name="Straight Connector 59">
            <a:extLst>
              <a:ext uri="{FF2B5EF4-FFF2-40B4-BE49-F238E27FC236}">
                <a16:creationId xmlns:a16="http://schemas.microsoft.com/office/drawing/2014/main" id="{89B79176-41BE-15A8-D0DD-B0FAA0FB1EA5}"/>
              </a:ext>
            </a:extLst>
          </p:cNvPr>
          <p:cNvCxnSpPr>
            <a:cxnSpLocks/>
          </p:cNvCxnSpPr>
          <p:nvPr>
            <p:custDataLst>
              <p:tags r:id="rId22"/>
            </p:custDataLst>
          </p:nvPr>
        </p:nvCxnSpPr>
        <p:spPr bwMode="auto">
          <a:xfrm flipV="1">
            <a:off x="740664" y="1401639"/>
            <a:ext cx="10894122" cy="7207"/>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9" name="Straight Connector 418">
            <a:extLst>
              <a:ext uri="{FF2B5EF4-FFF2-40B4-BE49-F238E27FC236}">
                <a16:creationId xmlns:a16="http://schemas.microsoft.com/office/drawing/2014/main" id="{5F4D3C94-5519-9250-982A-0E187170B53D}"/>
              </a:ext>
            </a:extLst>
          </p:cNvPr>
          <p:cNvCxnSpPr>
            <a:cxnSpLocks/>
          </p:cNvCxnSpPr>
          <p:nvPr>
            <p:custDataLst>
              <p:tags r:id="rId23"/>
            </p:custDataLst>
          </p:nvPr>
        </p:nvCxnSpPr>
        <p:spPr bwMode="auto">
          <a:xfrm>
            <a:off x="2064618" y="2766964"/>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4" name="Straight Connector 413">
            <a:extLst>
              <a:ext uri="{FF2B5EF4-FFF2-40B4-BE49-F238E27FC236}">
                <a16:creationId xmlns:a16="http://schemas.microsoft.com/office/drawing/2014/main" id="{602DEE1A-2C31-6681-B459-A35920317F58}"/>
              </a:ext>
            </a:extLst>
          </p:cNvPr>
          <p:cNvCxnSpPr>
            <a:cxnSpLocks/>
          </p:cNvCxnSpPr>
          <p:nvPr>
            <p:custDataLst>
              <p:tags r:id="rId24"/>
            </p:custDataLst>
          </p:nvPr>
        </p:nvCxnSpPr>
        <p:spPr bwMode="auto">
          <a:xfrm>
            <a:off x="2064618" y="1843107"/>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3" name="Straight Connector 412">
            <a:extLst>
              <a:ext uri="{FF2B5EF4-FFF2-40B4-BE49-F238E27FC236}">
                <a16:creationId xmlns:a16="http://schemas.microsoft.com/office/drawing/2014/main" id="{7A880485-D52F-B7F8-5480-BAE977A0DB1E}"/>
              </a:ext>
            </a:extLst>
          </p:cNvPr>
          <p:cNvCxnSpPr>
            <a:cxnSpLocks/>
          </p:cNvCxnSpPr>
          <p:nvPr>
            <p:custDataLst>
              <p:tags r:id="rId25"/>
            </p:custDataLst>
          </p:nvPr>
        </p:nvCxnSpPr>
        <p:spPr bwMode="auto">
          <a:xfrm>
            <a:off x="2064618" y="1629098"/>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6" name="Straight Connector 415">
            <a:extLst>
              <a:ext uri="{FF2B5EF4-FFF2-40B4-BE49-F238E27FC236}">
                <a16:creationId xmlns:a16="http://schemas.microsoft.com/office/drawing/2014/main" id="{90C7C1E8-5547-2A3F-4EFD-36EEA3B18BE4}"/>
              </a:ext>
            </a:extLst>
          </p:cNvPr>
          <p:cNvCxnSpPr>
            <a:cxnSpLocks/>
          </p:cNvCxnSpPr>
          <p:nvPr>
            <p:custDataLst>
              <p:tags r:id="rId26"/>
            </p:custDataLst>
          </p:nvPr>
        </p:nvCxnSpPr>
        <p:spPr bwMode="auto">
          <a:xfrm>
            <a:off x="2064618" y="2198031"/>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7" name="Straight Connector 416">
            <a:extLst>
              <a:ext uri="{FF2B5EF4-FFF2-40B4-BE49-F238E27FC236}">
                <a16:creationId xmlns:a16="http://schemas.microsoft.com/office/drawing/2014/main" id="{BEBA98DA-DCBA-9462-D342-7126A7993B5A}"/>
              </a:ext>
            </a:extLst>
          </p:cNvPr>
          <p:cNvCxnSpPr>
            <a:cxnSpLocks/>
          </p:cNvCxnSpPr>
          <p:nvPr>
            <p:custDataLst>
              <p:tags r:id="rId27"/>
            </p:custDataLst>
          </p:nvPr>
        </p:nvCxnSpPr>
        <p:spPr bwMode="auto">
          <a:xfrm>
            <a:off x="2064618" y="2412040"/>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25" name="TextBox 224">
            <a:extLst>
              <a:ext uri="{FF2B5EF4-FFF2-40B4-BE49-F238E27FC236}">
                <a16:creationId xmlns:a16="http://schemas.microsoft.com/office/drawing/2014/main" id="{CF79D84D-0884-0C2A-3865-1BE2733E9418}"/>
              </a:ext>
            </a:extLst>
          </p:cNvPr>
          <p:cNvSpPr txBox="1">
            <a:spLocks/>
          </p:cNvSpPr>
          <p:nvPr/>
        </p:nvSpPr>
        <p:spPr>
          <a:xfrm>
            <a:off x="2064618" y="2809755"/>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RPG Comment period and Board approval</a:t>
            </a:r>
          </a:p>
        </p:txBody>
      </p:sp>
      <p:sp>
        <p:nvSpPr>
          <p:cNvPr id="249" name="TextBox 248">
            <a:extLst>
              <a:ext uri="{FF2B5EF4-FFF2-40B4-BE49-F238E27FC236}">
                <a16:creationId xmlns:a16="http://schemas.microsoft.com/office/drawing/2014/main" id="{584CE580-77C4-6D7A-6CCF-B6ACFCF5C8C2}"/>
              </a:ext>
            </a:extLst>
          </p:cNvPr>
          <p:cNvSpPr txBox="1">
            <a:spLocks/>
          </p:cNvSpPr>
          <p:nvPr/>
        </p:nvSpPr>
        <p:spPr>
          <a:xfrm>
            <a:off x="2064618" y="2240822"/>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247" name="TextBox 246">
            <a:extLst>
              <a:ext uri="{FF2B5EF4-FFF2-40B4-BE49-F238E27FC236}">
                <a16:creationId xmlns:a16="http://schemas.microsoft.com/office/drawing/2014/main" id="{05448358-AC23-F0D2-AD75-8D5F0EA53CEE}"/>
              </a:ext>
            </a:extLst>
          </p:cNvPr>
          <p:cNvSpPr txBox="1">
            <a:spLocks/>
          </p:cNvSpPr>
          <p:nvPr/>
        </p:nvSpPr>
        <p:spPr>
          <a:xfrm>
            <a:off x="2064618" y="1671889"/>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(15 weeks)</a:t>
            </a:r>
          </a:p>
        </p:txBody>
      </p:sp>
      <p:sp>
        <p:nvSpPr>
          <p:cNvPr id="255" name="TextBox 254">
            <a:extLst>
              <a:ext uri="{FF2B5EF4-FFF2-40B4-BE49-F238E27FC236}">
                <a16:creationId xmlns:a16="http://schemas.microsoft.com/office/drawing/2014/main" id="{C9B5328F-1895-D49B-C875-669C8B22114C}"/>
              </a:ext>
            </a:extLst>
          </p:cNvPr>
          <p:cNvSpPr txBox="1">
            <a:spLocks/>
          </p:cNvSpPr>
          <p:nvPr/>
        </p:nvSpPr>
        <p:spPr>
          <a:xfrm>
            <a:off x="2064618" y="1451637"/>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245" name="TextBox 244">
            <a:extLst>
              <a:ext uri="{FF2B5EF4-FFF2-40B4-BE49-F238E27FC236}">
                <a16:creationId xmlns:a16="http://schemas.microsoft.com/office/drawing/2014/main" id="{F8971A7A-F48B-CC47-1789-E45242526240}"/>
              </a:ext>
            </a:extLst>
          </p:cNvPr>
          <p:cNvSpPr txBox="1">
            <a:spLocks/>
          </p:cNvSpPr>
          <p:nvPr/>
        </p:nvSpPr>
        <p:spPr>
          <a:xfrm>
            <a:off x="2064618" y="1885898"/>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251" name="TextBox 250">
            <a:extLst>
              <a:ext uri="{FF2B5EF4-FFF2-40B4-BE49-F238E27FC236}">
                <a16:creationId xmlns:a16="http://schemas.microsoft.com/office/drawing/2014/main" id="{41403475-27EE-CEE7-F13B-A8A935622890}"/>
              </a:ext>
            </a:extLst>
          </p:cNvPr>
          <p:cNvSpPr txBox="1">
            <a:spLocks/>
          </p:cNvSpPr>
          <p:nvPr/>
        </p:nvSpPr>
        <p:spPr>
          <a:xfrm>
            <a:off x="2064618" y="2454831"/>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cxnSp>
        <p:nvCxnSpPr>
          <p:cNvPr id="53" name="Straight Connector 52">
            <a:extLst>
              <a:ext uri="{FF2B5EF4-FFF2-40B4-BE49-F238E27FC236}">
                <a16:creationId xmlns:a16="http://schemas.microsoft.com/office/drawing/2014/main" id="{CB890BD5-0D6E-91AB-CAA5-38011D4CABCF}"/>
              </a:ext>
            </a:extLst>
          </p:cNvPr>
          <p:cNvCxnSpPr>
            <a:cxnSpLocks/>
          </p:cNvCxnSpPr>
          <p:nvPr>
            <p:custDataLst>
              <p:tags r:id="rId28"/>
            </p:custDataLst>
          </p:nvPr>
        </p:nvCxnSpPr>
        <p:spPr bwMode="auto">
          <a:xfrm>
            <a:off x="740664" y="3121592"/>
            <a:ext cx="10894122"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0" name="Straight Connector 619">
            <a:extLst>
              <a:ext uri="{FF2B5EF4-FFF2-40B4-BE49-F238E27FC236}">
                <a16:creationId xmlns:a16="http://schemas.microsoft.com/office/drawing/2014/main" id="{364F1538-801A-4DD1-E76B-808358F6C774}"/>
              </a:ext>
            </a:extLst>
          </p:cNvPr>
          <p:cNvCxnSpPr>
            <a:cxnSpLocks/>
          </p:cNvCxnSpPr>
          <p:nvPr>
            <p:custDataLst>
              <p:tags r:id="rId29"/>
            </p:custDataLst>
          </p:nvPr>
        </p:nvCxnSpPr>
        <p:spPr bwMode="auto">
          <a:xfrm>
            <a:off x="2064618" y="4479561"/>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1" name="Straight Connector 620">
            <a:extLst>
              <a:ext uri="{FF2B5EF4-FFF2-40B4-BE49-F238E27FC236}">
                <a16:creationId xmlns:a16="http://schemas.microsoft.com/office/drawing/2014/main" id="{53A10BEA-364E-331D-5472-361DFD17A085}"/>
              </a:ext>
            </a:extLst>
          </p:cNvPr>
          <p:cNvCxnSpPr>
            <a:cxnSpLocks/>
          </p:cNvCxnSpPr>
          <p:nvPr>
            <p:custDataLst>
              <p:tags r:id="rId30"/>
            </p:custDataLst>
          </p:nvPr>
        </p:nvCxnSpPr>
        <p:spPr bwMode="auto">
          <a:xfrm>
            <a:off x="2064618" y="3555704"/>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2" name="Straight Connector 621">
            <a:extLst>
              <a:ext uri="{FF2B5EF4-FFF2-40B4-BE49-F238E27FC236}">
                <a16:creationId xmlns:a16="http://schemas.microsoft.com/office/drawing/2014/main" id="{ED08DB87-7820-FBB5-D7ED-61074B5F4B52}"/>
              </a:ext>
            </a:extLst>
          </p:cNvPr>
          <p:cNvCxnSpPr>
            <a:cxnSpLocks/>
          </p:cNvCxnSpPr>
          <p:nvPr>
            <p:custDataLst>
              <p:tags r:id="rId31"/>
            </p:custDataLst>
          </p:nvPr>
        </p:nvCxnSpPr>
        <p:spPr bwMode="auto">
          <a:xfrm>
            <a:off x="2064618" y="3341695"/>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3" name="Straight Connector 622">
            <a:extLst>
              <a:ext uri="{FF2B5EF4-FFF2-40B4-BE49-F238E27FC236}">
                <a16:creationId xmlns:a16="http://schemas.microsoft.com/office/drawing/2014/main" id="{1BE855B5-4768-7AF3-1B2A-526AAEB876EC}"/>
              </a:ext>
            </a:extLst>
          </p:cNvPr>
          <p:cNvCxnSpPr>
            <a:cxnSpLocks/>
          </p:cNvCxnSpPr>
          <p:nvPr>
            <p:custDataLst>
              <p:tags r:id="rId32"/>
            </p:custDataLst>
          </p:nvPr>
        </p:nvCxnSpPr>
        <p:spPr bwMode="auto">
          <a:xfrm>
            <a:off x="2064618" y="3910628"/>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4" name="Straight Connector 623">
            <a:extLst>
              <a:ext uri="{FF2B5EF4-FFF2-40B4-BE49-F238E27FC236}">
                <a16:creationId xmlns:a16="http://schemas.microsoft.com/office/drawing/2014/main" id="{F55F016F-DE82-F613-8F40-BD152EFD5B69}"/>
              </a:ext>
            </a:extLst>
          </p:cNvPr>
          <p:cNvCxnSpPr>
            <a:cxnSpLocks/>
          </p:cNvCxnSpPr>
          <p:nvPr>
            <p:custDataLst>
              <p:tags r:id="rId33"/>
            </p:custDataLst>
          </p:nvPr>
        </p:nvCxnSpPr>
        <p:spPr bwMode="auto">
          <a:xfrm>
            <a:off x="2064618" y="4124637"/>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42" name="TextBox 641">
            <a:extLst>
              <a:ext uri="{FF2B5EF4-FFF2-40B4-BE49-F238E27FC236}">
                <a16:creationId xmlns:a16="http://schemas.microsoft.com/office/drawing/2014/main" id="{33833400-A018-2B05-002E-4E7FDFB6A75C}"/>
              </a:ext>
            </a:extLst>
          </p:cNvPr>
          <p:cNvSpPr txBox="1">
            <a:spLocks/>
          </p:cNvSpPr>
          <p:nvPr/>
        </p:nvSpPr>
        <p:spPr>
          <a:xfrm>
            <a:off x="2064618" y="4522352"/>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t>RPG Comment period and Board approval</a:t>
            </a:r>
          </a:p>
        </p:txBody>
      </p:sp>
      <p:sp>
        <p:nvSpPr>
          <p:cNvPr id="640" name="TextBox 639">
            <a:extLst>
              <a:ext uri="{FF2B5EF4-FFF2-40B4-BE49-F238E27FC236}">
                <a16:creationId xmlns:a16="http://schemas.microsoft.com/office/drawing/2014/main" id="{558A07CD-1414-3692-D5CD-CD22179ED81A}"/>
              </a:ext>
            </a:extLst>
          </p:cNvPr>
          <p:cNvSpPr txBox="1">
            <a:spLocks/>
          </p:cNvSpPr>
          <p:nvPr/>
        </p:nvSpPr>
        <p:spPr>
          <a:xfrm>
            <a:off x="2064618" y="3953419"/>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638" name="TextBox 637">
            <a:extLst>
              <a:ext uri="{FF2B5EF4-FFF2-40B4-BE49-F238E27FC236}">
                <a16:creationId xmlns:a16="http://schemas.microsoft.com/office/drawing/2014/main" id="{F01F7992-0FFE-10E3-5CB4-541EFB368845}"/>
              </a:ext>
            </a:extLst>
          </p:cNvPr>
          <p:cNvSpPr txBox="1">
            <a:spLocks/>
          </p:cNvSpPr>
          <p:nvPr/>
        </p:nvSpPr>
        <p:spPr>
          <a:xfrm>
            <a:off x="2064618" y="3384486"/>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(15 weeks)</a:t>
            </a:r>
          </a:p>
        </p:txBody>
      </p:sp>
      <p:sp>
        <p:nvSpPr>
          <p:cNvPr id="636" name="TextBox 635">
            <a:extLst>
              <a:ext uri="{FF2B5EF4-FFF2-40B4-BE49-F238E27FC236}">
                <a16:creationId xmlns:a16="http://schemas.microsoft.com/office/drawing/2014/main" id="{2CE9C4F4-6C64-F8F7-4CF9-4D6F4CB1FB4B}"/>
              </a:ext>
            </a:extLst>
          </p:cNvPr>
          <p:cNvSpPr txBox="1">
            <a:spLocks/>
          </p:cNvSpPr>
          <p:nvPr/>
        </p:nvSpPr>
        <p:spPr>
          <a:xfrm>
            <a:off x="2064618" y="3164234"/>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634" name="TextBox 633">
            <a:extLst>
              <a:ext uri="{FF2B5EF4-FFF2-40B4-BE49-F238E27FC236}">
                <a16:creationId xmlns:a16="http://schemas.microsoft.com/office/drawing/2014/main" id="{47EB68DB-69CA-A814-6484-7836672AF8EC}"/>
              </a:ext>
            </a:extLst>
          </p:cNvPr>
          <p:cNvSpPr txBox="1">
            <a:spLocks/>
          </p:cNvSpPr>
          <p:nvPr/>
        </p:nvSpPr>
        <p:spPr>
          <a:xfrm>
            <a:off x="2064618" y="3598495"/>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632" name="TextBox 631">
            <a:extLst>
              <a:ext uri="{FF2B5EF4-FFF2-40B4-BE49-F238E27FC236}">
                <a16:creationId xmlns:a16="http://schemas.microsoft.com/office/drawing/2014/main" id="{A7E1C31E-A7B8-1601-8F2A-BE28BBE3B7CA}"/>
              </a:ext>
            </a:extLst>
          </p:cNvPr>
          <p:cNvSpPr txBox="1">
            <a:spLocks/>
          </p:cNvSpPr>
          <p:nvPr/>
        </p:nvSpPr>
        <p:spPr>
          <a:xfrm>
            <a:off x="2064618" y="4167428"/>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cxnSp>
        <p:nvCxnSpPr>
          <p:cNvPr id="631" name="Straight Connector 630">
            <a:extLst>
              <a:ext uri="{FF2B5EF4-FFF2-40B4-BE49-F238E27FC236}">
                <a16:creationId xmlns:a16="http://schemas.microsoft.com/office/drawing/2014/main" id="{D2F3C9B7-4612-716A-4506-DF32D05C2B46}"/>
              </a:ext>
            </a:extLst>
          </p:cNvPr>
          <p:cNvCxnSpPr>
            <a:cxnSpLocks/>
          </p:cNvCxnSpPr>
          <p:nvPr>
            <p:custDataLst>
              <p:tags r:id="rId34"/>
            </p:custDataLst>
          </p:nvPr>
        </p:nvCxnSpPr>
        <p:spPr bwMode="auto">
          <a:xfrm>
            <a:off x="740664" y="4834337"/>
            <a:ext cx="10894122"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6" name="Straight Connector 645">
            <a:extLst>
              <a:ext uri="{FF2B5EF4-FFF2-40B4-BE49-F238E27FC236}">
                <a16:creationId xmlns:a16="http://schemas.microsoft.com/office/drawing/2014/main" id="{671A842D-69BD-66E8-2659-3CDFC5A68827}"/>
              </a:ext>
            </a:extLst>
          </p:cNvPr>
          <p:cNvCxnSpPr>
            <a:cxnSpLocks/>
          </p:cNvCxnSpPr>
          <p:nvPr>
            <p:custDataLst>
              <p:tags r:id="rId35"/>
            </p:custDataLst>
          </p:nvPr>
        </p:nvCxnSpPr>
        <p:spPr bwMode="auto">
          <a:xfrm>
            <a:off x="2064618" y="6192159"/>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7" name="Straight Connector 646">
            <a:extLst>
              <a:ext uri="{FF2B5EF4-FFF2-40B4-BE49-F238E27FC236}">
                <a16:creationId xmlns:a16="http://schemas.microsoft.com/office/drawing/2014/main" id="{4E72C242-AE6B-B125-D8C4-C169B1936DC2}"/>
              </a:ext>
            </a:extLst>
          </p:cNvPr>
          <p:cNvCxnSpPr>
            <a:cxnSpLocks/>
          </p:cNvCxnSpPr>
          <p:nvPr>
            <p:custDataLst>
              <p:tags r:id="rId36"/>
            </p:custDataLst>
          </p:nvPr>
        </p:nvCxnSpPr>
        <p:spPr bwMode="auto">
          <a:xfrm>
            <a:off x="2064618" y="5268302"/>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8" name="Straight Connector 647">
            <a:extLst>
              <a:ext uri="{FF2B5EF4-FFF2-40B4-BE49-F238E27FC236}">
                <a16:creationId xmlns:a16="http://schemas.microsoft.com/office/drawing/2014/main" id="{05DC75C8-BF95-59F6-1738-7FBE1C41698B}"/>
              </a:ext>
            </a:extLst>
          </p:cNvPr>
          <p:cNvCxnSpPr>
            <a:cxnSpLocks/>
          </p:cNvCxnSpPr>
          <p:nvPr>
            <p:custDataLst>
              <p:tags r:id="rId37"/>
            </p:custDataLst>
          </p:nvPr>
        </p:nvCxnSpPr>
        <p:spPr bwMode="auto">
          <a:xfrm>
            <a:off x="2064618" y="5054293"/>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9" name="Straight Connector 648">
            <a:extLst>
              <a:ext uri="{FF2B5EF4-FFF2-40B4-BE49-F238E27FC236}">
                <a16:creationId xmlns:a16="http://schemas.microsoft.com/office/drawing/2014/main" id="{357B5518-4C02-2586-32AB-09348D9A499C}"/>
              </a:ext>
            </a:extLst>
          </p:cNvPr>
          <p:cNvCxnSpPr>
            <a:cxnSpLocks/>
          </p:cNvCxnSpPr>
          <p:nvPr>
            <p:custDataLst>
              <p:tags r:id="rId38"/>
            </p:custDataLst>
          </p:nvPr>
        </p:nvCxnSpPr>
        <p:spPr bwMode="auto">
          <a:xfrm>
            <a:off x="2064618" y="5623226"/>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0" name="Straight Connector 649">
            <a:extLst>
              <a:ext uri="{FF2B5EF4-FFF2-40B4-BE49-F238E27FC236}">
                <a16:creationId xmlns:a16="http://schemas.microsoft.com/office/drawing/2014/main" id="{6A9C9F44-ECAC-1490-777B-A995D7AA6D04}"/>
              </a:ext>
            </a:extLst>
          </p:cNvPr>
          <p:cNvCxnSpPr>
            <a:cxnSpLocks/>
          </p:cNvCxnSpPr>
          <p:nvPr>
            <p:custDataLst>
              <p:tags r:id="rId39"/>
            </p:custDataLst>
          </p:nvPr>
        </p:nvCxnSpPr>
        <p:spPr bwMode="auto">
          <a:xfrm>
            <a:off x="2064618" y="5837235"/>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68" name="TextBox 667">
            <a:extLst>
              <a:ext uri="{FF2B5EF4-FFF2-40B4-BE49-F238E27FC236}">
                <a16:creationId xmlns:a16="http://schemas.microsoft.com/office/drawing/2014/main" id="{57B3CE77-C9A9-90CB-6A5C-83E0E8033E62}"/>
              </a:ext>
            </a:extLst>
          </p:cNvPr>
          <p:cNvSpPr txBox="1">
            <a:spLocks/>
          </p:cNvSpPr>
          <p:nvPr/>
        </p:nvSpPr>
        <p:spPr>
          <a:xfrm>
            <a:off x="2064618" y="6234950"/>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t>RPG Comment period and Board approval</a:t>
            </a:r>
          </a:p>
        </p:txBody>
      </p:sp>
      <p:sp>
        <p:nvSpPr>
          <p:cNvPr id="666" name="TextBox 665">
            <a:extLst>
              <a:ext uri="{FF2B5EF4-FFF2-40B4-BE49-F238E27FC236}">
                <a16:creationId xmlns:a16="http://schemas.microsoft.com/office/drawing/2014/main" id="{DE45CE75-A725-CBB9-ED27-184D12BDF4E2}"/>
              </a:ext>
            </a:extLst>
          </p:cNvPr>
          <p:cNvSpPr txBox="1">
            <a:spLocks/>
          </p:cNvSpPr>
          <p:nvPr/>
        </p:nvSpPr>
        <p:spPr>
          <a:xfrm>
            <a:off x="2064618" y="5666017"/>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664" name="TextBox 663">
            <a:extLst>
              <a:ext uri="{FF2B5EF4-FFF2-40B4-BE49-F238E27FC236}">
                <a16:creationId xmlns:a16="http://schemas.microsoft.com/office/drawing/2014/main" id="{C5697968-8251-F5F0-B6D1-1242B1371CF7}"/>
              </a:ext>
            </a:extLst>
          </p:cNvPr>
          <p:cNvSpPr txBox="1">
            <a:spLocks/>
          </p:cNvSpPr>
          <p:nvPr/>
        </p:nvSpPr>
        <p:spPr>
          <a:xfrm>
            <a:off x="2064618" y="5097084"/>
            <a:ext cx="2232921" cy="1384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(25 weeks)</a:t>
            </a:r>
          </a:p>
        </p:txBody>
      </p:sp>
      <p:sp>
        <p:nvSpPr>
          <p:cNvPr id="662" name="TextBox 661">
            <a:extLst>
              <a:ext uri="{FF2B5EF4-FFF2-40B4-BE49-F238E27FC236}">
                <a16:creationId xmlns:a16="http://schemas.microsoft.com/office/drawing/2014/main" id="{18C5D399-BC53-D880-0147-9460FDF807C3}"/>
              </a:ext>
            </a:extLst>
          </p:cNvPr>
          <p:cNvSpPr txBox="1">
            <a:spLocks/>
          </p:cNvSpPr>
          <p:nvPr/>
        </p:nvSpPr>
        <p:spPr>
          <a:xfrm>
            <a:off x="2064618" y="4876832"/>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660" name="TextBox 659">
            <a:extLst>
              <a:ext uri="{FF2B5EF4-FFF2-40B4-BE49-F238E27FC236}">
                <a16:creationId xmlns:a16="http://schemas.microsoft.com/office/drawing/2014/main" id="{5F220637-EFD6-3C37-F100-476AB5872B23}"/>
              </a:ext>
            </a:extLst>
          </p:cNvPr>
          <p:cNvSpPr txBox="1">
            <a:spLocks/>
          </p:cNvSpPr>
          <p:nvPr/>
        </p:nvSpPr>
        <p:spPr>
          <a:xfrm>
            <a:off x="2064618" y="5311093"/>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658" name="TextBox 657">
            <a:extLst>
              <a:ext uri="{FF2B5EF4-FFF2-40B4-BE49-F238E27FC236}">
                <a16:creationId xmlns:a16="http://schemas.microsoft.com/office/drawing/2014/main" id="{8F191CC8-EC54-C77F-FC48-EB2602DAA07E}"/>
              </a:ext>
            </a:extLst>
          </p:cNvPr>
          <p:cNvSpPr txBox="1">
            <a:spLocks/>
          </p:cNvSpPr>
          <p:nvPr/>
        </p:nvSpPr>
        <p:spPr>
          <a:xfrm>
            <a:off x="2064618" y="5880026"/>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sp>
        <p:nvSpPr>
          <p:cNvPr id="197" name="TextBox 196">
            <a:extLst>
              <a:ext uri="{FF2B5EF4-FFF2-40B4-BE49-F238E27FC236}">
                <a16:creationId xmlns:a16="http://schemas.microsoft.com/office/drawing/2014/main" id="{A89325FE-D9EA-1E58-BBA1-9CB48DAA549F}"/>
              </a:ext>
            </a:extLst>
          </p:cNvPr>
          <p:cNvSpPr txBox="1"/>
          <p:nvPr/>
        </p:nvSpPr>
        <p:spPr>
          <a:xfrm>
            <a:off x="4824212"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199" name="TextBox 198">
            <a:extLst>
              <a:ext uri="{FF2B5EF4-FFF2-40B4-BE49-F238E27FC236}">
                <a16:creationId xmlns:a16="http://schemas.microsoft.com/office/drawing/2014/main" id="{16444D42-9D02-2720-9133-14D2EC9F4911}"/>
              </a:ext>
            </a:extLst>
          </p:cNvPr>
          <p:cNvSpPr txBox="1"/>
          <p:nvPr/>
        </p:nvSpPr>
        <p:spPr>
          <a:xfrm>
            <a:off x="5230429"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201" name="TextBox 200">
            <a:extLst>
              <a:ext uri="{FF2B5EF4-FFF2-40B4-BE49-F238E27FC236}">
                <a16:creationId xmlns:a16="http://schemas.microsoft.com/office/drawing/2014/main" id="{2959A7A1-B8CC-760D-396A-78DC92544147}"/>
              </a:ext>
            </a:extLst>
          </p:cNvPr>
          <p:cNvSpPr txBox="1"/>
          <p:nvPr/>
        </p:nvSpPr>
        <p:spPr>
          <a:xfrm>
            <a:off x="5636645"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Oct</a:t>
            </a:r>
          </a:p>
        </p:txBody>
      </p:sp>
      <p:sp>
        <p:nvSpPr>
          <p:cNvPr id="203" name="TextBox 202">
            <a:extLst>
              <a:ext uri="{FF2B5EF4-FFF2-40B4-BE49-F238E27FC236}">
                <a16:creationId xmlns:a16="http://schemas.microsoft.com/office/drawing/2014/main" id="{F84E043E-A3E2-6337-DA70-F650BDC5646C}"/>
              </a:ext>
            </a:extLst>
          </p:cNvPr>
          <p:cNvSpPr txBox="1"/>
          <p:nvPr/>
        </p:nvSpPr>
        <p:spPr>
          <a:xfrm>
            <a:off x="6042862"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Nov</a:t>
            </a:r>
          </a:p>
        </p:txBody>
      </p:sp>
      <p:sp>
        <p:nvSpPr>
          <p:cNvPr id="195" name="TextBox 194">
            <a:extLst>
              <a:ext uri="{FF2B5EF4-FFF2-40B4-BE49-F238E27FC236}">
                <a16:creationId xmlns:a16="http://schemas.microsoft.com/office/drawing/2014/main" id="{399D4BDC-9995-E2BA-4E11-E391D5050552}"/>
              </a:ext>
            </a:extLst>
          </p:cNvPr>
          <p:cNvSpPr txBox="1"/>
          <p:nvPr/>
        </p:nvSpPr>
        <p:spPr>
          <a:xfrm>
            <a:off x="441799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sp>
        <p:nvSpPr>
          <p:cNvPr id="205" name="TextBox 204">
            <a:extLst>
              <a:ext uri="{FF2B5EF4-FFF2-40B4-BE49-F238E27FC236}">
                <a16:creationId xmlns:a16="http://schemas.microsoft.com/office/drawing/2014/main" id="{19D72678-BD38-5069-41D1-688E4D3C6C3B}"/>
              </a:ext>
            </a:extLst>
          </p:cNvPr>
          <p:cNvSpPr txBox="1"/>
          <p:nvPr/>
        </p:nvSpPr>
        <p:spPr>
          <a:xfrm>
            <a:off x="6449078"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Dec</a:t>
            </a:r>
          </a:p>
        </p:txBody>
      </p:sp>
      <p:sp>
        <p:nvSpPr>
          <p:cNvPr id="209" name="TextBox 208">
            <a:extLst>
              <a:ext uri="{FF2B5EF4-FFF2-40B4-BE49-F238E27FC236}">
                <a16:creationId xmlns:a16="http://schemas.microsoft.com/office/drawing/2014/main" id="{7B318D5B-1E8E-EF01-E2AD-79B7B6137D8C}"/>
              </a:ext>
            </a:extLst>
          </p:cNvPr>
          <p:cNvSpPr txBox="1"/>
          <p:nvPr/>
        </p:nvSpPr>
        <p:spPr>
          <a:xfrm>
            <a:off x="7261511"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Feb</a:t>
            </a:r>
          </a:p>
        </p:txBody>
      </p:sp>
      <p:sp>
        <p:nvSpPr>
          <p:cNvPr id="211" name="TextBox 210">
            <a:extLst>
              <a:ext uri="{FF2B5EF4-FFF2-40B4-BE49-F238E27FC236}">
                <a16:creationId xmlns:a16="http://schemas.microsoft.com/office/drawing/2014/main" id="{898438C4-D226-442D-D548-92432F286223}"/>
              </a:ext>
            </a:extLst>
          </p:cNvPr>
          <p:cNvSpPr txBox="1"/>
          <p:nvPr/>
        </p:nvSpPr>
        <p:spPr>
          <a:xfrm>
            <a:off x="7667727"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Mar</a:t>
            </a:r>
          </a:p>
        </p:txBody>
      </p:sp>
      <p:sp>
        <p:nvSpPr>
          <p:cNvPr id="213" name="TextBox 212">
            <a:extLst>
              <a:ext uri="{FF2B5EF4-FFF2-40B4-BE49-F238E27FC236}">
                <a16:creationId xmlns:a16="http://schemas.microsoft.com/office/drawing/2014/main" id="{E6AC00C8-2C57-EE37-E311-E55EE935DAFB}"/>
              </a:ext>
            </a:extLst>
          </p:cNvPr>
          <p:cNvSpPr txBox="1"/>
          <p:nvPr/>
        </p:nvSpPr>
        <p:spPr>
          <a:xfrm>
            <a:off x="807394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Apr</a:t>
            </a:r>
          </a:p>
        </p:txBody>
      </p:sp>
      <p:sp>
        <p:nvSpPr>
          <p:cNvPr id="215" name="TextBox 214">
            <a:extLst>
              <a:ext uri="{FF2B5EF4-FFF2-40B4-BE49-F238E27FC236}">
                <a16:creationId xmlns:a16="http://schemas.microsoft.com/office/drawing/2014/main" id="{06C59A49-E64F-A6E5-F3DC-D1C34A4BFEC2}"/>
              </a:ext>
            </a:extLst>
          </p:cNvPr>
          <p:cNvSpPr txBox="1"/>
          <p:nvPr/>
        </p:nvSpPr>
        <p:spPr>
          <a:xfrm>
            <a:off x="8480160"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May</a:t>
            </a:r>
          </a:p>
        </p:txBody>
      </p:sp>
      <p:sp>
        <p:nvSpPr>
          <p:cNvPr id="217" name="TextBox 216">
            <a:extLst>
              <a:ext uri="{FF2B5EF4-FFF2-40B4-BE49-F238E27FC236}">
                <a16:creationId xmlns:a16="http://schemas.microsoft.com/office/drawing/2014/main" id="{B8815089-437B-C814-1C20-56EB81176F24}"/>
              </a:ext>
            </a:extLst>
          </p:cNvPr>
          <p:cNvSpPr txBox="1"/>
          <p:nvPr/>
        </p:nvSpPr>
        <p:spPr>
          <a:xfrm>
            <a:off x="888637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Jun</a:t>
            </a:r>
          </a:p>
        </p:txBody>
      </p:sp>
      <p:sp>
        <p:nvSpPr>
          <p:cNvPr id="219" name="TextBox 218">
            <a:extLst>
              <a:ext uri="{FF2B5EF4-FFF2-40B4-BE49-F238E27FC236}">
                <a16:creationId xmlns:a16="http://schemas.microsoft.com/office/drawing/2014/main" id="{5FD940B7-9F60-58E4-32A8-9885A49F01A6}"/>
              </a:ext>
            </a:extLst>
          </p:cNvPr>
          <p:cNvSpPr txBox="1"/>
          <p:nvPr/>
        </p:nvSpPr>
        <p:spPr>
          <a:xfrm>
            <a:off x="9698810"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221" name="TextBox 220">
            <a:extLst>
              <a:ext uri="{FF2B5EF4-FFF2-40B4-BE49-F238E27FC236}">
                <a16:creationId xmlns:a16="http://schemas.microsoft.com/office/drawing/2014/main" id="{494CE651-133E-956B-A5F4-104FAA7601A8}"/>
              </a:ext>
            </a:extLst>
          </p:cNvPr>
          <p:cNvSpPr txBox="1"/>
          <p:nvPr/>
        </p:nvSpPr>
        <p:spPr>
          <a:xfrm>
            <a:off x="1051124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Oct</a:t>
            </a:r>
          </a:p>
        </p:txBody>
      </p:sp>
      <p:sp>
        <p:nvSpPr>
          <p:cNvPr id="207" name="TextBox 206">
            <a:extLst>
              <a:ext uri="{FF2B5EF4-FFF2-40B4-BE49-F238E27FC236}">
                <a16:creationId xmlns:a16="http://schemas.microsoft.com/office/drawing/2014/main" id="{B114C42A-8E00-B340-505D-8347A0F7A08C}"/>
              </a:ext>
            </a:extLst>
          </p:cNvPr>
          <p:cNvSpPr txBox="1"/>
          <p:nvPr/>
        </p:nvSpPr>
        <p:spPr>
          <a:xfrm>
            <a:off x="6855294"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Jan</a:t>
            </a:r>
          </a:p>
        </p:txBody>
      </p:sp>
      <p:sp>
        <p:nvSpPr>
          <p:cNvPr id="223" name="TextBox 222">
            <a:extLst>
              <a:ext uri="{FF2B5EF4-FFF2-40B4-BE49-F238E27FC236}">
                <a16:creationId xmlns:a16="http://schemas.microsoft.com/office/drawing/2014/main" id="{1A3CCF00-F18D-016A-1373-58E03D81DA82}"/>
              </a:ext>
            </a:extLst>
          </p:cNvPr>
          <p:cNvSpPr txBox="1"/>
          <p:nvPr/>
        </p:nvSpPr>
        <p:spPr>
          <a:xfrm>
            <a:off x="1132367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Dec</a:t>
            </a:r>
          </a:p>
        </p:txBody>
      </p:sp>
      <p:sp>
        <p:nvSpPr>
          <p:cNvPr id="2" name="TextBox 1">
            <a:extLst>
              <a:ext uri="{FF2B5EF4-FFF2-40B4-BE49-F238E27FC236}">
                <a16:creationId xmlns:a16="http://schemas.microsoft.com/office/drawing/2014/main" id="{DA7EB372-1A69-7D61-DBDA-3DCE241C43E8}"/>
              </a:ext>
            </a:extLst>
          </p:cNvPr>
          <p:cNvSpPr txBox="1"/>
          <p:nvPr/>
        </p:nvSpPr>
        <p:spPr>
          <a:xfrm>
            <a:off x="10917459"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Nov</a:t>
            </a:r>
          </a:p>
        </p:txBody>
      </p:sp>
      <p:sp>
        <p:nvSpPr>
          <p:cNvPr id="5" name="TextBox 4">
            <a:extLst>
              <a:ext uri="{FF2B5EF4-FFF2-40B4-BE49-F238E27FC236}">
                <a16:creationId xmlns:a16="http://schemas.microsoft.com/office/drawing/2014/main" id="{6F936925-C17D-ADD3-5980-1C6E3F363F0C}"/>
              </a:ext>
            </a:extLst>
          </p:cNvPr>
          <p:cNvSpPr txBox="1"/>
          <p:nvPr/>
        </p:nvSpPr>
        <p:spPr>
          <a:xfrm>
            <a:off x="1010502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7" name="TextBox 6">
            <a:extLst>
              <a:ext uri="{FF2B5EF4-FFF2-40B4-BE49-F238E27FC236}">
                <a16:creationId xmlns:a16="http://schemas.microsoft.com/office/drawing/2014/main" id="{79CEDCA0-6138-76E4-71C1-439CDAB25B99}"/>
              </a:ext>
            </a:extLst>
          </p:cNvPr>
          <p:cNvSpPr txBox="1"/>
          <p:nvPr/>
        </p:nvSpPr>
        <p:spPr>
          <a:xfrm>
            <a:off x="929259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cxnSp>
        <p:nvCxnSpPr>
          <p:cNvPr id="14" name="Straight Connector 13">
            <a:extLst>
              <a:ext uri="{FF2B5EF4-FFF2-40B4-BE49-F238E27FC236}">
                <a16:creationId xmlns:a16="http://schemas.microsoft.com/office/drawing/2014/main" id="{B6476926-46DE-6434-F387-84B5B9865805}"/>
              </a:ext>
            </a:extLst>
          </p:cNvPr>
          <p:cNvCxnSpPr>
            <a:cxnSpLocks/>
          </p:cNvCxnSpPr>
          <p:nvPr>
            <p:custDataLst>
              <p:tags r:id="rId40"/>
            </p:custDataLst>
          </p:nvPr>
        </p:nvCxnSpPr>
        <p:spPr bwMode="auto">
          <a:xfrm>
            <a:off x="4417996" y="1168911"/>
            <a:ext cx="2377719"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27C7F8D-DB9F-6F5E-B17C-D017BF0B9F85}"/>
              </a:ext>
            </a:extLst>
          </p:cNvPr>
          <p:cNvCxnSpPr>
            <a:cxnSpLocks/>
          </p:cNvCxnSpPr>
          <p:nvPr>
            <p:custDataLst>
              <p:tags r:id="rId41"/>
            </p:custDataLst>
          </p:nvPr>
        </p:nvCxnSpPr>
        <p:spPr bwMode="auto">
          <a:xfrm>
            <a:off x="6855294" y="1168911"/>
            <a:ext cx="4747783"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B050E78B-5701-13DD-DB09-43E789277397}"/>
              </a:ext>
            </a:extLst>
          </p:cNvPr>
          <p:cNvSpPr txBox="1"/>
          <p:nvPr/>
        </p:nvSpPr>
        <p:spPr>
          <a:xfrm>
            <a:off x="4417996" y="976289"/>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2026</a:t>
            </a:r>
          </a:p>
        </p:txBody>
      </p:sp>
      <p:sp>
        <p:nvSpPr>
          <p:cNvPr id="29" name="TextBox 28">
            <a:extLst>
              <a:ext uri="{FF2B5EF4-FFF2-40B4-BE49-F238E27FC236}">
                <a16:creationId xmlns:a16="http://schemas.microsoft.com/office/drawing/2014/main" id="{4327D2A2-AEFE-9251-0EF3-CE96AD36DF01}"/>
              </a:ext>
            </a:extLst>
          </p:cNvPr>
          <p:cNvSpPr txBox="1"/>
          <p:nvPr/>
        </p:nvSpPr>
        <p:spPr>
          <a:xfrm>
            <a:off x="6855294" y="976289"/>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2027</a:t>
            </a:r>
          </a:p>
        </p:txBody>
      </p:sp>
      <p:cxnSp>
        <p:nvCxnSpPr>
          <p:cNvPr id="34" name="Straight Connector 33">
            <a:extLst>
              <a:ext uri="{FF2B5EF4-FFF2-40B4-BE49-F238E27FC236}">
                <a16:creationId xmlns:a16="http://schemas.microsoft.com/office/drawing/2014/main" id="{215A72C3-5518-C747-7C6D-4D7A52460805}"/>
              </a:ext>
            </a:extLst>
          </p:cNvPr>
          <p:cNvCxnSpPr>
            <a:cxnSpLocks/>
          </p:cNvCxnSpPr>
          <p:nvPr>
            <p:custDataLst>
              <p:tags r:id="rId42"/>
            </p:custDataLst>
          </p:nvPr>
        </p:nvCxnSpPr>
        <p:spPr bwMode="gray">
          <a:xfrm>
            <a:off x="8886376" y="2846426"/>
            <a:ext cx="132602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5B77C6FD-6CF3-B12D-632E-C0B0B8C13A16}"/>
              </a:ext>
            </a:extLst>
          </p:cNvPr>
          <p:cNvCxnSpPr>
            <a:cxnSpLocks/>
          </p:cNvCxnSpPr>
          <p:nvPr>
            <p:custDataLst>
              <p:tags r:id="rId43"/>
            </p:custDataLst>
          </p:nvPr>
        </p:nvCxnSpPr>
        <p:spPr bwMode="gray">
          <a:xfrm>
            <a:off x="7261511" y="2284716"/>
            <a:ext cx="406216"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6EFAEDCE-412A-D04A-62AA-46EF819DC11C}"/>
              </a:ext>
            </a:extLst>
          </p:cNvPr>
          <p:cNvCxnSpPr>
            <a:cxnSpLocks/>
          </p:cNvCxnSpPr>
          <p:nvPr>
            <p:custDataLst>
              <p:tags r:id="rId44"/>
            </p:custDataLst>
          </p:nvPr>
        </p:nvCxnSpPr>
        <p:spPr bwMode="gray">
          <a:xfrm>
            <a:off x="5453107" y="1736102"/>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BDD62C97-1F0A-63D9-428D-A3B505A24918}"/>
              </a:ext>
            </a:extLst>
          </p:cNvPr>
          <p:cNvCxnSpPr>
            <a:cxnSpLocks/>
          </p:cNvCxnSpPr>
          <p:nvPr>
            <p:custDataLst>
              <p:tags r:id="rId45"/>
            </p:custDataLst>
          </p:nvPr>
        </p:nvCxnSpPr>
        <p:spPr bwMode="gray">
          <a:xfrm>
            <a:off x="4417996" y="1495529"/>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39E579D-F702-12B0-4CBC-8872F7CDDA45}"/>
              </a:ext>
            </a:extLst>
          </p:cNvPr>
          <p:cNvCxnSpPr>
            <a:cxnSpLocks/>
          </p:cNvCxnSpPr>
          <p:nvPr>
            <p:custDataLst>
              <p:tags r:id="rId46"/>
            </p:custDataLst>
          </p:nvPr>
        </p:nvCxnSpPr>
        <p:spPr bwMode="gray">
          <a:xfrm>
            <a:off x="5711451" y="2020569"/>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41C7578C-FF94-CF09-FE1E-F8BEA0A7C54A}"/>
              </a:ext>
            </a:extLst>
          </p:cNvPr>
          <p:cNvCxnSpPr>
            <a:cxnSpLocks/>
          </p:cNvCxnSpPr>
          <p:nvPr>
            <p:custDataLst>
              <p:tags r:id="rId47"/>
            </p:custDataLst>
          </p:nvPr>
        </p:nvCxnSpPr>
        <p:spPr bwMode="gray">
          <a:xfrm>
            <a:off x="7596956" y="2589502"/>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3" name="Straight Connector 642">
            <a:extLst>
              <a:ext uri="{FF2B5EF4-FFF2-40B4-BE49-F238E27FC236}">
                <a16:creationId xmlns:a16="http://schemas.microsoft.com/office/drawing/2014/main" id="{0E54CD49-6A46-6512-9ADC-4DA749A1CBDD}"/>
              </a:ext>
            </a:extLst>
          </p:cNvPr>
          <p:cNvCxnSpPr>
            <a:cxnSpLocks/>
          </p:cNvCxnSpPr>
          <p:nvPr>
            <p:custDataLst>
              <p:tags r:id="rId48"/>
            </p:custDataLst>
          </p:nvPr>
        </p:nvCxnSpPr>
        <p:spPr bwMode="gray">
          <a:xfrm>
            <a:off x="9285706" y="4559023"/>
            <a:ext cx="2177982"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1" name="Straight Connector 640">
            <a:extLst>
              <a:ext uri="{FF2B5EF4-FFF2-40B4-BE49-F238E27FC236}">
                <a16:creationId xmlns:a16="http://schemas.microsoft.com/office/drawing/2014/main" id="{3D8B034B-14EC-C6C4-6D4E-5AAE24CF90E1}"/>
              </a:ext>
            </a:extLst>
          </p:cNvPr>
          <p:cNvCxnSpPr>
            <a:cxnSpLocks/>
          </p:cNvCxnSpPr>
          <p:nvPr>
            <p:custDataLst>
              <p:tags r:id="rId49"/>
            </p:custDataLst>
          </p:nvPr>
        </p:nvCxnSpPr>
        <p:spPr bwMode="gray">
          <a:xfrm>
            <a:off x="7667727" y="3997313"/>
            <a:ext cx="406216"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9" name="Straight Connector 638">
            <a:extLst>
              <a:ext uri="{FF2B5EF4-FFF2-40B4-BE49-F238E27FC236}">
                <a16:creationId xmlns:a16="http://schemas.microsoft.com/office/drawing/2014/main" id="{27F4670B-8912-35A6-1A1A-2B99F2C80D70}"/>
              </a:ext>
            </a:extLst>
          </p:cNvPr>
          <p:cNvCxnSpPr>
            <a:cxnSpLocks/>
          </p:cNvCxnSpPr>
          <p:nvPr>
            <p:custDataLst>
              <p:tags r:id="rId50"/>
            </p:custDataLst>
          </p:nvPr>
        </p:nvCxnSpPr>
        <p:spPr bwMode="gray">
          <a:xfrm>
            <a:off x="5453107" y="3448699"/>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7" name="Straight Connector 636">
            <a:extLst>
              <a:ext uri="{FF2B5EF4-FFF2-40B4-BE49-F238E27FC236}">
                <a16:creationId xmlns:a16="http://schemas.microsoft.com/office/drawing/2014/main" id="{13F99303-3EDE-19A7-6E1B-F28CBCDACC28}"/>
              </a:ext>
            </a:extLst>
          </p:cNvPr>
          <p:cNvCxnSpPr>
            <a:cxnSpLocks/>
          </p:cNvCxnSpPr>
          <p:nvPr>
            <p:custDataLst>
              <p:tags r:id="rId51"/>
            </p:custDataLst>
          </p:nvPr>
        </p:nvCxnSpPr>
        <p:spPr bwMode="gray">
          <a:xfrm>
            <a:off x="4417996" y="3208126"/>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5" name="Straight Connector 634">
            <a:extLst>
              <a:ext uri="{FF2B5EF4-FFF2-40B4-BE49-F238E27FC236}">
                <a16:creationId xmlns:a16="http://schemas.microsoft.com/office/drawing/2014/main" id="{B76B2F74-88AD-0496-7EC5-3F14AE13955C}"/>
              </a:ext>
            </a:extLst>
          </p:cNvPr>
          <p:cNvCxnSpPr>
            <a:cxnSpLocks/>
          </p:cNvCxnSpPr>
          <p:nvPr>
            <p:custDataLst>
              <p:tags r:id="rId52"/>
            </p:custDataLst>
          </p:nvPr>
        </p:nvCxnSpPr>
        <p:spPr bwMode="gray">
          <a:xfrm>
            <a:off x="5711451" y="3733166"/>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3" name="Straight Connector 632">
            <a:extLst>
              <a:ext uri="{FF2B5EF4-FFF2-40B4-BE49-F238E27FC236}">
                <a16:creationId xmlns:a16="http://schemas.microsoft.com/office/drawing/2014/main" id="{E4C11961-9434-BA32-08B4-A6C892DD0994}"/>
              </a:ext>
            </a:extLst>
          </p:cNvPr>
          <p:cNvCxnSpPr>
            <a:cxnSpLocks/>
          </p:cNvCxnSpPr>
          <p:nvPr>
            <p:custDataLst>
              <p:tags r:id="rId53"/>
            </p:custDataLst>
          </p:nvPr>
        </p:nvCxnSpPr>
        <p:spPr bwMode="gray">
          <a:xfrm>
            <a:off x="7996286" y="4302099"/>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9" name="Straight Connector 668">
            <a:extLst>
              <a:ext uri="{FF2B5EF4-FFF2-40B4-BE49-F238E27FC236}">
                <a16:creationId xmlns:a16="http://schemas.microsoft.com/office/drawing/2014/main" id="{D30D19C6-073C-7483-3A17-5BE885443AFE}"/>
              </a:ext>
            </a:extLst>
          </p:cNvPr>
          <p:cNvCxnSpPr>
            <a:cxnSpLocks/>
          </p:cNvCxnSpPr>
          <p:nvPr>
            <p:custDataLst>
              <p:tags r:id="rId54"/>
            </p:custDataLst>
          </p:nvPr>
        </p:nvCxnSpPr>
        <p:spPr bwMode="gray">
          <a:xfrm>
            <a:off x="10220308" y="6271621"/>
            <a:ext cx="1233755"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7" name="Straight Connector 666">
            <a:extLst>
              <a:ext uri="{FF2B5EF4-FFF2-40B4-BE49-F238E27FC236}">
                <a16:creationId xmlns:a16="http://schemas.microsoft.com/office/drawing/2014/main" id="{C6A782ED-DC09-A702-F6CA-D390E19B8409}"/>
              </a:ext>
            </a:extLst>
          </p:cNvPr>
          <p:cNvCxnSpPr>
            <a:cxnSpLocks/>
          </p:cNvCxnSpPr>
          <p:nvPr>
            <p:custDataLst>
              <p:tags r:id="rId55"/>
            </p:custDataLst>
          </p:nvPr>
        </p:nvCxnSpPr>
        <p:spPr bwMode="gray">
          <a:xfrm>
            <a:off x="8577943" y="5709911"/>
            <a:ext cx="439098"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5" name="Straight Connector 664">
            <a:extLst>
              <a:ext uri="{FF2B5EF4-FFF2-40B4-BE49-F238E27FC236}">
                <a16:creationId xmlns:a16="http://schemas.microsoft.com/office/drawing/2014/main" id="{860566DD-F071-A698-E994-5BF2026C912A}"/>
              </a:ext>
            </a:extLst>
          </p:cNvPr>
          <p:cNvCxnSpPr>
            <a:cxnSpLocks/>
          </p:cNvCxnSpPr>
          <p:nvPr>
            <p:custDataLst>
              <p:tags r:id="rId56"/>
            </p:custDataLst>
          </p:nvPr>
        </p:nvCxnSpPr>
        <p:spPr bwMode="gray">
          <a:xfrm>
            <a:off x="7059706" y="5161297"/>
            <a:ext cx="1014237"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3" name="Straight Connector 662">
            <a:extLst>
              <a:ext uri="{FF2B5EF4-FFF2-40B4-BE49-F238E27FC236}">
                <a16:creationId xmlns:a16="http://schemas.microsoft.com/office/drawing/2014/main" id="{3BB98497-0561-F871-5BF4-A064E3E6C592}"/>
              </a:ext>
            </a:extLst>
          </p:cNvPr>
          <p:cNvCxnSpPr>
            <a:cxnSpLocks/>
          </p:cNvCxnSpPr>
          <p:nvPr>
            <p:custDataLst>
              <p:tags r:id="rId57"/>
            </p:custDataLst>
          </p:nvPr>
        </p:nvCxnSpPr>
        <p:spPr bwMode="gray">
          <a:xfrm>
            <a:off x="4417996" y="4920724"/>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1" name="Straight Connector 660">
            <a:extLst>
              <a:ext uri="{FF2B5EF4-FFF2-40B4-BE49-F238E27FC236}">
                <a16:creationId xmlns:a16="http://schemas.microsoft.com/office/drawing/2014/main" id="{C79C55E9-D624-8637-0149-B28C6DB6BFFA}"/>
              </a:ext>
            </a:extLst>
          </p:cNvPr>
          <p:cNvCxnSpPr>
            <a:cxnSpLocks/>
          </p:cNvCxnSpPr>
          <p:nvPr>
            <p:custDataLst>
              <p:tags r:id="rId58"/>
            </p:custDataLst>
          </p:nvPr>
        </p:nvCxnSpPr>
        <p:spPr bwMode="gray">
          <a:xfrm>
            <a:off x="6654550" y="5445764"/>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9" name="Straight Connector 658">
            <a:extLst>
              <a:ext uri="{FF2B5EF4-FFF2-40B4-BE49-F238E27FC236}">
                <a16:creationId xmlns:a16="http://schemas.microsoft.com/office/drawing/2014/main" id="{A22B908A-6FE6-33BA-55C7-DE0884F4AAA0}"/>
              </a:ext>
            </a:extLst>
          </p:cNvPr>
          <p:cNvCxnSpPr>
            <a:cxnSpLocks/>
          </p:cNvCxnSpPr>
          <p:nvPr>
            <p:custDataLst>
              <p:tags r:id="rId59"/>
            </p:custDataLst>
          </p:nvPr>
        </p:nvCxnSpPr>
        <p:spPr bwMode="gray">
          <a:xfrm>
            <a:off x="8930888" y="6014697"/>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83" name="Rectangle 682">
            <a:extLst>
              <a:ext uri="{FF2B5EF4-FFF2-40B4-BE49-F238E27FC236}">
                <a16:creationId xmlns:a16="http://schemas.microsoft.com/office/drawing/2014/main" id="{C309AB40-EAF7-0976-766D-2EA4551D9C69}"/>
              </a:ext>
            </a:extLst>
          </p:cNvPr>
          <p:cNvSpPr>
            <a:spLocks/>
          </p:cNvSpPr>
          <p:nvPr/>
        </p:nvSpPr>
        <p:spPr>
          <a:xfrm>
            <a:off x="740663" y="1458621"/>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r>
              <a:rPr lang="en-US" sz="1200" b="1"/>
              <a:t>Original Batch Zero Timeline</a:t>
            </a:r>
          </a:p>
        </p:txBody>
      </p:sp>
      <p:sp>
        <p:nvSpPr>
          <p:cNvPr id="684" name="Rectangle 683">
            <a:extLst>
              <a:ext uri="{FF2B5EF4-FFF2-40B4-BE49-F238E27FC236}">
                <a16:creationId xmlns:a16="http://schemas.microsoft.com/office/drawing/2014/main" id="{1A9D0FA6-09DB-7BE6-3A22-52F980608F6F}"/>
              </a:ext>
            </a:extLst>
          </p:cNvPr>
          <p:cNvSpPr>
            <a:spLocks/>
          </p:cNvSpPr>
          <p:nvPr/>
        </p:nvSpPr>
        <p:spPr>
          <a:xfrm>
            <a:off x="740663" y="3171366"/>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r>
              <a:rPr lang="en-US" sz="1200" b="1"/>
              <a:t>Adj. Batch Zero Timeline </a:t>
            </a:r>
            <a:r>
              <a:rPr lang="en-US" sz="1200" i="1"/>
              <a:t>(60-day commitment period)</a:t>
            </a:r>
          </a:p>
        </p:txBody>
      </p:sp>
      <p:sp>
        <p:nvSpPr>
          <p:cNvPr id="685" name="Rectangle 684">
            <a:extLst>
              <a:ext uri="{FF2B5EF4-FFF2-40B4-BE49-F238E27FC236}">
                <a16:creationId xmlns:a16="http://schemas.microsoft.com/office/drawing/2014/main" id="{C8F7D79F-33A6-26A8-0364-243EB6A9B3DB}"/>
              </a:ext>
            </a:extLst>
          </p:cNvPr>
          <p:cNvSpPr>
            <a:spLocks/>
          </p:cNvSpPr>
          <p:nvPr/>
        </p:nvSpPr>
        <p:spPr>
          <a:xfrm>
            <a:off x="740663" y="4884112"/>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buNone/>
            </a:pPr>
            <a:r>
              <a:rPr lang="en-US" sz="1200" b="1"/>
              <a:t>Adj. Batch Zero Timeline </a:t>
            </a:r>
            <a:r>
              <a:rPr lang="en-US" sz="1200" i="1"/>
              <a:t>(60-day commitment period + extra 10  weeks for steady state analysis)</a:t>
            </a:r>
          </a:p>
        </p:txBody>
      </p:sp>
      <p:sp>
        <p:nvSpPr>
          <p:cNvPr id="549" name="Star: 5 Points 548">
            <a:extLst>
              <a:ext uri="{FF2B5EF4-FFF2-40B4-BE49-F238E27FC236}">
                <a16:creationId xmlns:a16="http://schemas.microsoft.com/office/drawing/2014/main" id="{3DF313CC-3EC4-8E9B-EE43-950A9DB5975B}"/>
              </a:ext>
            </a:extLst>
          </p:cNvPr>
          <p:cNvSpPr/>
          <p:nvPr/>
        </p:nvSpPr>
        <p:spPr>
          <a:xfrm>
            <a:off x="7998210" y="3880899"/>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0" name="Star: 5 Points 549">
            <a:extLst>
              <a:ext uri="{FF2B5EF4-FFF2-40B4-BE49-F238E27FC236}">
                <a16:creationId xmlns:a16="http://schemas.microsoft.com/office/drawing/2014/main" id="{6315F5AE-EEAE-B392-10BC-93DD33859D3D}"/>
              </a:ext>
            </a:extLst>
          </p:cNvPr>
          <p:cNvSpPr/>
          <p:nvPr/>
        </p:nvSpPr>
        <p:spPr>
          <a:xfrm>
            <a:off x="8933930" y="5605549"/>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peech Bubble: Rectangle 9">
            <a:extLst>
              <a:ext uri="{FF2B5EF4-FFF2-40B4-BE49-F238E27FC236}">
                <a16:creationId xmlns:a16="http://schemas.microsoft.com/office/drawing/2014/main" id="{5E2086D7-C2E2-11B8-A8B7-FD49FD7E2E1D}"/>
              </a:ext>
            </a:extLst>
          </p:cNvPr>
          <p:cNvSpPr/>
          <p:nvPr/>
        </p:nvSpPr>
        <p:spPr>
          <a:xfrm>
            <a:off x="8207431" y="3686700"/>
            <a:ext cx="1180270" cy="347589"/>
          </a:xfrm>
          <a:prstGeom prst="wedgeRectCallout">
            <a:avLst>
              <a:gd name="adj1" fmla="val -56796"/>
              <a:gd name="adj2" fmla="val 24689"/>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30 days for developer commitment</a:t>
            </a:r>
            <a:endParaRPr lang="en-US" sz="800" i="1" spc="-20">
              <a:solidFill>
                <a:schemeClr val="tx1"/>
              </a:solidFill>
            </a:endParaRPr>
          </a:p>
        </p:txBody>
      </p:sp>
      <p:sp>
        <p:nvSpPr>
          <p:cNvPr id="16" name="Speech Bubble: Rectangle 15">
            <a:extLst>
              <a:ext uri="{FF2B5EF4-FFF2-40B4-BE49-F238E27FC236}">
                <a16:creationId xmlns:a16="http://schemas.microsoft.com/office/drawing/2014/main" id="{5DD8F2BF-E06C-9F54-0256-F6D3DF2CC007}"/>
              </a:ext>
            </a:extLst>
          </p:cNvPr>
          <p:cNvSpPr/>
          <p:nvPr/>
        </p:nvSpPr>
        <p:spPr>
          <a:xfrm>
            <a:off x="9175214" y="5453098"/>
            <a:ext cx="1180270" cy="347589"/>
          </a:xfrm>
          <a:prstGeom prst="wedgeRectCallout">
            <a:avLst>
              <a:gd name="adj1" fmla="val -56796"/>
              <a:gd name="adj2" fmla="val 24689"/>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30 days for developer commitment</a:t>
            </a:r>
            <a:endParaRPr lang="en-US" sz="800" i="1" spc="-20">
              <a:solidFill>
                <a:schemeClr val="tx1"/>
              </a:solidFill>
            </a:endParaRPr>
          </a:p>
        </p:txBody>
      </p:sp>
      <p:sp>
        <p:nvSpPr>
          <p:cNvPr id="17" name="Speech Bubble: Rectangle 16">
            <a:extLst>
              <a:ext uri="{FF2B5EF4-FFF2-40B4-BE49-F238E27FC236}">
                <a16:creationId xmlns:a16="http://schemas.microsoft.com/office/drawing/2014/main" id="{E9755B81-99E5-836D-0D51-8321459E14F5}"/>
              </a:ext>
            </a:extLst>
          </p:cNvPr>
          <p:cNvSpPr/>
          <p:nvPr/>
        </p:nvSpPr>
        <p:spPr>
          <a:xfrm>
            <a:off x="8244906" y="5019796"/>
            <a:ext cx="1072973" cy="315990"/>
          </a:xfrm>
          <a:prstGeom prst="wedgeRectCallout">
            <a:avLst>
              <a:gd name="adj1" fmla="val -59408"/>
              <a:gd name="adj2" fmla="val -16693"/>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10 weeks for steady state analysis</a:t>
            </a:r>
            <a:endParaRPr lang="en-US" sz="800" i="1" spc="-20">
              <a:solidFill>
                <a:schemeClr val="tx1"/>
              </a:solidFill>
            </a:endParaRPr>
          </a:p>
        </p:txBody>
      </p:sp>
      <p:sp>
        <p:nvSpPr>
          <p:cNvPr id="20" name="TextBox 19">
            <a:extLst>
              <a:ext uri="{FF2B5EF4-FFF2-40B4-BE49-F238E27FC236}">
                <a16:creationId xmlns:a16="http://schemas.microsoft.com/office/drawing/2014/main" id="{C8FAC977-A3D5-3CE9-D8A6-09ACDB6CEC2E}"/>
              </a:ext>
            </a:extLst>
          </p:cNvPr>
          <p:cNvSpPr txBox="1">
            <a:spLocks/>
          </p:cNvSpPr>
          <p:nvPr/>
        </p:nvSpPr>
        <p:spPr>
          <a:xfrm>
            <a:off x="740663" y="1221880"/>
            <a:ext cx="1145841" cy="153888"/>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spc="-20">
                <a:cs typeface="+mn-cs"/>
              </a:rPr>
              <a:t>Scenario</a:t>
            </a:r>
          </a:p>
        </p:txBody>
      </p:sp>
      <p:grpSp>
        <p:nvGrpSpPr>
          <p:cNvPr id="567" name="Group 566">
            <a:extLst>
              <a:ext uri="{FF2B5EF4-FFF2-40B4-BE49-F238E27FC236}">
                <a16:creationId xmlns:a16="http://schemas.microsoft.com/office/drawing/2014/main" id="{2C2FF8C1-4D62-784B-1017-E005D414BDF6}"/>
              </a:ext>
            </a:extLst>
          </p:cNvPr>
          <p:cNvGrpSpPr/>
          <p:nvPr/>
        </p:nvGrpSpPr>
        <p:grpSpPr>
          <a:xfrm>
            <a:off x="8885584" y="654189"/>
            <a:ext cx="2749202" cy="164810"/>
            <a:chOff x="7124262" y="654189"/>
            <a:chExt cx="2749202" cy="164810"/>
          </a:xfrm>
        </p:grpSpPr>
        <p:sp>
          <p:nvSpPr>
            <p:cNvPr id="3" name="Star: 5 Points 2">
              <a:extLst>
                <a:ext uri="{FF2B5EF4-FFF2-40B4-BE49-F238E27FC236}">
                  <a16:creationId xmlns:a16="http://schemas.microsoft.com/office/drawing/2014/main" id="{5B843502-2D05-DEBA-72AB-E3E6658A3B12}"/>
                </a:ext>
              </a:extLst>
            </p:cNvPr>
            <p:cNvSpPr/>
            <p:nvPr/>
          </p:nvSpPr>
          <p:spPr>
            <a:xfrm>
              <a:off x="7124262" y="654189"/>
              <a:ext cx="183405" cy="164810"/>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BB359276-9995-9D11-B197-73DB1DE42B5E}"/>
                </a:ext>
              </a:extLst>
            </p:cNvPr>
            <p:cNvSpPr txBox="1"/>
            <p:nvPr/>
          </p:nvSpPr>
          <p:spPr>
            <a:xfrm>
              <a:off x="7347013" y="655803"/>
              <a:ext cx="2526451"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Potential Batch 1 start date (case building)</a:t>
              </a:r>
            </a:p>
          </p:txBody>
        </p:sp>
      </p:grpSp>
      <p:grpSp>
        <p:nvGrpSpPr>
          <p:cNvPr id="566" name="Group 565">
            <a:extLst>
              <a:ext uri="{FF2B5EF4-FFF2-40B4-BE49-F238E27FC236}">
                <a16:creationId xmlns:a16="http://schemas.microsoft.com/office/drawing/2014/main" id="{F7EF5B74-C14B-66B9-E6EE-1CC6D4178FFB}"/>
              </a:ext>
            </a:extLst>
          </p:cNvPr>
          <p:cNvGrpSpPr/>
          <p:nvPr/>
        </p:nvGrpSpPr>
        <p:grpSpPr>
          <a:xfrm>
            <a:off x="4708382" y="655803"/>
            <a:ext cx="1880396" cy="161583"/>
            <a:chOff x="5172498" y="655803"/>
            <a:chExt cx="1880396" cy="161583"/>
          </a:xfrm>
        </p:grpSpPr>
        <p:cxnSp>
          <p:nvCxnSpPr>
            <p:cNvPr id="6" name="Straight Connector 5">
              <a:extLst>
                <a:ext uri="{FF2B5EF4-FFF2-40B4-BE49-F238E27FC236}">
                  <a16:creationId xmlns:a16="http://schemas.microsoft.com/office/drawing/2014/main" id="{89785806-425B-9A6B-D0E5-0CE63F6C6297}"/>
                </a:ext>
              </a:extLst>
            </p:cNvPr>
            <p:cNvCxnSpPr>
              <a:cxnSpLocks/>
            </p:cNvCxnSpPr>
            <p:nvPr>
              <p:custDataLst>
                <p:tags r:id="rId63"/>
              </p:custDataLst>
            </p:nvPr>
          </p:nvCxnSpPr>
          <p:spPr bwMode="gray">
            <a:xfrm>
              <a:off x="5172498" y="736594"/>
              <a:ext cx="248906"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207B3FA5-8191-FC82-1E9A-D2320D3A9381}"/>
                </a:ext>
              </a:extLst>
            </p:cNvPr>
            <p:cNvSpPr txBox="1"/>
            <p:nvPr/>
          </p:nvSpPr>
          <p:spPr>
            <a:xfrm>
              <a:off x="5554103" y="655803"/>
              <a:ext cx="1498791"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Activity getting extended</a:t>
              </a:r>
            </a:p>
          </p:txBody>
        </p:sp>
      </p:grpSp>
      <p:sp>
        <p:nvSpPr>
          <p:cNvPr id="570" name="Star: 5 Points 569">
            <a:extLst>
              <a:ext uri="{FF2B5EF4-FFF2-40B4-BE49-F238E27FC236}">
                <a16:creationId xmlns:a16="http://schemas.microsoft.com/office/drawing/2014/main" id="{8ED75A4E-BAD6-4BBC-317A-747CB34DF6C0}"/>
              </a:ext>
            </a:extLst>
          </p:cNvPr>
          <p:cNvSpPr/>
          <p:nvPr/>
        </p:nvSpPr>
        <p:spPr>
          <a:xfrm>
            <a:off x="7162323" y="1916749"/>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2" name="Star: 5 Points 571">
            <a:extLst>
              <a:ext uri="{FF2B5EF4-FFF2-40B4-BE49-F238E27FC236}">
                <a16:creationId xmlns:a16="http://schemas.microsoft.com/office/drawing/2014/main" id="{FB1BEB26-2D19-EAB3-60B8-588FFE59EAE6}"/>
              </a:ext>
            </a:extLst>
          </p:cNvPr>
          <p:cNvSpPr/>
          <p:nvPr/>
        </p:nvSpPr>
        <p:spPr>
          <a:xfrm>
            <a:off x="7162323" y="3621127"/>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3" name="Star: 5 Points 572">
            <a:extLst>
              <a:ext uri="{FF2B5EF4-FFF2-40B4-BE49-F238E27FC236}">
                <a16:creationId xmlns:a16="http://schemas.microsoft.com/office/drawing/2014/main" id="{B51AF9E3-6357-5436-F7EA-42C9BF0C883E}"/>
              </a:ext>
            </a:extLst>
          </p:cNvPr>
          <p:cNvSpPr/>
          <p:nvPr/>
        </p:nvSpPr>
        <p:spPr>
          <a:xfrm>
            <a:off x="8099392" y="5346147"/>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4" name="Star: 5 Points 573">
            <a:extLst>
              <a:ext uri="{FF2B5EF4-FFF2-40B4-BE49-F238E27FC236}">
                <a16:creationId xmlns:a16="http://schemas.microsoft.com/office/drawing/2014/main" id="{84279696-6BAE-9571-6B9C-D32D11B0F771}"/>
              </a:ext>
            </a:extLst>
          </p:cNvPr>
          <p:cNvSpPr/>
          <p:nvPr/>
        </p:nvSpPr>
        <p:spPr>
          <a:xfrm>
            <a:off x="7603314" y="2193907"/>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9" name="Group 578">
            <a:extLst>
              <a:ext uri="{FF2B5EF4-FFF2-40B4-BE49-F238E27FC236}">
                <a16:creationId xmlns:a16="http://schemas.microsoft.com/office/drawing/2014/main" id="{B14E93A1-86BE-FDA1-25F2-6681121A4601}"/>
              </a:ext>
            </a:extLst>
          </p:cNvPr>
          <p:cNvGrpSpPr/>
          <p:nvPr/>
        </p:nvGrpSpPr>
        <p:grpSpPr>
          <a:xfrm>
            <a:off x="6753131" y="654189"/>
            <a:ext cx="1968099" cy="164810"/>
            <a:chOff x="6295912" y="654189"/>
            <a:chExt cx="1968099" cy="164810"/>
          </a:xfrm>
        </p:grpSpPr>
        <p:sp>
          <p:nvSpPr>
            <p:cNvPr id="577" name="Star: 5 Points 576">
              <a:extLst>
                <a:ext uri="{FF2B5EF4-FFF2-40B4-BE49-F238E27FC236}">
                  <a16:creationId xmlns:a16="http://schemas.microsoft.com/office/drawing/2014/main" id="{A8467B6B-447C-C793-8BA1-FCFDF78C250A}"/>
                </a:ext>
              </a:extLst>
            </p:cNvPr>
            <p:cNvSpPr/>
            <p:nvPr/>
          </p:nvSpPr>
          <p:spPr>
            <a:xfrm>
              <a:off x="6295912" y="654189"/>
              <a:ext cx="183405" cy="164810"/>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8" name="TextBox 577">
              <a:extLst>
                <a:ext uri="{FF2B5EF4-FFF2-40B4-BE49-F238E27FC236}">
                  <a16:creationId xmlns:a16="http://schemas.microsoft.com/office/drawing/2014/main" id="{8D97F0CE-C860-5650-255B-62720EC3E842}"/>
                </a:ext>
              </a:extLst>
            </p:cNvPr>
            <p:cNvSpPr txBox="1"/>
            <p:nvPr/>
          </p:nvSpPr>
          <p:spPr>
            <a:xfrm>
              <a:off x="6538411" y="655803"/>
              <a:ext cx="1725600"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Batch Zero report published</a:t>
              </a:r>
            </a:p>
          </p:txBody>
        </p:sp>
      </p:grpSp>
      <p:cxnSp>
        <p:nvCxnSpPr>
          <p:cNvPr id="19" name="Straight Connector 18">
            <a:extLst>
              <a:ext uri="{FF2B5EF4-FFF2-40B4-BE49-F238E27FC236}">
                <a16:creationId xmlns:a16="http://schemas.microsoft.com/office/drawing/2014/main" id="{6510106D-6B5B-9BD4-BDAD-062E7F81F6E6}"/>
              </a:ext>
            </a:extLst>
          </p:cNvPr>
          <p:cNvCxnSpPr>
            <a:cxnSpLocks/>
          </p:cNvCxnSpPr>
          <p:nvPr>
            <p:custDataLst>
              <p:tags r:id="rId60"/>
            </p:custDataLst>
          </p:nvPr>
        </p:nvCxnSpPr>
        <p:spPr bwMode="gray">
          <a:xfrm>
            <a:off x="5437420" y="5161869"/>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19B56588-3138-7BF9-4C4B-196DF765BE75}"/>
              </a:ext>
            </a:extLst>
          </p:cNvPr>
          <p:cNvCxnSpPr>
            <a:cxnSpLocks/>
          </p:cNvCxnSpPr>
          <p:nvPr>
            <p:custDataLst>
              <p:tags r:id="rId61"/>
            </p:custDataLst>
          </p:nvPr>
        </p:nvCxnSpPr>
        <p:spPr bwMode="gray">
          <a:xfrm>
            <a:off x="7266767" y="4001614"/>
            <a:ext cx="400960"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FB85035-08A6-04B8-7F7F-ABEFF90112B6}"/>
              </a:ext>
            </a:extLst>
          </p:cNvPr>
          <p:cNvCxnSpPr>
            <a:cxnSpLocks/>
          </p:cNvCxnSpPr>
          <p:nvPr>
            <p:custDataLst>
              <p:tags r:id="rId62"/>
            </p:custDataLst>
          </p:nvPr>
        </p:nvCxnSpPr>
        <p:spPr bwMode="gray">
          <a:xfrm>
            <a:off x="8189522" y="5711518"/>
            <a:ext cx="400960"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8127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2FECC-16B1-BCD2-C72D-444A88F5F892}"/>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E434440C-E5C7-DEE2-A031-8F1409BC7B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8" imgW="404" imgH="405" progId="TCLayout.ActiveDocument.1">
                  <p:embed/>
                </p:oleObj>
              </mc:Choice>
              <mc:Fallback>
                <p:oleObj name="think-cell Slide" r:id="rId108"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09"/>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ED5FC083-8031-2FD6-8557-3BFE48FA8853}"/>
              </a:ext>
            </a:extLst>
          </p:cNvPr>
          <p:cNvSpPr>
            <a:spLocks noGrp="1"/>
          </p:cNvSpPr>
          <p:nvPr>
            <p:ph type="title"/>
            <p:custDataLst>
              <p:tags r:id="rId2"/>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dirty="0"/>
              <a:t>Wrap-Up with Batch Zero Revision Request Timeline</a:t>
            </a:r>
          </a:p>
        </p:txBody>
      </p:sp>
      <p:sp>
        <p:nvSpPr>
          <p:cNvPr id="36" name="TextBox 35">
            <a:extLst>
              <a:ext uri="{FF2B5EF4-FFF2-40B4-BE49-F238E27FC236}">
                <a16:creationId xmlns:a16="http://schemas.microsoft.com/office/drawing/2014/main" id="{0FB60BEB-33C8-12DB-DDCE-07406335B5D3}"/>
              </a:ext>
            </a:extLst>
          </p:cNvPr>
          <p:cNvSpPr txBox="1">
            <a:spLocks/>
          </p:cNvSpPr>
          <p:nvPr>
            <p:custDataLst>
              <p:tags r:id="rId3"/>
            </p:custDataLst>
          </p:nvPr>
        </p:nvSpPr>
        <p:spPr>
          <a:xfrm>
            <a:off x="554736" y="1808163"/>
            <a:ext cx="991186" cy="18573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200" b="1" i="0" u="none" strike="noStrike" kern="0" cap="none" spc="0" normalizeH="0" baseline="0" noProof="0">
                <a:ln>
                  <a:noFill/>
                </a:ln>
                <a:solidFill>
                  <a:srgbClr val="171A1C"/>
                </a:solidFill>
                <a:effectLst/>
                <a:uLnTx/>
                <a:uFillTx/>
                <a:latin typeface="Arial"/>
                <a:ea typeface="+mn-ea"/>
                <a:cs typeface="+mn-cs"/>
              </a:rPr>
              <a:t>Forums</a:t>
            </a:r>
          </a:p>
        </p:txBody>
      </p:sp>
      <p:sp>
        <p:nvSpPr>
          <p:cNvPr id="76" name="TextBox 75">
            <a:extLst>
              <a:ext uri="{FF2B5EF4-FFF2-40B4-BE49-F238E27FC236}">
                <a16:creationId xmlns:a16="http://schemas.microsoft.com/office/drawing/2014/main" id="{DB8EA7F4-9705-B074-69E9-78002A84B0DD}"/>
              </a:ext>
            </a:extLst>
          </p:cNvPr>
          <p:cNvSpPr txBox="1">
            <a:spLocks/>
          </p:cNvSpPr>
          <p:nvPr>
            <p:custDataLst>
              <p:tags r:id="rId4"/>
            </p:custDataLst>
          </p:nvPr>
        </p:nvSpPr>
        <p:spPr>
          <a:xfrm>
            <a:off x="554736" y="4637907"/>
            <a:ext cx="991186" cy="4619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1" i="0" u="none" strike="noStrike" kern="0" cap="none" spc="0" normalizeH="0" baseline="0" noProof="0">
                <a:ln>
                  <a:noFill/>
                </a:ln>
                <a:solidFill>
                  <a:srgbClr val="171A1C"/>
                </a:solidFill>
                <a:effectLst/>
                <a:uLnTx/>
                <a:uFillTx/>
                <a:latin typeface="Arial"/>
                <a:ea typeface="+mn-ea"/>
                <a:cs typeface="+mn-cs"/>
              </a:rPr>
              <a:t>ROS (Reliability and Operations Subcommittee) </a:t>
            </a:r>
          </a:p>
        </p:txBody>
      </p:sp>
      <p:sp>
        <p:nvSpPr>
          <p:cNvPr id="131" name="Text Placeholder 4">
            <a:extLst>
              <a:ext uri="{FF2B5EF4-FFF2-40B4-BE49-F238E27FC236}">
                <a16:creationId xmlns:a16="http://schemas.microsoft.com/office/drawing/2014/main" id="{D70821DF-8C3A-C4AD-B31C-4D76716A0D25}"/>
              </a:ext>
            </a:extLst>
          </p:cNvPr>
          <p:cNvSpPr>
            <a:spLocks noGrp="1"/>
          </p:cNvSpPr>
          <p:nvPr>
            <p:custDataLst>
              <p:tags r:id="rId5"/>
            </p:custDataLst>
          </p:nvPr>
        </p:nvSpPr>
        <p:spPr bwMode="auto">
          <a:xfrm>
            <a:off x="5754688" y="1328738"/>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E296299-5773-4028-B143-277AD23565B4}" type="datetime'''''''''''2''''''''''''0''''''''2''''''''''''''''6'''''''''">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6" name="Text Placeholder 4">
            <a:extLst>
              <a:ext uri="{FF2B5EF4-FFF2-40B4-BE49-F238E27FC236}">
                <a16:creationId xmlns:a16="http://schemas.microsoft.com/office/drawing/2014/main" id="{4A3EFDD1-8FF2-75FB-DFA9-639F426B75DE}"/>
              </a:ext>
            </a:extLst>
          </p:cNvPr>
          <p:cNvSpPr>
            <a:spLocks noGrp="1"/>
          </p:cNvSpPr>
          <p:nvPr>
            <p:custDataLst>
              <p:tags r:id="rId6"/>
            </p:custDataLst>
          </p:nvPr>
        </p:nvSpPr>
        <p:spPr bwMode="auto">
          <a:xfrm>
            <a:off x="5754688" y="1565275"/>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FEC6E0A-2ED5-421E-943A-B062578FE2D4}" type="datetime'''''''Q''''''''''''''''''''''''''''''''1'''''''''''''">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8" name="Text Placeholder 4">
            <a:extLst>
              <a:ext uri="{FF2B5EF4-FFF2-40B4-BE49-F238E27FC236}">
                <a16:creationId xmlns:a16="http://schemas.microsoft.com/office/drawing/2014/main" id="{A32EE640-D8E4-BF45-BFBA-4175A9446605}"/>
              </a:ext>
            </a:extLst>
          </p:cNvPr>
          <p:cNvSpPr>
            <a:spLocks noGrp="1"/>
          </p:cNvSpPr>
          <p:nvPr>
            <p:custDataLst>
              <p:tags r:id="rId7"/>
            </p:custDataLst>
          </p:nvPr>
        </p:nvSpPr>
        <p:spPr bwMode="auto">
          <a:xfrm>
            <a:off x="7672388" y="1565275"/>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C8CA2D1-FFC0-4DDF-9587-941655033DE4}" type="datetime'''''''''''''''''''''''''''Q''''''''''''''''''''''''''2'''">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8" name="Text Placeholder 4">
            <a:extLst>
              <a:ext uri="{FF2B5EF4-FFF2-40B4-BE49-F238E27FC236}">
                <a16:creationId xmlns:a16="http://schemas.microsoft.com/office/drawing/2014/main" id="{16756565-03D5-72AA-793C-A2557D297B9B}"/>
              </a:ext>
            </a:extLst>
          </p:cNvPr>
          <p:cNvSpPr>
            <a:spLocks noGrp="1"/>
          </p:cNvSpPr>
          <p:nvPr>
            <p:custDataLst>
              <p:tags r:id="rId8"/>
            </p:custDataLst>
          </p:nvPr>
        </p:nvSpPr>
        <p:spPr bwMode="auto">
          <a:xfrm>
            <a:off x="10629901" y="1565275"/>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B7F866B-87F8-469E-B6E1-D29AC806C38E}" type="datetime'''''Q''3'''''''''''''''''''''''''''''">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3" name="Text Placeholder 4">
            <a:extLst>
              <a:ext uri="{FF2B5EF4-FFF2-40B4-BE49-F238E27FC236}">
                <a16:creationId xmlns:a16="http://schemas.microsoft.com/office/drawing/2014/main" id="{2149142A-5B53-D3FB-3F14-23E9E3B9CF45}"/>
              </a:ext>
            </a:extLst>
          </p:cNvPr>
          <p:cNvSpPr>
            <a:spLocks noGrp="1"/>
          </p:cNvSpPr>
          <p:nvPr>
            <p:custDataLst>
              <p:tags r:id="rId9"/>
            </p:custDataLst>
          </p:nvPr>
        </p:nvSpPr>
        <p:spPr bwMode="auto">
          <a:xfrm>
            <a:off x="5754688" y="1801813"/>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9393D-6391-4641-9468-1060D1B60B23}" type="datetime'''''''''''''''''''''''''''''''''F''''e''''''''b'''''">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Feb</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4" name="Text Placeholder 4">
            <a:extLst>
              <a:ext uri="{FF2B5EF4-FFF2-40B4-BE49-F238E27FC236}">
                <a16:creationId xmlns:a16="http://schemas.microsoft.com/office/drawing/2014/main" id="{81612B3A-03BF-3176-4BC8-ED2865125BC9}"/>
              </a:ext>
            </a:extLst>
          </p:cNvPr>
          <p:cNvSpPr>
            <a:spLocks noGrp="1"/>
          </p:cNvSpPr>
          <p:nvPr>
            <p:custDataLst>
              <p:tags r:id="rId10"/>
            </p:custDataLst>
          </p:nvPr>
        </p:nvSpPr>
        <p:spPr bwMode="auto">
          <a:xfrm>
            <a:off x="6664325"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8F2E445D-5811-4845-9588-AA2E924C923D}" type="datetime'''''''''''''''M''''''''''''''''a''''''''''''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E4A55892-F061-4CA5-B885-640A6D987FDA}"/>
              </a:ext>
            </a:extLst>
          </p:cNvPr>
          <p:cNvSpPr>
            <a:spLocks noGrp="1"/>
          </p:cNvSpPr>
          <p:nvPr>
            <p:custDataLst>
              <p:tags r:id="rId11"/>
            </p:custDataLst>
          </p:nvPr>
        </p:nvSpPr>
        <p:spPr bwMode="auto">
          <a:xfrm>
            <a:off x="7672388"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2D19FDB-AFEC-4FBA-8013-2B007393C6CD}" type="datetime'''''''''''''''Ap''''''''''''''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Apr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4" name="Text Placeholder 4">
            <a:extLst>
              <a:ext uri="{FF2B5EF4-FFF2-40B4-BE49-F238E27FC236}">
                <a16:creationId xmlns:a16="http://schemas.microsoft.com/office/drawing/2014/main" id="{4D17C7C7-2F9D-0423-4BBD-FBE9DE533433}"/>
              </a:ext>
            </a:extLst>
          </p:cNvPr>
          <p:cNvSpPr>
            <a:spLocks noGrp="1"/>
          </p:cNvSpPr>
          <p:nvPr>
            <p:custDataLst>
              <p:tags r:id="rId12"/>
            </p:custDataLst>
          </p:nvPr>
        </p:nvSpPr>
        <p:spPr bwMode="auto">
          <a:xfrm>
            <a:off x="8647113"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98AC88C-4A98-494C-A76D-C80AC574E163}" type="datetime'''''''''''''''M''ay'">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May</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6" name="Text Placeholder 4">
            <a:extLst>
              <a:ext uri="{FF2B5EF4-FFF2-40B4-BE49-F238E27FC236}">
                <a16:creationId xmlns:a16="http://schemas.microsoft.com/office/drawing/2014/main" id="{76EB63DE-AF01-F73C-9E79-E6DCF8BC30D8}"/>
              </a:ext>
            </a:extLst>
          </p:cNvPr>
          <p:cNvSpPr>
            <a:spLocks noGrp="1"/>
          </p:cNvSpPr>
          <p:nvPr>
            <p:custDataLst>
              <p:tags r:id="rId13"/>
            </p:custDataLst>
          </p:nvPr>
        </p:nvSpPr>
        <p:spPr bwMode="auto">
          <a:xfrm>
            <a:off x="9655175"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A12A46E6-6AD6-444C-B063-17AE79DB1410}" type="datetime'''''J''''''''''''''''''''''''''''u''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7" name="Text Placeholder 4">
            <a:extLst>
              <a:ext uri="{FF2B5EF4-FFF2-40B4-BE49-F238E27FC236}">
                <a16:creationId xmlns:a16="http://schemas.microsoft.com/office/drawing/2014/main" id="{FE874444-667C-1CFF-5679-692FA47CD819}"/>
              </a:ext>
            </a:extLst>
          </p:cNvPr>
          <p:cNvSpPr>
            <a:spLocks noGrp="1"/>
          </p:cNvSpPr>
          <p:nvPr>
            <p:custDataLst>
              <p:tags r:id="rId14"/>
            </p:custDataLst>
          </p:nvPr>
        </p:nvSpPr>
        <p:spPr bwMode="auto">
          <a:xfrm>
            <a:off x="10629900"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757D571-C5D9-441B-A6EC-77E3AA730126}" type="datetime'''''''''''''''''Ju''''''''''l'''''''''''''''''''''">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Jul</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33" name="Straight Connector 132">
            <a:extLst>
              <a:ext uri="{FF2B5EF4-FFF2-40B4-BE49-F238E27FC236}">
                <a16:creationId xmlns:a16="http://schemas.microsoft.com/office/drawing/2014/main" id="{7531D3BD-05A2-43C3-06C9-AB26AC78B2D2}"/>
              </a:ext>
            </a:extLst>
          </p:cNvPr>
          <p:cNvCxnSpPr/>
          <p:nvPr>
            <p:custDataLst>
              <p:tags r:id="rId15"/>
            </p:custDataLst>
          </p:nvPr>
        </p:nvCxnSpPr>
        <p:spPr bwMode="auto">
          <a:xfrm flipH="1">
            <a:off x="5699125" y="1565275"/>
            <a:ext cx="5938838"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7B6C49BB-D716-3CE2-D9D5-94F0696A50E5}"/>
              </a:ext>
            </a:extLst>
          </p:cNvPr>
          <p:cNvCxnSpPr/>
          <p:nvPr>
            <p:custDataLst>
              <p:tags r:id="rId16"/>
            </p:custDataLst>
          </p:nvPr>
        </p:nvCxnSpPr>
        <p:spPr bwMode="auto">
          <a:xfrm flipH="1">
            <a:off x="5699125" y="1801813"/>
            <a:ext cx="1973263"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AEED69D9-B384-3E5E-4FD0-3957A8CBE300}"/>
              </a:ext>
            </a:extLst>
          </p:cNvPr>
          <p:cNvCxnSpPr/>
          <p:nvPr>
            <p:custDataLst>
              <p:tags r:id="rId17"/>
            </p:custDataLst>
          </p:nvPr>
        </p:nvCxnSpPr>
        <p:spPr bwMode="auto">
          <a:xfrm flipH="1">
            <a:off x="7616825" y="1801813"/>
            <a:ext cx="30130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53196C03-5931-076D-04F3-3FBE9A266299}"/>
              </a:ext>
            </a:extLst>
          </p:cNvPr>
          <p:cNvCxnSpPr/>
          <p:nvPr>
            <p:custDataLst>
              <p:tags r:id="rId18"/>
            </p:custDataLst>
          </p:nvPr>
        </p:nvCxnSpPr>
        <p:spPr bwMode="auto">
          <a:xfrm flipH="1">
            <a:off x="10574339" y="1801813"/>
            <a:ext cx="106362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EE02C439-8FCD-F8D4-8F8B-407A6AC085EA}"/>
              </a:ext>
            </a:extLst>
          </p:cNvPr>
          <p:cNvCxnSpPr/>
          <p:nvPr>
            <p:custDataLst>
              <p:tags r:id="rId19"/>
            </p:custDataLst>
          </p:nvPr>
        </p:nvCxnSpPr>
        <p:spPr bwMode="auto">
          <a:xfrm>
            <a:off x="11637963"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8C1BF555-567B-40D9-D7FD-73D1D3284AF6}"/>
              </a:ext>
            </a:extLst>
          </p:cNvPr>
          <p:cNvCxnSpPr/>
          <p:nvPr>
            <p:custDataLst>
              <p:tags r:id="rId20"/>
            </p:custDataLst>
          </p:nvPr>
        </p:nvCxnSpPr>
        <p:spPr bwMode="auto">
          <a:xfrm>
            <a:off x="5754688"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2ECA0555-5E93-ADFB-84B1-59B7569BB74F}"/>
              </a:ext>
            </a:extLst>
          </p:cNvPr>
          <p:cNvCxnSpPr/>
          <p:nvPr>
            <p:custDataLst>
              <p:tags r:id="rId21"/>
            </p:custDataLst>
          </p:nvPr>
        </p:nvCxnSpPr>
        <p:spPr bwMode="auto">
          <a:xfrm>
            <a:off x="7672388"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67C051AC-1032-FEEB-3E5A-514965625B89}"/>
              </a:ext>
            </a:extLst>
          </p:cNvPr>
          <p:cNvCxnSpPr/>
          <p:nvPr>
            <p:custDataLst>
              <p:tags r:id="rId22"/>
            </p:custDataLst>
          </p:nvPr>
        </p:nvCxnSpPr>
        <p:spPr bwMode="auto">
          <a:xfrm>
            <a:off x="6664325"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D34CEA23-4130-8335-37D3-7BCD42CFC631}"/>
              </a:ext>
            </a:extLst>
          </p:cNvPr>
          <p:cNvCxnSpPr/>
          <p:nvPr>
            <p:custDataLst>
              <p:tags r:id="rId23"/>
            </p:custDataLst>
          </p:nvPr>
        </p:nvCxnSpPr>
        <p:spPr bwMode="auto">
          <a:xfrm>
            <a:off x="10629900"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2B5AE8E9-C2A6-A8D8-27D3-DABD743A092A}"/>
              </a:ext>
            </a:extLst>
          </p:cNvPr>
          <p:cNvCxnSpPr/>
          <p:nvPr>
            <p:custDataLst>
              <p:tags r:id="rId24"/>
            </p:custDataLst>
          </p:nvPr>
        </p:nvCxnSpPr>
        <p:spPr bwMode="auto">
          <a:xfrm>
            <a:off x="5754688" y="51419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8AAF0446-6C8A-73C2-F904-69821A85A53A}"/>
              </a:ext>
            </a:extLst>
          </p:cNvPr>
          <p:cNvCxnSpPr/>
          <p:nvPr>
            <p:custDataLst>
              <p:tags r:id="rId25"/>
            </p:custDataLst>
          </p:nvPr>
        </p:nvCxnSpPr>
        <p:spPr bwMode="auto">
          <a:xfrm>
            <a:off x="5754688" y="54467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B832D898-4810-544C-E98D-7BF94C37BD06}"/>
              </a:ext>
            </a:extLst>
          </p:cNvPr>
          <p:cNvCxnSpPr/>
          <p:nvPr>
            <p:custDataLst>
              <p:tags r:id="rId26"/>
            </p:custDataLst>
          </p:nvPr>
        </p:nvCxnSpPr>
        <p:spPr bwMode="auto">
          <a:xfrm>
            <a:off x="5754688" y="456406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B4879585-C85D-06DA-9B77-9EA2A98F82AA}"/>
              </a:ext>
            </a:extLst>
          </p:cNvPr>
          <p:cNvCxnSpPr/>
          <p:nvPr>
            <p:custDataLst>
              <p:tags r:id="rId27"/>
            </p:custDataLst>
          </p:nvPr>
        </p:nvCxnSpPr>
        <p:spPr bwMode="auto">
          <a:xfrm>
            <a:off x="5754688" y="39862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73896A3B-B7FD-2816-5DD1-869945B27933}"/>
              </a:ext>
            </a:extLst>
          </p:cNvPr>
          <p:cNvCxnSpPr/>
          <p:nvPr>
            <p:custDataLst>
              <p:tags r:id="rId28"/>
            </p:custDataLst>
          </p:nvPr>
        </p:nvCxnSpPr>
        <p:spPr bwMode="auto">
          <a:xfrm>
            <a:off x="5754688" y="5751513"/>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B1E3C2A-F021-2406-4E13-3A50F76E7E4A}"/>
              </a:ext>
            </a:extLst>
          </p:cNvPr>
          <p:cNvCxnSpPr/>
          <p:nvPr>
            <p:custDataLst>
              <p:tags r:id="rId29"/>
            </p:custDataLst>
          </p:nvPr>
        </p:nvCxnSpPr>
        <p:spPr bwMode="gray">
          <a:xfrm>
            <a:off x="6762750"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1958269D-DD60-6D21-4B1E-4D73C535F077}"/>
              </a:ext>
            </a:extLst>
          </p:cNvPr>
          <p:cNvCxnSpPr/>
          <p:nvPr>
            <p:custDataLst>
              <p:tags r:id="rId30"/>
            </p:custDataLst>
          </p:nvPr>
        </p:nvCxnSpPr>
        <p:spPr bwMode="gray">
          <a:xfrm>
            <a:off x="8193088" y="2038350"/>
            <a:ext cx="0" cy="3867150"/>
          </a:xfrm>
          <a:prstGeom prst="line">
            <a:avLst/>
          </a:prstGeom>
          <a:ln w="19050" cap="flat" cmpd="sng" algn="ctr">
            <a:solidFill>
              <a:schemeClr val="accent2"/>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03A7E5C-F744-F154-B94C-FFB8A58A2644}"/>
              </a:ext>
            </a:extLst>
          </p:cNvPr>
          <p:cNvCxnSpPr/>
          <p:nvPr>
            <p:custDataLst>
              <p:tags r:id="rId31"/>
            </p:custDataLst>
          </p:nvPr>
        </p:nvCxnSpPr>
        <p:spPr bwMode="gray">
          <a:xfrm>
            <a:off x="965517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B4783910-9FC8-6E9A-8676-AB3C5672035F}"/>
              </a:ext>
            </a:extLst>
          </p:cNvPr>
          <p:cNvCxnSpPr/>
          <p:nvPr>
            <p:custDataLst>
              <p:tags r:id="rId32"/>
            </p:custDataLst>
          </p:nvPr>
        </p:nvCxnSpPr>
        <p:spPr bwMode="gray">
          <a:xfrm>
            <a:off x="1102042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E5D81971-5B4F-0E4E-F658-4AD5776593A2}"/>
              </a:ext>
            </a:extLst>
          </p:cNvPr>
          <p:cNvCxnSpPr/>
          <p:nvPr>
            <p:custDataLst>
              <p:tags r:id="rId33"/>
            </p:custDataLst>
          </p:nvPr>
        </p:nvCxnSpPr>
        <p:spPr bwMode="gray">
          <a:xfrm>
            <a:off x="8647113" y="2038350"/>
            <a:ext cx="0" cy="3867150"/>
          </a:xfrm>
          <a:prstGeom prst="line">
            <a:avLst/>
          </a:prstGeom>
          <a:ln w="19050" cap="flat" cmpd="sng" algn="ctr">
            <a:solidFill>
              <a:srgbClr val="E33B3B"/>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35CA97FC-A38A-3A17-8B60-BE4FB7BBAAF4}"/>
              </a:ext>
            </a:extLst>
          </p:cNvPr>
          <p:cNvCxnSpPr/>
          <p:nvPr>
            <p:custDataLst>
              <p:tags r:id="rId34"/>
            </p:custDataLst>
          </p:nvPr>
        </p:nvCxnSpPr>
        <p:spPr bwMode="auto">
          <a:xfrm>
            <a:off x="5754688" y="2038350"/>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4C2902FD-8252-4BE1-81FE-A5B2B175E25A}"/>
              </a:ext>
            </a:extLst>
          </p:cNvPr>
          <p:cNvSpPr/>
          <p:nvPr>
            <p:custDataLst>
              <p:tags r:id="rId35"/>
            </p:custDataLst>
          </p:nvPr>
        </p:nvSpPr>
        <p:spPr bwMode="gray">
          <a:xfrm>
            <a:off x="1093152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3" name="Diamond 52">
            <a:extLst>
              <a:ext uri="{FF2B5EF4-FFF2-40B4-BE49-F238E27FC236}">
                <a16:creationId xmlns:a16="http://schemas.microsoft.com/office/drawing/2014/main" id="{0120AF1D-FE70-53AE-080F-3EEFA4E275B8}"/>
              </a:ext>
            </a:extLst>
          </p:cNvPr>
          <p:cNvSpPr/>
          <p:nvPr>
            <p:custDataLst>
              <p:tags r:id="rId36"/>
            </p:custDataLst>
          </p:nvPr>
        </p:nvSpPr>
        <p:spPr bwMode="gray">
          <a:xfrm>
            <a:off x="82978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991201DC-49D6-8899-EA1D-03495DAA9895}"/>
              </a:ext>
            </a:extLst>
          </p:cNvPr>
          <p:cNvSpPr/>
          <p:nvPr>
            <p:custDataLst>
              <p:tags r:id="rId37"/>
            </p:custDataLst>
          </p:nvPr>
        </p:nvSpPr>
        <p:spPr bwMode="gray">
          <a:xfrm>
            <a:off x="956627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9" name="Isosceles Triangle 58">
            <a:extLst>
              <a:ext uri="{FF2B5EF4-FFF2-40B4-BE49-F238E27FC236}">
                <a16:creationId xmlns:a16="http://schemas.microsoft.com/office/drawing/2014/main" id="{90C70880-74CC-3942-9B37-7B9D278257B2}"/>
              </a:ext>
            </a:extLst>
          </p:cNvPr>
          <p:cNvSpPr/>
          <p:nvPr>
            <p:custDataLst>
              <p:tags r:id="rId38"/>
            </p:custDataLst>
          </p:nvPr>
        </p:nvSpPr>
        <p:spPr bwMode="gray">
          <a:xfrm>
            <a:off x="8558213" y="5816600"/>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77DAD309-D1E6-9C39-2C5E-14C656C3368F}"/>
              </a:ext>
            </a:extLst>
          </p:cNvPr>
          <p:cNvSpPr/>
          <p:nvPr>
            <p:custDataLst>
              <p:tags r:id="rId39"/>
            </p:custDataLst>
          </p:nvPr>
        </p:nvSpPr>
        <p:spPr bwMode="gray">
          <a:xfrm>
            <a:off x="826611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9" name="Diamond 48">
            <a:extLst>
              <a:ext uri="{FF2B5EF4-FFF2-40B4-BE49-F238E27FC236}">
                <a16:creationId xmlns:a16="http://schemas.microsoft.com/office/drawing/2014/main" id="{4AB274CD-F031-FAFF-F7A8-93E84D2A04BF}"/>
              </a:ext>
            </a:extLst>
          </p:cNvPr>
          <p:cNvSpPr/>
          <p:nvPr>
            <p:custDataLst>
              <p:tags r:id="rId40"/>
            </p:custDataLst>
          </p:nvPr>
        </p:nvSpPr>
        <p:spPr bwMode="gray">
          <a:xfrm>
            <a:off x="80057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5" name="Diamond 264">
            <a:extLst>
              <a:ext uri="{FF2B5EF4-FFF2-40B4-BE49-F238E27FC236}">
                <a16:creationId xmlns:a16="http://schemas.microsoft.com/office/drawing/2014/main" id="{A4276129-48B6-79F4-3285-6F3626F3317D}"/>
              </a:ext>
            </a:extLst>
          </p:cNvPr>
          <p:cNvSpPr/>
          <p:nvPr>
            <p:custDataLst>
              <p:tags r:id="rId41"/>
            </p:custDataLst>
          </p:nvPr>
        </p:nvSpPr>
        <p:spPr bwMode="gray">
          <a:xfrm>
            <a:off x="9339263"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5" name="Isosceles Triangle 34">
            <a:extLst>
              <a:ext uri="{FF2B5EF4-FFF2-40B4-BE49-F238E27FC236}">
                <a16:creationId xmlns:a16="http://schemas.microsoft.com/office/drawing/2014/main" id="{B3AEB924-45C5-EE70-98BD-A43FBA78A801}"/>
              </a:ext>
            </a:extLst>
          </p:cNvPr>
          <p:cNvSpPr/>
          <p:nvPr>
            <p:custDataLst>
              <p:tags r:id="rId42"/>
            </p:custDataLst>
          </p:nvPr>
        </p:nvSpPr>
        <p:spPr bwMode="gray">
          <a:xfrm>
            <a:off x="8104188" y="5816600"/>
            <a:ext cx="177800" cy="177800"/>
          </a:xfrm>
          <a:prstGeom prst="triangle">
            <a:avLst/>
          </a:prstGeom>
          <a:solidFill>
            <a:schemeClr val="accent2"/>
          </a:solidFill>
          <a:ln w="9525" cap="flat" cmpd="sng" algn="ctr">
            <a:solidFill>
              <a:schemeClr val="accent2"/>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04DBED93-8DAF-50B2-FE24-C6407F15582E}"/>
              </a:ext>
            </a:extLst>
          </p:cNvPr>
          <p:cNvSpPr/>
          <p:nvPr>
            <p:custDataLst>
              <p:tags r:id="rId43"/>
            </p:custDataLst>
          </p:nvPr>
        </p:nvSpPr>
        <p:spPr bwMode="gray">
          <a:xfrm>
            <a:off x="8656638" y="3736975"/>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6111D8CD-EDC3-D1B2-E5CD-5488F3D019FF}"/>
              </a:ext>
            </a:extLst>
          </p:cNvPr>
          <p:cNvSpPr/>
          <p:nvPr>
            <p:custDataLst>
              <p:tags r:id="rId44"/>
            </p:custDataLst>
          </p:nvPr>
        </p:nvSpPr>
        <p:spPr bwMode="gray">
          <a:xfrm>
            <a:off x="7616825"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1" name="Oval 30">
            <a:extLst>
              <a:ext uri="{FF2B5EF4-FFF2-40B4-BE49-F238E27FC236}">
                <a16:creationId xmlns:a16="http://schemas.microsoft.com/office/drawing/2014/main" id="{35431874-BEB4-109E-D599-0F7FBF4426E9}"/>
              </a:ext>
            </a:extLst>
          </p:cNvPr>
          <p:cNvSpPr/>
          <p:nvPr>
            <p:custDataLst>
              <p:tags r:id="rId45"/>
            </p:custDataLst>
          </p:nvPr>
        </p:nvSpPr>
        <p:spPr bwMode="gray">
          <a:xfrm>
            <a:off x="8039100"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2" name="Diamond 41">
            <a:extLst>
              <a:ext uri="{FF2B5EF4-FFF2-40B4-BE49-F238E27FC236}">
                <a16:creationId xmlns:a16="http://schemas.microsoft.com/office/drawing/2014/main" id="{2B20BDC3-5FAB-D9B5-FC6F-BCEECAF92F53}"/>
              </a:ext>
            </a:extLst>
          </p:cNvPr>
          <p:cNvSpPr/>
          <p:nvPr>
            <p:custDataLst>
              <p:tags r:id="rId46"/>
            </p:custDataLst>
          </p:nvPr>
        </p:nvSpPr>
        <p:spPr bwMode="gray">
          <a:xfrm>
            <a:off x="89487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7" name="Oval 266">
            <a:extLst>
              <a:ext uri="{FF2B5EF4-FFF2-40B4-BE49-F238E27FC236}">
                <a16:creationId xmlns:a16="http://schemas.microsoft.com/office/drawing/2014/main" id="{DD87369F-AA20-0CCF-FC94-F4DA65F19A97}"/>
              </a:ext>
            </a:extLst>
          </p:cNvPr>
          <p:cNvSpPr/>
          <p:nvPr>
            <p:custDataLst>
              <p:tags r:id="rId47"/>
            </p:custDataLst>
          </p:nvPr>
        </p:nvSpPr>
        <p:spPr bwMode="gray">
          <a:xfrm>
            <a:off x="956627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0" name="Diamond 39">
            <a:extLst>
              <a:ext uri="{FF2B5EF4-FFF2-40B4-BE49-F238E27FC236}">
                <a16:creationId xmlns:a16="http://schemas.microsoft.com/office/drawing/2014/main" id="{9A174532-60EB-79B1-A26E-DFCFB657C801}"/>
              </a:ext>
            </a:extLst>
          </p:cNvPr>
          <p:cNvSpPr/>
          <p:nvPr>
            <p:custDataLst>
              <p:tags r:id="rId48"/>
            </p:custDataLst>
          </p:nvPr>
        </p:nvSpPr>
        <p:spPr bwMode="gray">
          <a:xfrm>
            <a:off x="84280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5" name="Isosceles Triangle 184">
            <a:extLst>
              <a:ext uri="{FF2B5EF4-FFF2-40B4-BE49-F238E27FC236}">
                <a16:creationId xmlns:a16="http://schemas.microsoft.com/office/drawing/2014/main" id="{DD70E6BD-AAB3-E00A-F9B5-790A3A9C1382}"/>
              </a:ext>
            </a:extLst>
          </p:cNvPr>
          <p:cNvSpPr/>
          <p:nvPr>
            <p:custDataLst>
              <p:tags r:id="rId49"/>
            </p:custDataLst>
          </p:nvPr>
        </p:nvSpPr>
        <p:spPr bwMode="gray">
          <a:xfrm>
            <a:off x="7518400" y="34623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9" name="Isosceles Triangle 188">
            <a:extLst>
              <a:ext uri="{FF2B5EF4-FFF2-40B4-BE49-F238E27FC236}">
                <a16:creationId xmlns:a16="http://schemas.microsoft.com/office/drawing/2014/main" id="{37055C4A-A81E-A798-3963-3AEFE8F4FF78}"/>
              </a:ext>
            </a:extLst>
          </p:cNvPr>
          <p:cNvSpPr/>
          <p:nvPr>
            <p:custDataLst>
              <p:tags r:id="rId50"/>
            </p:custDataLst>
          </p:nvPr>
        </p:nvSpPr>
        <p:spPr bwMode="gray">
          <a:xfrm>
            <a:off x="7745413" y="37369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4" name="Isosceles Triangle 173">
            <a:extLst>
              <a:ext uri="{FF2B5EF4-FFF2-40B4-BE49-F238E27FC236}">
                <a16:creationId xmlns:a16="http://schemas.microsoft.com/office/drawing/2014/main" id="{96278B71-018B-242A-7854-E26BD605887A}"/>
              </a:ext>
            </a:extLst>
          </p:cNvPr>
          <p:cNvSpPr/>
          <p:nvPr>
            <p:custDataLst>
              <p:tags r:id="rId51"/>
            </p:custDataLst>
          </p:nvPr>
        </p:nvSpPr>
        <p:spPr bwMode="gray">
          <a:xfrm>
            <a:off x="6251575" y="23669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0CA92D7D-E8A0-AAC7-7B44-B1510151FB43}"/>
              </a:ext>
            </a:extLst>
          </p:cNvPr>
          <p:cNvSpPr/>
          <p:nvPr>
            <p:custDataLst>
              <p:tags r:id="rId52"/>
            </p:custDataLst>
          </p:nvPr>
        </p:nvSpPr>
        <p:spPr bwMode="gray">
          <a:xfrm>
            <a:off x="820102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91" name="Oval 190">
            <a:extLst>
              <a:ext uri="{FF2B5EF4-FFF2-40B4-BE49-F238E27FC236}">
                <a16:creationId xmlns:a16="http://schemas.microsoft.com/office/drawing/2014/main" id="{0B7A5B06-46C6-7416-5F87-78BB69955E18}"/>
              </a:ext>
            </a:extLst>
          </p:cNvPr>
          <p:cNvSpPr/>
          <p:nvPr>
            <p:custDataLst>
              <p:tags r:id="rId53"/>
            </p:custDataLst>
          </p:nvPr>
        </p:nvSpPr>
        <p:spPr bwMode="gray">
          <a:xfrm>
            <a:off x="690086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3" name="Isosceles Triangle 182">
            <a:extLst>
              <a:ext uri="{FF2B5EF4-FFF2-40B4-BE49-F238E27FC236}">
                <a16:creationId xmlns:a16="http://schemas.microsoft.com/office/drawing/2014/main" id="{612F2F15-8C63-BB17-C71C-1A2B485FEB15}"/>
              </a:ext>
            </a:extLst>
          </p:cNvPr>
          <p:cNvSpPr/>
          <p:nvPr>
            <p:custDataLst>
              <p:tags r:id="rId54"/>
            </p:custDataLst>
          </p:nvPr>
        </p:nvSpPr>
        <p:spPr bwMode="gray">
          <a:xfrm>
            <a:off x="7291388" y="31892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2" name="Isosceles Triangle 171">
            <a:extLst>
              <a:ext uri="{FF2B5EF4-FFF2-40B4-BE49-F238E27FC236}">
                <a16:creationId xmlns:a16="http://schemas.microsoft.com/office/drawing/2014/main" id="{D3488565-C88B-99D4-1785-D2D072CAECFB}"/>
              </a:ext>
            </a:extLst>
          </p:cNvPr>
          <p:cNvSpPr/>
          <p:nvPr>
            <p:custDataLst>
              <p:tags r:id="rId55"/>
            </p:custDataLst>
          </p:nvPr>
        </p:nvSpPr>
        <p:spPr bwMode="gray">
          <a:xfrm>
            <a:off x="6022975" y="209391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7" name="Oval 36">
            <a:extLst>
              <a:ext uri="{FF2B5EF4-FFF2-40B4-BE49-F238E27FC236}">
                <a16:creationId xmlns:a16="http://schemas.microsoft.com/office/drawing/2014/main" id="{4C93A22F-5F7B-0140-E3B9-2B81059D559D}"/>
              </a:ext>
            </a:extLst>
          </p:cNvPr>
          <p:cNvSpPr/>
          <p:nvPr>
            <p:custDataLst>
              <p:tags r:id="rId56"/>
            </p:custDataLst>
          </p:nvPr>
        </p:nvSpPr>
        <p:spPr bwMode="gray">
          <a:xfrm>
            <a:off x="8753475" y="431482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1" name="Diamond 260">
            <a:extLst>
              <a:ext uri="{FF2B5EF4-FFF2-40B4-BE49-F238E27FC236}">
                <a16:creationId xmlns:a16="http://schemas.microsoft.com/office/drawing/2014/main" id="{8E74483B-B40E-5600-FB6A-EC35316E8FF0}"/>
              </a:ext>
            </a:extLst>
          </p:cNvPr>
          <p:cNvSpPr/>
          <p:nvPr>
            <p:custDataLst>
              <p:tags r:id="rId57"/>
            </p:custDataLst>
          </p:nvPr>
        </p:nvSpPr>
        <p:spPr bwMode="gray">
          <a:xfrm>
            <a:off x="6705600"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6" name="Isosceles Triangle 5">
            <a:extLst>
              <a:ext uri="{FF2B5EF4-FFF2-40B4-BE49-F238E27FC236}">
                <a16:creationId xmlns:a16="http://schemas.microsoft.com/office/drawing/2014/main" id="{9262D40B-3EF7-A26F-35FC-C9A05C9B44CA}"/>
              </a:ext>
            </a:extLst>
          </p:cNvPr>
          <p:cNvSpPr/>
          <p:nvPr>
            <p:custDataLst>
              <p:tags r:id="rId58"/>
            </p:custDataLst>
          </p:nvPr>
        </p:nvSpPr>
        <p:spPr bwMode="gray">
          <a:xfrm>
            <a:off x="6673850"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1" name="Isosceles Triangle 180">
            <a:extLst>
              <a:ext uri="{FF2B5EF4-FFF2-40B4-BE49-F238E27FC236}">
                <a16:creationId xmlns:a16="http://schemas.microsoft.com/office/drawing/2014/main" id="{77F4E9AA-DA56-1C96-6445-12DB94D8E3FB}"/>
              </a:ext>
            </a:extLst>
          </p:cNvPr>
          <p:cNvSpPr/>
          <p:nvPr>
            <p:custDataLst>
              <p:tags r:id="rId59"/>
            </p:custDataLst>
          </p:nvPr>
        </p:nvSpPr>
        <p:spPr bwMode="gray">
          <a:xfrm>
            <a:off x="6835775" y="29146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8" name="Isosceles Triangle 177">
            <a:extLst>
              <a:ext uri="{FF2B5EF4-FFF2-40B4-BE49-F238E27FC236}">
                <a16:creationId xmlns:a16="http://schemas.microsoft.com/office/drawing/2014/main" id="{488A7311-F78D-10BB-04C6-D89ED943EE4B}"/>
              </a:ext>
            </a:extLst>
          </p:cNvPr>
          <p:cNvSpPr/>
          <p:nvPr>
            <p:custDataLst>
              <p:tags r:id="rId60"/>
            </p:custDataLst>
          </p:nvPr>
        </p:nvSpPr>
        <p:spPr bwMode="gray">
          <a:xfrm>
            <a:off x="6445250" y="26416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3" name="Diamond 262">
            <a:extLst>
              <a:ext uri="{FF2B5EF4-FFF2-40B4-BE49-F238E27FC236}">
                <a16:creationId xmlns:a16="http://schemas.microsoft.com/office/drawing/2014/main" id="{B952BC69-CA99-83BB-8CFF-BCE1DABF1C49}"/>
              </a:ext>
            </a:extLst>
          </p:cNvPr>
          <p:cNvSpPr/>
          <p:nvPr>
            <p:custDataLst>
              <p:tags r:id="rId61"/>
            </p:custDataLst>
          </p:nvPr>
        </p:nvSpPr>
        <p:spPr bwMode="gray">
          <a:xfrm>
            <a:off x="8753475" y="4894263"/>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cxnSp>
        <p:nvCxnSpPr>
          <p:cNvPr id="34" name="LineBasicDefault 19">
            <a:extLst>
              <a:ext uri="{FF2B5EF4-FFF2-40B4-BE49-F238E27FC236}">
                <a16:creationId xmlns:a16="http://schemas.microsoft.com/office/drawing/2014/main" id="{2E35C901-9214-AAAD-B259-8D269BA9B58F}"/>
              </a:ext>
            </a:extLst>
          </p:cNvPr>
          <p:cNvCxnSpPr>
            <a:cxnSpLocks/>
          </p:cNvCxnSpPr>
          <p:nvPr>
            <p:custDataLst>
              <p:tags r:id="rId62"/>
            </p:custDataLst>
          </p:nvPr>
        </p:nvCxnSpPr>
        <p:spPr>
          <a:xfrm>
            <a:off x="554735" y="2038350"/>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2BB5B8CE-4B7C-1EC9-246E-F8A710BD36E4}"/>
              </a:ext>
            </a:extLst>
          </p:cNvPr>
          <p:cNvCxnSpPr>
            <a:cxnSpLocks/>
          </p:cNvCxnSpPr>
          <p:nvPr>
            <p:custDataLst>
              <p:tags r:id="rId63"/>
            </p:custDataLst>
          </p:nvPr>
        </p:nvCxnSpPr>
        <p:spPr>
          <a:xfrm>
            <a:off x="554735" y="5751513"/>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C2611DC8-336D-9503-8FA3-F71DE669C456}"/>
              </a:ext>
            </a:extLst>
          </p:cNvPr>
          <p:cNvCxnSpPr>
            <a:cxnSpLocks/>
          </p:cNvCxnSpPr>
          <p:nvPr>
            <p:custDataLst>
              <p:tags r:id="rId64"/>
            </p:custDataLst>
          </p:nvPr>
        </p:nvCxnSpPr>
        <p:spPr>
          <a:xfrm>
            <a:off x="554736" y="39878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6A0DCA19-CA45-0EAC-6B0C-A07C20EB4CC0}"/>
              </a:ext>
            </a:extLst>
          </p:cNvPr>
          <p:cNvCxnSpPr>
            <a:cxnSpLocks/>
          </p:cNvCxnSpPr>
          <p:nvPr>
            <p:custDataLst>
              <p:tags r:id="rId65"/>
            </p:custDataLst>
          </p:nvPr>
        </p:nvCxnSpPr>
        <p:spPr>
          <a:xfrm>
            <a:off x="554736" y="4568825"/>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00847C9D-9932-6878-6131-649C81931614}"/>
              </a:ext>
            </a:extLst>
          </p:cNvPr>
          <p:cNvCxnSpPr>
            <a:cxnSpLocks/>
          </p:cNvCxnSpPr>
          <p:nvPr>
            <p:custDataLst>
              <p:tags r:id="rId66"/>
            </p:custDataLst>
          </p:nvPr>
        </p:nvCxnSpPr>
        <p:spPr>
          <a:xfrm>
            <a:off x="554736" y="51435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71C7D65C-B3E3-E45E-6322-39CEFED1F4F9}"/>
              </a:ext>
            </a:extLst>
          </p:cNvPr>
          <p:cNvCxnSpPr>
            <a:cxnSpLocks/>
          </p:cNvCxnSpPr>
          <p:nvPr>
            <p:custDataLst>
              <p:tags r:id="rId67"/>
            </p:custDataLst>
          </p:nvPr>
        </p:nvCxnSpPr>
        <p:spPr>
          <a:xfrm>
            <a:off x="554736" y="54483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A18E3C8C-FB41-CAC3-D6CD-7BF87BE7028F}"/>
              </a:ext>
            </a:extLst>
          </p:cNvPr>
          <p:cNvSpPr txBox="1">
            <a:spLocks/>
          </p:cNvSpPr>
          <p:nvPr>
            <p:custDataLst>
              <p:tags r:id="rId68"/>
            </p:custDataLst>
          </p:nvPr>
        </p:nvSpPr>
        <p:spPr>
          <a:xfrm>
            <a:off x="6232467" y="2066130"/>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#2 Feb 12</a:t>
            </a:r>
          </a:p>
        </p:txBody>
      </p:sp>
      <p:sp>
        <p:nvSpPr>
          <p:cNvPr id="180" name="TextBox 179">
            <a:extLst>
              <a:ext uri="{FF2B5EF4-FFF2-40B4-BE49-F238E27FC236}">
                <a16:creationId xmlns:a16="http://schemas.microsoft.com/office/drawing/2014/main" id="{8D198CEC-59B2-69F7-6603-76B3AE75A1B2}"/>
              </a:ext>
            </a:extLst>
          </p:cNvPr>
          <p:cNvSpPr txBox="1">
            <a:spLocks/>
          </p:cNvSpPr>
          <p:nvPr>
            <p:custDataLst>
              <p:tags r:id="rId69"/>
            </p:custDataLst>
          </p:nvPr>
        </p:nvSpPr>
        <p:spPr>
          <a:xfrm>
            <a:off x="7023099" y="28781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#4 Mar 10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4" name="TextBox 183">
            <a:extLst>
              <a:ext uri="{FF2B5EF4-FFF2-40B4-BE49-F238E27FC236}">
                <a16:creationId xmlns:a16="http://schemas.microsoft.com/office/drawing/2014/main" id="{0CA7084A-6BD7-E57D-4D8E-D0579405C983}"/>
              </a:ext>
            </a:extLst>
          </p:cNvPr>
          <p:cNvSpPr txBox="1">
            <a:spLocks/>
          </p:cNvSpPr>
          <p:nvPr>
            <p:custDataLst>
              <p:tags r:id="rId70"/>
            </p:custDataLst>
          </p:nvPr>
        </p:nvSpPr>
        <p:spPr>
          <a:xfrm>
            <a:off x="7474813" y="3133725"/>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#5 Mar 24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6" name="TextBox 185">
            <a:extLst>
              <a:ext uri="{FF2B5EF4-FFF2-40B4-BE49-F238E27FC236}">
                <a16:creationId xmlns:a16="http://schemas.microsoft.com/office/drawing/2014/main" id="{DC8EB5AF-E6C5-D590-E835-26BA2160DC0F}"/>
              </a:ext>
            </a:extLst>
          </p:cNvPr>
          <p:cNvSpPr txBox="1">
            <a:spLocks/>
          </p:cNvSpPr>
          <p:nvPr>
            <p:custDataLst>
              <p:tags r:id="rId71"/>
            </p:custDataLst>
          </p:nvPr>
        </p:nvSpPr>
        <p:spPr>
          <a:xfrm>
            <a:off x="7719270" y="3409950"/>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#6 Mar 30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256" name="TextBox 255">
            <a:extLst>
              <a:ext uri="{FF2B5EF4-FFF2-40B4-BE49-F238E27FC236}">
                <a16:creationId xmlns:a16="http://schemas.microsoft.com/office/drawing/2014/main" id="{77E774CC-7F83-E308-AC3A-ABC083D09CB8}"/>
              </a:ext>
            </a:extLst>
          </p:cNvPr>
          <p:cNvSpPr txBox="1">
            <a:spLocks/>
          </p:cNvSpPr>
          <p:nvPr>
            <p:custDataLst>
              <p:tags r:id="rId72"/>
            </p:custDataLst>
          </p:nvPr>
        </p:nvSpPr>
        <p:spPr>
          <a:xfrm>
            <a:off x="6267886" y="4009232"/>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PRS Update </a:t>
            </a:r>
            <a:r>
              <a:rPr kumimoji="0" lang="en-US" sz="800" b="0" i="0" u="none" strike="noStrike" kern="0" cap="none" spc="0" normalizeH="0" baseline="0" noProof="0">
                <a:ln>
                  <a:noFill/>
                </a:ln>
                <a:solidFill>
                  <a:srgbClr val="171A1C"/>
                </a:solidFill>
                <a:effectLst/>
                <a:uLnTx/>
                <a:uFillTx/>
                <a:latin typeface="Arial"/>
                <a:ea typeface="+mn-ea"/>
                <a:cs typeface="+mn-cs"/>
              </a:rPr>
              <a:t>3/11</a:t>
            </a:r>
          </a:p>
        </p:txBody>
      </p:sp>
      <p:sp>
        <p:nvSpPr>
          <p:cNvPr id="264" name="TextBox 263">
            <a:extLst>
              <a:ext uri="{FF2B5EF4-FFF2-40B4-BE49-F238E27FC236}">
                <a16:creationId xmlns:a16="http://schemas.microsoft.com/office/drawing/2014/main" id="{4D0AA291-EE83-E9A1-5F84-03FCD2BDCB9E}"/>
              </a:ext>
            </a:extLst>
          </p:cNvPr>
          <p:cNvSpPr txBox="1">
            <a:spLocks/>
          </p:cNvSpPr>
          <p:nvPr>
            <p:custDataLst>
              <p:tags r:id="rId73"/>
            </p:custDataLst>
          </p:nvPr>
        </p:nvSpPr>
        <p:spPr>
          <a:xfrm>
            <a:off x="8978787" y="4882717"/>
            <a:ext cx="500062"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Vote </a:t>
            </a:r>
            <a:r>
              <a:rPr kumimoji="0" lang="en-US" sz="800" b="0" i="0" u="none" strike="noStrike" kern="0" cap="none" spc="0" normalizeH="0" baseline="0" noProof="0">
                <a:ln>
                  <a:noFill/>
                </a:ln>
                <a:solidFill>
                  <a:srgbClr val="171A1C"/>
                </a:solidFill>
                <a:effectLst/>
                <a:uLnTx/>
                <a:uFillTx/>
                <a:latin typeface="Arial"/>
                <a:ea typeface="+mn-ea"/>
                <a:cs typeface="+mn-cs"/>
              </a:rPr>
              <a:t>5/7</a:t>
            </a:r>
          </a:p>
        </p:txBody>
      </p:sp>
      <p:sp>
        <p:nvSpPr>
          <p:cNvPr id="268" name="TextBox 267">
            <a:extLst>
              <a:ext uri="{FF2B5EF4-FFF2-40B4-BE49-F238E27FC236}">
                <a16:creationId xmlns:a16="http://schemas.microsoft.com/office/drawing/2014/main" id="{D54663A8-E6EC-8C97-2146-DD413941061E}"/>
              </a:ext>
            </a:extLst>
          </p:cNvPr>
          <p:cNvSpPr txBox="1">
            <a:spLocks/>
          </p:cNvSpPr>
          <p:nvPr>
            <p:custDataLst>
              <p:tags r:id="rId74"/>
            </p:custDataLst>
          </p:nvPr>
        </p:nvSpPr>
        <p:spPr>
          <a:xfrm>
            <a:off x="9832975" y="5476875"/>
            <a:ext cx="615682" cy="2460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Vote </a:t>
            </a:r>
            <a:r>
              <a:rPr kumimoji="0" lang="en-US" sz="800" b="0" i="0" u="none" strike="noStrike" kern="0" cap="none" spc="0" normalizeH="0" baseline="0" noProof="0">
                <a:ln>
                  <a:noFill/>
                </a:ln>
                <a:solidFill>
                  <a:srgbClr val="171A1C"/>
                </a:solidFill>
                <a:effectLst/>
                <a:uLnTx/>
                <a:uFillTx/>
                <a:latin typeface="Arial"/>
                <a:ea typeface="+mn-ea"/>
                <a:cs typeface="+mn-cs"/>
              </a:rPr>
              <a:t>6/1</a:t>
            </a:r>
          </a:p>
        </p:txBody>
      </p:sp>
      <p:sp>
        <p:nvSpPr>
          <p:cNvPr id="15" name="TextBox 14">
            <a:extLst>
              <a:ext uri="{FF2B5EF4-FFF2-40B4-BE49-F238E27FC236}">
                <a16:creationId xmlns:a16="http://schemas.microsoft.com/office/drawing/2014/main" id="{32EC3994-6236-8EB5-2B6E-417BEDC81488}"/>
              </a:ext>
            </a:extLst>
          </p:cNvPr>
          <p:cNvSpPr txBox="1">
            <a:spLocks/>
          </p:cNvSpPr>
          <p:nvPr>
            <p:custDataLst>
              <p:tags r:id="rId75"/>
            </p:custDataLst>
          </p:nvPr>
        </p:nvSpPr>
        <p:spPr>
          <a:xfrm>
            <a:off x="5699125" y="6087155"/>
            <a:ext cx="1133475" cy="369888"/>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dirty="0">
                <a:ln>
                  <a:noFill/>
                </a:ln>
                <a:solidFill>
                  <a:srgbClr val="000000"/>
                </a:solidFill>
                <a:effectLst/>
                <a:uLnTx/>
                <a:uFillTx/>
                <a:latin typeface="Arial"/>
                <a:ea typeface="+mn-ea"/>
                <a:cs typeface="+mn-cs"/>
              </a:rPr>
              <a:t>3/4 </a:t>
            </a:r>
            <a:r>
              <a:rPr kumimoji="0" lang="en-US" sz="800" b="0" i="0" u="none" strike="noStrike" kern="0" cap="none" spc="0" normalizeH="0" baseline="0" noProof="0" dirty="0">
                <a:ln>
                  <a:noFill/>
                </a:ln>
                <a:solidFill>
                  <a:srgbClr val="000000"/>
                </a:solidFill>
                <a:effectLst/>
                <a:uLnTx/>
                <a:uFillTx/>
                <a:latin typeface="Arial"/>
                <a:ea typeface="+mn-ea"/>
                <a:cs typeface="+mn-cs"/>
              </a:rPr>
              <a:t>ERCOT files Batch Zero Revision Request(s)</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cxnSp>
        <p:nvCxnSpPr>
          <p:cNvPr id="12" name="GreyLineSeparatorDefault 165">
            <a:extLst>
              <a:ext uri="{FF2B5EF4-FFF2-40B4-BE49-F238E27FC236}">
                <a16:creationId xmlns:a16="http://schemas.microsoft.com/office/drawing/2014/main" id="{FB745F42-5042-DF33-1315-A42A77D8B036}"/>
              </a:ext>
            </a:extLst>
          </p:cNvPr>
          <p:cNvCxnSpPr>
            <a:cxnSpLocks/>
          </p:cNvCxnSpPr>
          <p:nvPr>
            <p:custDataLst>
              <p:tags r:id="rId76"/>
            </p:custDataLst>
          </p:nvPr>
        </p:nvCxnSpPr>
        <p:spPr>
          <a:xfrm>
            <a:off x="5753989" y="3128963"/>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D78F3678-D7B1-FCA6-F6CF-7552743A1E29}"/>
              </a:ext>
            </a:extLst>
          </p:cNvPr>
          <p:cNvCxnSpPr>
            <a:cxnSpLocks/>
          </p:cNvCxnSpPr>
          <p:nvPr>
            <p:custDataLst>
              <p:tags r:id="rId77"/>
            </p:custDataLst>
          </p:nvPr>
        </p:nvCxnSpPr>
        <p:spPr>
          <a:xfrm>
            <a:off x="5753989" y="3676650"/>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A178FA0E-BB16-F9E9-C56B-80219CF6BC4A}"/>
              </a:ext>
            </a:extLst>
          </p:cNvPr>
          <p:cNvCxnSpPr>
            <a:cxnSpLocks/>
          </p:cNvCxnSpPr>
          <p:nvPr>
            <p:custDataLst>
              <p:tags r:id="rId78"/>
            </p:custDataLst>
          </p:nvPr>
        </p:nvCxnSpPr>
        <p:spPr>
          <a:xfrm>
            <a:off x="5753989" y="3395663"/>
            <a:ext cx="5881079"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3423413E-6160-B7C4-D046-C96FA994AC10}"/>
              </a:ext>
            </a:extLst>
          </p:cNvPr>
          <p:cNvCxnSpPr>
            <a:cxnSpLocks/>
          </p:cNvCxnSpPr>
          <p:nvPr>
            <p:custDataLst>
              <p:tags r:id="rId79"/>
            </p:custDataLst>
          </p:nvPr>
        </p:nvCxnSpPr>
        <p:spPr>
          <a:xfrm>
            <a:off x="1646233" y="2339975"/>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0C8C320E-FF1A-4BDF-2A6A-FFB06617E78F}"/>
              </a:ext>
            </a:extLst>
          </p:cNvPr>
          <p:cNvCxnSpPr>
            <a:cxnSpLocks/>
          </p:cNvCxnSpPr>
          <p:nvPr>
            <p:custDataLst>
              <p:tags r:id="rId80"/>
            </p:custDataLst>
          </p:nvPr>
        </p:nvCxnSpPr>
        <p:spPr>
          <a:xfrm>
            <a:off x="1646233" y="2603500"/>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904DE3A1-D3FD-5CF4-1029-D01F04BEA6CB}"/>
              </a:ext>
            </a:extLst>
          </p:cNvPr>
          <p:cNvCxnSpPr>
            <a:cxnSpLocks/>
          </p:cNvCxnSpPr>
          <p:nvPr>
            <p:custDataLst>
              <p:tags r:id="rId81"/>
            </p:custDataLst>
          </p:nvPr>
        </p:nvCxnSpPr>
        <p:spPr>
          <a:xfrm>
            <a:off x="1646233" y="2865438"/>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16B928AC-4BE0-F3E9-BDA7-419BBD2311FB}"/>
              </a:ext>
            </a:extLst>
          </p:cNvPr>
          <p:cNvCxnSpPr>
            <a:cxnSpLocks/>
          </p:cNvCxnSpPr>
          <p:nvPr>
            <p:custDataLst>
              <p:tags r:id="rId82"/>
            </p:custDataLst>
          </p:nvPr>
        </p:nvCxnSpPr>
        <p:spPr>
          <a:xfrm>
            <a:off x="1646233" y="42783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964BF393-0099-65D8-844E-48388723A734}"/>
              </a:ext>
            </a:extLst>
          </p:cNvPr>
          <p:cNvCxnSpPr>
            <a:cxnSpLocks/>
          </p:cNvCxnSpPr>
          <p:nvPr>
            <p:custDataLst>
              <p:tags r:id="rId83"/>
            </p:custDataLst>
          </p:nvPr>
        </p:nvCxnSpPr>
        <p:spPr>
          <a:xfrm>
            <a:off x="1646233" y="48498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0181F063-0216-1AE1-2397-1EF19B456EC2}"/>
              </a:ext>
            </a:extLst>
          </p:cNvPr>
          <p:cNvSpPr txBox="1">
            <a:spLocks/>
          </p:cNvSpPr>
          <p:nvPr>
            <p:custDataLst>
              <p:tags r:id="rId84"/>
            </p:custDataLst>
          </p:nvPr>
        </p:nvSpPr>
        <p:spPr>
          <a:xfrm>
            <a:off x="11175026" y="5799931"/>
            <a:ext cx="948844"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7/10 </a:t>
            </a:r>
            <a:r>
              <a:rPr kumimoji="0" lang="en-US" sz="800" b="0" i="0" u="none" strike="noStrike" kern="0" cap="none" spc="0" normalizeH="0" baseline="0" noProof="0">
                <a:ln>
                  <a:noFill/>
                </a:ln>
                <a:solidFill>
                  <a:srgbClr val="000000"/>
                </a:solidFill>
                <a:effectLst/>
                <a:uLnTx/>
                <a:uFillTx/>
                <a:latin typeface="Arial"/>
                <a:ea typeface="+mn-ea"/>
                <a:cs typeface="+mn-cs"/>
              </a:rPr>
              <a:t>Target effective date of NPRR1325 &amp; PGRR145</a:t>
            </a:r>
          </a:p>
        </p:txBody>
      </p:sp>
      <p:sp>
        <p:nvSpPr>
          <p:cNvPr id="276" name="TextBox 275">
            <a:extLst>
              <a:ext uri="{FF2B5EF4-FFF2-40B4-BE49-F238E27FC236}">
                <a16:creationId xmlns:a16="http://schemas.microsoft.com/office/drawing/2014/main" id="{F7437299-C50D-6743-9E84-04A90090EB8F}"/>
              </a:ext>
            </a:extLst>
          </p:cNvPr>
          <p:cNvSpPr txBox="1">
            <a:spLocks/>
          </p:cNvSpPr>
          <p:nvPr>
            <p:custDataLst>
              <p:tags r:id="rId85"/>
            </p:custDataLst>
          </p:nvPr>
        </p:nvSpPr>
        <p:spPr>
          <a:xfrm>
            <a:off x="1646232" y="5522913"/>
            <a:ext cx="413385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0" i="0" u="none" strike="noStrike" kern="0" cap="none" spc="0" normalizeH="0" baseline="0" noProof="0">
                <a:ln>
                  <a:noFill/>
                </a:ln>
                <a:solidFill>
                  <a:srgbClr val="171A1C"/>
                </a:solidFill>
                <a:effectLst/>
                <a:uLnTx/>
                <a:uFillTx/>
                <a:latin typeface="Arial"/>
                <a:ea typeface="+mn-ea"/>
                <a:cs typeface="+mn-cs"/>
              </a:rPr>
              <a:t>Consideration of Batch Zero NPRR 1325 and PGRR 145</a:t>
            </a:r>
          </a:p>
        </p:txBody>
      </p:sp>
      <p:sp>
        <p:nvSpPr>
          <p:cNvPr id="280" name="TextBox 279">
            <a:extLst>
              <a:ext uri="{FF2B5EF4-FFF2-40B4-BE49-F238E27FC236}">
                <a16:creationId xmlns:a16="http://schemas.microsoft.com/office/drawing/2014/main" id="{2A0C6C12-9E68-5EC8-0E7C-D0AA97CB5852}"/>
              </a:ext>
            </a:extLst>
          </p:cNvPr>
          <p:cNvSpPr txBox="1">
            <a:spLocks/>
          </p:cNvSpPr>
          <p:nvPr>
            <p:custDataLst>
              <p:tags r:id="rId86"/>
            </p:custDataLst>
          </p:nvPr>
        </p:nvSpPr>
        <p:spPr>
          <a:xfrm>
            <a:off x="6469705" y="2348706"/>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LLWG</a:t>
            </a:r>
            <a:r>
              <a:rPr kumimoji="0" lang="en-US" sz="800" b="0" i="0" u="none" strike="noStrike" kern="0" cap="none" spc="0" normalizeH="0" baseline="0" noProof="0">
                <a:ln>
                  <a:noFill/>
                </a:ln>
                <a:solidFill>
                  <a:srgbClr val="171A1C"/>
                </a:solidFill>
                <a:effectLst/>
                <a:uLnTx/>
                <a:uFillTx/>
                <a:latin typeface="Arial"/>
                <a:ea typeface="+mn-ea"/>
                <a:cs typeface="+mn-cs"/>
              </a:rPr>
              <a:t> Feb 19</a:t>
            </a:r>
          </a:p>
        </p:txBody>
      </p:sp>
      <p:sp>
        <p:nvSpPr>
          <p:cNvPr id="284" name="TextBox 283">
            <a:extLst>
              <a:ext uri="{FF2B5EF4-FFF2-40B4-BE49-F238E27FC236}">
                <a16:creationId xmlns:a16="http://schemas.microsoft.com/office/drawing/2014/main" id="{06718B9B-49B4-1E1E-432E-0554F026ADCD}"/>
              </a:ext>
            </a:extLst>
          </p:cNvPr>
          <p:cNvSpPr txBox="1">
            <a:spLocks/>
          </p:cNvSpPr>
          <p:nvPr>
            <p:custDataLst>
              <p:tags r:id="rId87"/>
            </p:custDataLst>
          </p:nvPr>
        </p:nvSpPr>
        <p:spPr>
          <a:xfrm>
            <a:off x="6655962" y="26114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#3 Feb 26</a:t>
            </a:r>
          </a:p>
        </p:txBody>
      </p:sp>
      <p:sp>
        <p:nvSpPr>
          <p:cNvPr id="286" name="TextBox 285">
            <a:extLst>
              <a:ext uri="{FF2B5EF4-FFF2-40B4-BE49-F238E27FC236}">
                <a16:creationId xmlns:a16="http://schemas.microsoft.com/office/drawing/2014/main" id="{ABCBE576-F5EF-B39B-B65B-12C70F2329E1}"/>
              </a:ext>
            </a:extLst>
          </p:cNvPr>
          <p:cNvSpPr txBox="1">
            <a:spLocks/>
          </p:cNvSpPr>
          <p:nvPr>
            <p:custDataLst>
              <p:tags r:id="rId88"/>
            </p:custDataLst>
          </p:nvPr>
        </p:nvSpPr>
        <p:spPr>
          <a:xfrm>
            <a:off x="9580562" y="5173613"/>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TAC Vote</a:t>
            </a:r>
            <a:br>
              <a:rPr kumimoji="0" lang="en-US" sz="800" b="1" i="0" u="none" strike="noStrike" kern="0" cap="none" spc="0" normalizeH="0" baseline="0" noProof="0">
                <a:ln>
                  <a:noFill/>
                </a:ln>
                <a:solidFill>
                  <a:srgbClr val="171A1C"/>
                </a:solidFill>
                <a:effectLst/>
                <a:uLnTx/>
                <a:uFillTx/>
                <a:latin typeface="Arial"/>
                <a:ea typeface="+mn-ea"/>
                <a:cs typeface="+mn-cs"/>
              </a:rPr>
            </a:br>
            <a:r>
              <a:rPr kumimoji="0" lang="en-US" sz="800" b="0" i="0" u="none" strike="noStrike" kern="0" cap="none" spc="0" normalizeH="0" baseline="0" noProof="0">
                <a:ln>
                  <a:noFill/>
                </a:ln>
                <a:solidFill>
                  <a:srgbClr val="171A1C"/>
                </a:solidFill>
                <a:effectLst/>
                <a:uLnTx/>
                <a:uFillTx/>
                <a:latin typeface="Arial"/>
                <a:ea typeface="+mn-ea"/>
                <a:cs typeface="+mn-cs"/>
              </a:rPr>
              <a:t>5/19-20</a:t>
            </a:r>
          </a:p>
        </p:txBody>
      </p:sp>
      <p:cxnSp>
        <p:nvCxnSpPr>
          <p:cNvPr id="19" name="Straight Arrow Connector 18">
            <a:extLst>
              <a:ext uri="{FF2B5EF4-FFF2-40B4-BE49-F238E27FC236}">
                <a16:creationId xmlns:a16="http://schemas.microsoft.com/office/drawing/2014/main" id="{DFA6173A-B2A8-F63F-D775-224B0C54C92E}"/>
              </a:ext>
            </a:extLst>
          </p:cNvPr>
          <p:cNvCxnSpPr>
            <a:cxnSpLocks/>
          </p:cNvCxnSpPr>
          <p:nvPr/>
        </p:nvCxnSpPr>
        <p:spPr>
          <a:xfrm>
            <a:off x="3656398" y="2936875"/>
            <a:ext cx="0" cy="979488"/>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5C3BD08-1E7B-0BA4-0C52-15655CA7A71C}"/>
              </a:ext>
            </a:extLst>
          </p:cNvPr>
          <p:cNvSpPr txBox="1">
            <a:spLocks/>
          </p:cNvSpPr>
          <p:nvPr>
            <p:custDataLst>
              <p:tags r:id="rId89"/>
            </p:custDataLst>
          </p:nvPr>
        </p:nvSpPr>
        <p:spPr>
          <a:xfrm>
            <a:off x="9861014" y="5799931"/>
            <a:ext cx="70379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mn-cs"/>
              </a:rPr>
              <a:t>Target Board approval date</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26" name="TextBox 25">
            <a:extLst>
              <a:ext uri="{FF2B5EF4-FFF2-40B4-BE49-F238E27FC236}">
                <a16:creationId xmlns:a16="http://schemas.microsoft.com/office/drawing/2014/main" id="{A0E7AF6B-D6CB-9064-6920-C8819E5686CC}"/>
              </a:ext>
            </a:extLst>
          </p:cNvPr>
          <p:cNvSpPr txBox="1">
            <a:spLocks/>
          </p:cNvSpPr>
          <p:nvPr>
            <p:custDataLst>
              <p:tags r:id="rId90"/>
            </p:custDataLst>
          </p:nvPr>
        </p:nvSpPr>
        <p:spPr>
          <a:xfrm>
            <a:off x="7523842" y="5476875"/>
            <a:ext cx="615682"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Meeting </a:t>
            </a:r>
            <a:r>
              <a:rPr kumimoji="0" lang="en-US" sz="800" b="0" i="0" u="none" strike="noStrike" kern="0" cap="none" spc="0" normalizeH="0" baseline="0" noProof="0">
                <a:ln>
                  <a:noFill/>
                </a:ln>
                <a:solidFill>
                  <a:srgbClr val="171A1C"/>
                </a:solidFill>
                <a:effectLst/>
                <a:uLnTx/>
                <a:uFillTx/>
                <a:latin typeface="Arial"/>
                <a:ea typeface="+mn-ea"/>
                <a:cs typeface="+mn-cs"/>
              </a:rPr>
              <a:t>4/20</a:t>
            </a:r>
          </a:p>
        </p:txBody>
      </p:sp>
      <p:sp>
        <p:nvSpPr>
          <p:cNvPr id="17" name="TextBox 16">
            <a:extLst>
              <a:ext uri="{FF2B5EF4-FFF2-40B4-BE49-F238E27FC236}">
                <a16:creationId xmlns:a16="http://schemas.microsoft.com/office/drawing/2014/main" id="{9202C09E-4E2E-BDB0-AA0C-36BBE6253452}"/>
              </a:ext>
            </a:extLst>
          </p:cNvPr>
          <p:cNvSpPr txBox="1">
            <a:spLocks/>
          </p:cNvSpPr>
          <p:nvPr>
            <p:custDataLst>
              <p:tags r:id="rId91"/>
            </p:custDataLst>
          </p:nvPr>
        </p:nvSpPr>
        <p:spPr>
          <a:xfrm>
            <a:off x="7142164" y="4881923"/>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4/2</a:t>
            </a:r>
          </a:p>
        </p:txBody>
      </p:sp>
      <p:sp>
        <p:nvSpPr>
          <p:cNvPr id="29" name="Rectangle 28">
            <a:extLst>
              <a:ext uri="{FF2B5EF4-FFF2-40B4-BE49-F238E27FC236}">
                <a16:creationId xmlns:a16="http://schemas.microsoft.com/office/drawing/2014/main" id="{18E76314-BCE4-A81B-58E7-E68A744BA0D9}"/>
              </a:ext>
            </a:extLst>
          </p:cNvPr>
          <p:cNvSpPr>
            <a:spLocks/>
          </p:cNvSpPr>
          <p:nvPr/>
        </p:nvSpPr>
        <p:spPr>
          <a:xfrm>
            <a:off x="6289303" y="5173613"/>
            <a:ext cx="1464226" cy="24606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TAC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9" name="TextBox 8">
            <a:extLst>
              <a:ext uri="{FF2B5EF4-FFF2-40B4-BE49-F238E27FC236}">
                <a16:creationId xmlns:a16="http://schemas.microsoft.com/office/drawing/2014/main" id="{02B5DF48-BAFE-2CCA-048E-11FB672CFEC0}"/>
              </a:ext>
            </a:extLst>
          </p:cNvPr>
          <p:cNvSpPr txBox="1">
            <a:spLocks/>
          </p:cNvSpPr>
          <p:nvPr>
            <p:custDataLst>
              <p:tags r:id="rId92"/>
            </p:custDataLst>
          </p:nvPr>
        </p:nvSpPr>
        <p:spPr>
          <a:xfrm>
            <a:off x="7960404"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#7 Apr 9</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39" name="TextBox 38">
            <a:extLst>
              <a:ext uri="{FF2B5EF4-FFF2-40B4-BE49-F238E27FC236}">
                <a16:creationId xmlns:a16="http://schemas.microsoft.com/office/drawing/2014/main" id="{F4B49BE5-D1A6-3167-84F3-584239D65F6F}"/>
              </a:ext>
            </a:extLst>
          </p:cNvPr>
          <p:cNvSpPr txBox="1">
            <a:spLocks/>
          </p:cNvSpPr>
          <p:nvPr>
            <p:custDataLst>
              <p:tags r:id="rId93"/>
            </p:custDataLst>
          </p:nvPr>
        </p:nvSpPr>
        <p:spPr>
          <a:xfrm>
            <a:off x="7851309" y="4311433"/>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PRS </a:t>
            </a:r>
            <a:r>
              <a:rPr kumimoji="0" lang="en-US" sz="800" b="0" i="0" u="none" strike="noStrike" kern="0" cap="none" spc="0" normalizeH="0" baseline="0" noProof="0">
                <a:ln>
                  <a:noFill/>
                </a:ln>
                <a:solidFill>
                  <a:srgbClr val="171A1C"/>
                </a:solidFill>
                <a:effectLst/>
                <a:uLnTx/>
                <a:uFillTx/>
                <a:latin typeface="Arial"/>
                <a:ea typeface="+mn-ea"/>
                <a:cs typeface="+mn-cs"/>
              </a:rPr>
              <a:t>4/22</a:t>
            </a:r>
          </a:p>
        </p:txBody>
      </p:sp>
      <p:sp>
        <p:nvSpPr>
          <p:cNvPr id="41" name="TextBox 40">
            <a:extLst>
              <a:ext uri="{FF2B5EF4-FFF2-40B4-BE49-F238E27FC236}">
                <a16:creationId xmlns:a16="http://schemas.microsoft.com/office/drawing/2014/main" id="{AE2807D8-1A29-9D16-8E26-C6DF3245721F}"/>
              </a:ext>
            </a:extLst>
          </p:cNvPr>
          <p:cNvSpPr txBox="1">
            <a:spLocks/>
          </p:cNvSpPr>
          <p:nvPr>
            <p:custDataLst>
              <p:tags r:id="rId94"/>
            </p:custDataLst>
          </p:nvPr>
        </p:nvSpPr>
        <p:spPr>
          <a:xfrm>
            <a:off x="7777654" y="5173613"/>
            <a:ext cx="642267"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TAC </a:t>
            </a:r>
            <a:r>
              <a:rPr kumimoji="0" lang="en-US" sz="800" b="0" i="0" u="none" strike="noStrike" kern="0" cap="none" spc="0" normalizeH="0" baseline="0" noProof="0">
                <a:ln>
                  <a:noFill/>
                </a:ln>
                <a:solidFill>
                  <a:srgbClr val="171A1C"/>
                </a:solidFill>
                <a:effectLst/>
                <a:uLnTx/>
                <a:uFillTx/>
                <a:latin typeface="Arial"/>
                <a:ea typeface="+mn-ea"/>
                <a:cs typeface="+mn-cs"/>
              </a:rPr>
              <a:t>4/29</a:t>
            </a:r>
          </a:p>
        </p:txBody>
      </p:sp>
      <p:sp>
        <p:nvSpPr>
          <p:cNvPr id="43" name="TextBox 42">
            <a:extLst>
              <a:ext uri="{FF2B5EF4-FFF2-40B4-BE49-F238E27FC236}">
                <a16:creationId xmlns:a16="http://schemas.microsoft.com/office/drawing/2014/main" id="{14AAA536-9470-5CDC-73D7-9432CC44C6E7}"/>
              </a:ext>
            </a:extLst>
          </p:cNvPr>
          <p:cNvSpPr txBox="1">
            <a:spLocks/>
          </p:cNvSpPr>
          <p:nvPr>
            <p:custDataLst>
              <p:tags r:id="rId95"/>
            </p:custDataLst>
          </p:nvPr>
        </p:nvSpPr>
        <p:spPr>
          <a:xfrm>
            <a:off x="8768139" y="5386388"/>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TAC </a:t>
            </a:r>
            <a:r>
              <a:rPr kumimoji="0" lang="en-US" sz="800" b="0" i="0" u="none" strike="noStrike" kern="0" cap="none" spc="0" normalizeH="0" baseline="0" noProof="0">
                <a:ln>
                  <a:noFill/>
                </a:ln>
                <a:solidFill>
                  <a:srgbClr val="171A1C"/>
                </a:solidFill>
                <a:effectLst/>
                <a:uLnTx/>
                <a:uFillTx/>
                <a:latin typeface="Arial"/>
                <a:ea typeface="+mn-ea"/>
                <a:cs typeface="+mn-cs"/>
              </a:rPr>
              <a:t>5/13</a:t>
            </a:r>
          </a:p>
        </p:txBody>
      </p:sp>
      <p:sp>
        <p:nvSpPr>
          <p:cNvPr id="45" name="TextBox 44">
            <a:extLst>
              <a:ext uri="{FF2B5EF4-FFF2-40B4-BE49-F238E27FC236}">
                <a16:creationId xmlns:a16="http://schemas.microsoft.com/office/drawing/2014/main" id="{147726EE-D06C-D7D9-549D-29F9609632B6}"/>
              </a:ext>
            </a:extLst>
          </p:cNvPr>
          <p:cNvSpPr txBox="1">
            <a:spLocks/>
          </p:cNvSpPr>
          <p:nvPr>
            <p:custDataLst>
              <p:tags r:id="rId96"/>
            </p:custDataLst>
          </p:nvPr>
        </p:nvSpPr>
        <p:spPr>
          <a:xfrm>
            <a:off x="8962847" y="4300922"/>
            <a:ext cx="647878" cy="246063"/>
          </a:xfrm>
          <a:prstGeom prst="rect">
            <a:avLst/>
          </a:prstGeom>
          <a:solidFill>
            <a:schemeClr val="tx1">
              <a:lumMod val="10000"/>
              <a:lumOff val="90000"/>
            </a:schemeClr>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dirty="0">
                <a:ln>
                  <a:noFill/>
                </a:ln>
                <a:solidFill>
                  <a:srgbClr val="171A1C"/>
                </a:solidFill>
                <a:effectLst/>
                <a:uLnTx/>
                <a:uFillTx/>
                <a:latin typeface="Arial"/>
                <a:ea typeface="+mn-ea"/>
                <a:cs typeface="+mn-cs"/>
              </a:rPr>
              <a:t> PRS Vote</a:t>
            </a:r>
            <a:br>
              <a:rPr kumimoji="0" lang="en-US" sz="800" b="1" i="0" u="none" strike="noStrike" kern="0" cap="none" spc="0" normalizeH="0" baseline="0" noProof="0" dirty="0">
                <a:ln>
                  <a:noFill/>
                </a:ln>
                <a:solidFill>
                  <a:srgbClr val="171A1C"/>
                </a:solidFill>
                <a:effectLst/>
                <a:uLnTx/>
                <a:uFillTx/>
                <a:latin typeface="Arial"/>
                <a:ea typeface="+mn-ea"/>
                <a:cs typeface="Arial"/>
              </a:rPr>
            </a:br>
            <a:r>
              <a:rPr kumimoji="0" lang="en-US" sz="800" b="0" i="0" u="none" strike="noStrike" kern="0" cap="none" spc="0" normalizeH="0" baseline="0" noProof="0" dirty="0">
                <a:ln>
                  <a:noFill/>
                </a:ln>
                <a:solidFill>
                  <a:srgbClr val="171A1C"/>
                </a:solidFill>
                <a:effectLst/>
                <a:uLnTx/>
                <a:uFillTx/>
                <a:latin typeface="Arial"/>
                <a:ea typeface="+mn-ea"/>
                <a:cs typeface="+mn-cs"/>
              </a:rPr>
              <a:t>5</a:t>
            </a:r>
            <a:r>
              <a:rPr kumimoji="0" lang="en-US" sz="800" b="1" i="0" u="none" strike="noStrike" kern="0" cap="none" spc="0" normalizeH="0" baseline="0" noProof="0" dirty="0">
                <a:ln>
                  <a:noFill/>
                </a:ln>
                <a:solidFill>
                  <a:srgbClr val="171A1C"/>
                </a:solidFill>
                <a:effectLst/>
                <a:uLnTx/>
                <a:uFillTx/>
                <a:latin typeface="Arial"/>
                <a:ea typeface="+mn-ea"/>
                <a:cs typeface="+mn-cs"/>
              </a:rPr>
              <a:t>/</a:t>
            </a:r>
            <a:r>
              <a:rPr kumimoji="0" lang="en-US" sz="800" b="0" i="0" u="none" strike="noStrike" kern="0" cap="none" spc="0" normalizeH="0" baseline="0" noProof="0" dirty="0">
                <a:ln>
                  <a:noFill/>
                </a:ln>
                <a:solidFill>
                  <a:srgbClr val="171A1C"/>
                </a:solidFill>
                <a:effectLst/>
                <a:uLnTx/>
                <a:uFillTx/>
                <a:latin typeface="Arial"/>
                <a:ea typeface="+mn-ea"/>
                <a:cs typeface="+mn-cs"/>
              </a:rPr>
              <a:t>6</a:t>
            </a:r>
          </a:p>
        </p:txBody>
      </p:sp>
      <p:sp>
        <p:nvSpPr>
          <p:cNvPr id="28" name="Rectangle 27">
            <a:extLst>
              <a:ext uri="{FF2B5EF4-FFF2-40B4-BE49-F238E27FC236}">
                <a16:creationId xmlns:a16="http://schemas.microsoft.com/office/drawing/2014/main" id="{A915FCCC-6115-BA21-E9DB-0A2DD420D32B}"/>
              </a:ext>
            </a:extLst>
          </p:cNvPr>
          <p:cNvSpPr/>
          <p:nvPr/>
        </p:nvSpPr>
        <p:spPr>
          <a:xfrm>
            <a:off x="6989913" y="2358231"/>
            <a:ext cx="1674270" cy="22701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LLWG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54" name="TextBox 53">
            <a:extLst>
              <a:ext uri="{FF2B5EF4-FFF2-40B4-BE49-F238E27FC236}">
                <a16:creationId xmlns:a16="http://schemas.microsoft.com/office/drawing/2014/main" id="{41CD8B9A-B23B-79A6-8351-D96F9789E070}"/>
              </a:ext>
            </a:extLst>
          </p:cNvPr>
          <p:cNvSpPr txBox="1">
            <a:spLocks/>
          </p:cNvSpPr>
          <p:nvPr>
            <p:custDataLst>
              <p:tags r:id="rId97"/>
            </p:custDataLst>
          </p:nvPr>
        </p:nvSpPr>
        <p:spPr>
          <a:xfrm>
            <a:off x="7921399" y="4870591"/>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4/14</a:t>
            </a:r>
          </a:p>
        </p:txBody>
      </p:sp>
      <p:sp>
        <p:nvSpPr>
          <p:cNvPr id="262" name="TextBox 261">
            <a:extLst>
              <a:ext uri="{FF2B5EF4-FFF2-40B4-BE49-F238E27FC236}">
                <a16:creationId xmlns:a16="http://schemas.microsoft.com/office/drawing/2014/main" id="{0A4579D7-D87F-F0DB-5FEE-A0BD769DC744}"/>
              </a:ext>
            </a:extLst>
          </p:cNvPr>
          <p:cNvSpPr txBox="1">
            <a:spLocks/>
          </p:cNvSpPr>
          <p:nvPr>
            <p:custDataLst>
              <p:tags r:id="rId98"/>
            </p:custDataLst>
          </p:nvPr>
        </p:nvSpPr>
        <p:spPr>
          <a:xfrm>
            <a:off x="6936527" y="4591819"/>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3/5</a:t>
            </a:r>
          </a:p>
        </p:txBody>
      </p:sp>
      <p:sp>
        <p:nvSpPr>
          <p:cNvPr id="55" name="TextBox 54">
            <a:extLst>
              <a:ext uri="{FF2B5EF4-FFF2-40B4-BE49-F238E27FC236}">
                <a16:creationId xmlns:a16="http://schemas.microsoft.com/office/drawing/2014/main" id="{1C37D226-397A-D1AA-E376-5AAE45005B79}"/>
              </a:ext>
            </a:extLst>
          </p:cNvPr>
          <p:cNvSpPr txBox="1">
            <a:spLocks/>
          </p:cNvSpPr>
          <p:nvPr>
            <p:custDataLst>
              <p:tags r:id="rId99"/>
            </p:custDataLst>
          </p:nvPr>
        </p:nvSpPr>
        <p:spPr>
          <a:xfrm>
            <a:off x="8534534" y="4591026"/>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4/23</a:t>
            </a:r>
          </a:p>
        </p:txBody>
      </p:sp>
      <p:sp>
        <p:nvSpPr>
          <p:cNvPr id="51" name="TextBox 50">
            <a:extLst>
              <a:ext uri="{FF2B5EF4-FFF2-40B4-BE49-F238E27FC236}">
                <a16:creationId xmlns:a16="http://schemas.microsoft.com/office/drawing/2014/main" id="{9D423CC4-DCDE-7CA9-4B8F-758540BE92A8}"/>
              </a:ext>
            </a:extLst>
          </p:cNvPr>
          <p:cNvSpPr txBox="1">
            <a:spLocks/>
          </p:cNvSpPr>
          <p:nvPr/>
        </p:nvSpPr>
        <p:spPr>
          <a:xfrm>
            <a:off x="554736" y="4056113"/>
            <a:ext cx="991186" cy="46166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PRS (Protocols Review Subcommittee)</a:t>
            </a:r>
          </a:p>
        </p:txBody>
      </p:sp>
      <p:sp>
        <p:nvSpPr>
          <p:cNvPr id="56" name="TextBox 55">
            <a:extLst>
              <a:ext uri="{FF2B5EF4-FFF2-40B4-BE49-F238E27FC236}">
                <a16:creationId xmlns:a16="http://schemas.microsoft.com/office/drawing/2014/main" id="{A58A9DA2-78D5-9787-C68C-EBA604AC25E1}"/>
              </a:ext>
            </a:extLst>
          </p:cNvPr>
          <p:cNvSpPr txBox="1"/>
          <p:nvPr/>
        </p:nvSpPr>
        <p:spPr>
          <a:xfrm>
            <a:off x="554736" y="2117725"/>
            <a:ext cx="99118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Workshops and working groups</a:t>
            </a:r>
          </a:p>
        </p:txBody>
      </p:sp>
      <p:sp>
        <p:nvSpPr>
          <p:cNvPr id="58" name="TextBox 57">
            <a:extLst>
              <a:ext uri="{FF2B5EF4-FFF2-40B4-BE49-F238E27FC236}">
                <a16:creationId xmlns:a16="http://schemas.microsoft.com/office/drawing/2014/main" id="{7E0C7FDB-5AEE-088E-FEA2-2D04D15AE72F}"/>
              </a:ext>
            </a:extLst>
          </p:cNvPr>
          <p:cNvSpPr txBox="1"/>
          <p:nvPr/>
        </p:nvSpPr>
        <p:spPr>
          <a:xfrm>
            <a:off x="554736" y="5218956"/>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TAC</a:t>
            </a:r>
          </a:p>
        </p:txBody>
      </p:sp>
      <p:sp>
        <p:nvSpPr>
          <p:cNvPr id="60" name="TextBox 59">
            <a:extLst>
              <a:ext uri="{FF2B5EF4-FFF2-40B4-BE49-F238E27FC236}">
                <a16:creationId xmlns:a16="http://schemas.microsoft.com/office/drawing/2014/main" id="{C90D66C6-4EDB-7EB1-3210-DC8E4782D706}"/>
              </a:ext>
            </a:extLst>
          </p:cNvPr>
          <p:cNvSpPr txBox="1"/>
          <p:nvPr/>
        </p:nvSpPr>
        <p:spPr>
          <a:xfrm>
            <a:off x="554736" y="5524500"/>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Board</a:t>
            </a:r>
          </a:p>
        </p:txBody>
      </p:sp>
      <p:sp>
        <p:nvSpPr>
          <p:cNvPr id="65" name="TextBox 64">
            <a:extLst>
              <a:ext uri="{FF2B5EF4-FFF2-40B4-BE49-F238E27FC236}">
                <a16:creationId xmlns:a16="http://schemas.microsoft.com/office/drawing/2014/main" id="{4AAE7E67-D7E6-3ED7-5F51-D815F7374730}"/>
              </a:ext>
            </a:extLst>
          </p:cNvPr>
          <p:cNvSpPr txBox="1"/>
          <p:nvPr/>
        </p:nvSpPr>
        <p:spPr>
          <a:xfrm>
            <a:off x="1646233" y="1808163"/>
            <a:ext cx="4020331" cy="18466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Objective</a:t>
            </a:r>
          </a:p>
        </p:txBody>
      </p:sp>
      <p:sp>
        <p:nvSpPr>
          <p:cNvPr id="67" name="TextBox 66">
            <a:extLst>
              <a:ext uri="{FF2B5EF4-FFF2-40B4-BE49-F238E27FC236}">
                <a16:creationId xmlns:a16="http://schemas.microsoft.com/office/drawing/2014/main" id="{FAC865DE-D3A6-921E-C73A-7FA7CCF96F56}"/>
              </a:ext>
            </a:extLst>
          </p:cNvPr>
          <p:cNvSpPr txBox="1">
            <a:spLocks/>
          </p:cNvSpPr>
          <p:nvPr/>
        </p:nvSpPr>
        <p:spPr>
          <a:xfrm>
            <a:off x="1646232" y="2112218"/>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Align stakeholders on direction/scope following Commission decision</a:t>
            </a:r>
          </a:p>
        </p:txBody>
      </p:sp>
      <p:sp>
        <p:nvSpPr>
          <p:cNvPr id="69" name="TextBox 68">
            <a:extLst>
              <a:ext uri="{FF2B5EF4-FFF2-40B4-BE49-F238E27FC236}">
                <a16:creationId xmlns:a16="http://schemas.microsoft.com/office/drawing/2014/main" id="{166A3148-9203-EF5A-E59A-C14568C9DD5D}"/>
              </a:ext>
            </a:extLst>
          </p:cNvPr>
          <p:cNvSpPr txBox="1">
            <a:spLocks/>
          </p:cNvSpPr>
          <p:nvPr/>
        </p:nvSpPr>
        <p:spPr>
          <a:xfrm>
            <a:off x="1646232" y="239479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Define the scope, boundaries, and intended role of Batch Zero</a:t>
            </a:r>
          </a:p>
        </p:txBody>
      </p:sp>
      <p:sp>
        <p:nvSpPr>
          <p:cNvPr id="71" name="TextBox 70">
            <a:extLst>
              <a:ext uri="{FF2B5EF4-FFF2-40B4-BE49-F238E27FC236}">
                <a16:creationId xmlns:a16="http://schemas.microsoft.com/office/drawing/2014/main" id="{98D6591A-3E63-B439-4776-B103D7083E33}"/>
              </a:ext>
            </a:extLst>
          </p:cNvPr>
          <p:cNvSpPr txBox="1">
            <a:spLocks/>
          </p:cNvSpPr>
          <p:nvPr/>
        </p:nvSpPr>
        <p:spPr>
          <a:xfrm>
            <a:off x="1646232" y="4056113"/>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NPRR 1325 for Workshops and PRS review</a:t>
            </a:r>
          </a:p>
        </p:txBody>
      </p:sp>
      <p:sp>
        <p:nvSpPr>
          <p:cNvPr id="73" name="TextBox 72">
            <a:extLst>
              <a:ext uri="{FF2B5EF4-FFF2-40B4-BE49-F238E27FC236}">
                <a16:creationId xmlns:a16="http://schemas.microsoft.com/office/drawing/2014/main" id="{DB15EE37-FEE3-042F-11CC-D1CBC0C29EB7}"/>
              </a:ext>
            </a:extLst>
          </p:cNvPr>
          <p:cNvSpPr txBox="1">
            <a:spLocks/>
          </p:cNvSpPr>
          <p:nvPr/>
        </p:nvSpPr>
        <p:spPr>
          <a:xfrm>
            <a:off x="1646232" y="434701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NPRR 1325 for advancement to TAC</a:t>
            </a:r>
          </a:p>
        </p:txBody>
      </p:sp>
      <p:sp>
        <p:nvSpPr>
          <p:cNvPr id="80" name="TextBox 79">
            <a:extLst>
              <a:ext uri="{FF2B5EF4-FFF2-40B4-BE49-F238E27FC236}">
                <a16:creationId xmlns:a16="http://schemas.microsoft.com/office/drawing/2014/main" id="{85ABCE29-E89A-000F-F119-7BC4906C720D}"/>
              </a:ext>
            </a:extLst>
          </p:cNvPr>
          <p:cNvSpPr txBox="1">
            <a:spLocks/>
          </p:cNvSpPr>
          <p:nvPr/>
        </p:nvSpPr>
        <p:spPr>
          <a:xfrm>
            <a:off x="1646232" y="4637907"/>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PGRR 145 for Workshops and ROS review</a:t>
            </a:r>
          </a:p>
        </p:txBody>
      </p:sp>
      <p:sp>
        <p:nvSpPr>
          <p:cNvPr id="85" name="TextBox 84">
            <a:extLst>
              <a:ext uri="{FF2B5EF4-FFF2-40B4-BE49-F238E27FC236}">
                <a16:creationId xmlns:a16="http://schemas.microsoft.com/office/drawing/2014/main" id="{5399E1AF-D914-6DE2-9CD8-35FEDBF146E1}"/>
              </a:ext>
            </a:extLst>
          </p:cNvPr>
          <p:cNvSpPr txBox="1">
            <a:spLocks/>
          </p:cNvSpPr>
          <p:nvPr/>
        </p:nvSpPr>
        <p:spPr>
          <a:xfrm>
            <a:off x="1646232" y="492880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PGRR 145 for advancement to TAC</a:t>
            </a:r>
          </a:p>
        </p:txBody>
      </p:sp>
      <p:sp>
        <p:nvSpPr>
          <p:cNvPr id="87" name="TextBox 86">
            <a:extLst>
              <a:ext uri="{FF2B5EF4-FFF2-40B4-BE49-F238E27FC236}">
                <a16:creationId xmlns:a16="http://schemas.microsoft.com/office/drawing/2014/main" id="{3D3F38DB-F24E-3CA9-7FE9-A3CBF919200C}"/>
              </a:ext>
            </a:extLst>
          </p:cNvPr>
          <p:cNvSpPr txBox="1">
            <a:spLocks/>
          </p:cNvSpPr>
          <p:nvPr/>
        </p:nvSpPr>
        <p:spPr>
          <a:xfrm>
            <a:off x="1646232" y="521970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Review/endorse combined NPRR/PGRR package for Board approval</a:t>
            </a:r>
          </a:p>
        </p:txBody>
      </p:sp>
      <p:sp>
        <p:nvSpPr>
          <p:cNvPr id="89" name="TextBox 88">
            <a:extLst>
              <a:ext uri="{FF2B5EF4-FFF2-40B4-BE49-F238E27FC236}">
                <a16:creationId xmlns:a16="http://schemas.microsoft.com/office/drawing/2014/main" id="{6CAE404C-59C7-FBE3-D77D-00A2E9B92C50}"/>
              </a:ext>
            </a:extLst>
          </p:cNvPr>
          <p:cNvSpPr txBox="1">
            <a:spLocks/>
          </p:cNvSpPr>
          <p:nvPr/>
        </p:nvSpPr>
        <p:spPr>
          <a:xfrm>
            <a:off x="1646232" y="3157314"/>
            <a:ext cx="4020331" cy="538609"/>
          </a:xfrm>
          <a:prstGeom prst="rect">
            <a:avLst/>
          </a:prstGeom>
          <a:solidFill>
            <a:schemeClr val="bg1"/>
          </a:solidFill>
        </p:spPr>
        <p:txBody>
          <a:bodyPr vert="horz" wrap="square" lIns="38100" tIns="38100" rIns="38100" bIns="3810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Close outstanding design and drafting issues, incorporate vetted stakeholder feedback, and finalize Revision Request language for committee approval</a:t>
            </a:r>
          </a:p>
        </p:txBody>
      </p:sp>
      <p:sp>
        <p:nvSpPr>
          <p:cNvPr id="92" name="TextBox 91">
            <a:extLst>
              <a:ext uri="{FF2B5EF4-FFF2-40B4-BE49-F238E27FC236}">
                <a16:creationId xmlns:a16="http://schemas.microsoft.com/office/drawing/2014/main" id="{5D9C2786-F519-BAD6-F3DE-8DF1A12F1077}"/>
              </a:ext>
            </a:extLst>
          </p:cNvPr>
          <p:cNvSpPr txBox="1">
            <a:spLocks/>
          </p:cNvSpPr>
          <p:nvPr/>
        </p:nvSpPr>
        <p:spPr>
          <a:xfrm>
            <a:off x="1646232" y="2657525"/>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Preview structure/governing concepts of Batch Zero PGRR before filing</a:t>
            </a:r>
          </a:p>
        </p:txBody>
      </p:sp>
      <p:sp>
        <p:nvSpPr>
          <p:cNvPr id="20" name="TextBox 19">
            <a:extLst>
              <a:ext uri="{FF2B5EF4-FFF2-40B4-BE49-F238E27FC236}">
                <a16:creationId xmlns:a16="http://schemas.microsoft.com/office/drawing/2014/main" id="{ED095E51-9599-431E-2D98-AF8EBBB24C8A}"/>
              </a:ext>
            </a:extLst>
          </p:cNvPr>
          <p:cNvSpPr txBox="1"/>
          <p:nvPr/>
        </p:nvSpPr>
        <p:spPr>
          <a:xfrm>
            <a:off x="1257300" y="937566"/>
            <a:ext cx="9225868" cy="246221"/>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Note that TAC leadership is involved in considering options to ensure successful review and approval</a:t>
            </a:r>
          </a:p>
        </p:txBody>
      </p:sp>
      <p:sp>
        <p:nvSpPr>
          <p:cNvPr id="8" name="Slide Number Placeholder 5">
            <a:extLst>
              <a:ext uri="{FF2B5EF4-FFF2-40B4-BE49-F238E27FC236}">
                <a16:creationId xmlns:a16="http://schemas.microsoft.com/office/drawing/2014/main" id="{5F494E3F-E2D6-7F19-5522-C7A03270F91E}"/>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13</a:t>
            </a:fld>
            <a:endParaRPr lang="en-US"/>
          </a:p>
        </p:txBody>
      </p:sp>
      <p:sp>
        <p:nvSpPr>
          <p:cNvPr id="16" name="TextBox 15">
            <a:extLst>
              <a:ext uri="{FF2B5EF4-FFF2-40B4-BE49-F238E27FC236}">
                <a16:creationId xmlns:a16="http://schemas.microsoft.com/office/drawing/2014/main" id="{4B1212BE-B6E9-5849-E3B9-F9B54AE8A2B3}"/>
              </a:ext>
            </a:extLst>
          </p:cNvPr>
          <p:cNvSpPr txBox="1">
            <a:spLocks/>
          </p:cNvSpPr>
          <p:nvPr>
            <p:custDataLst>
              <p:tags r:id="rId100"/>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14" name="TextBox 13">
            <a:extLst>
              <a:ext uri="{FF2B5EF4-FFF2-40B4-BE49-F238E27FC236}">
                <a16:creationId xmlns:a16="http://schemas.microsoft.com/office/drawing/2014/main" id="{1869D4AB-799D-9E61-F33E-7542AC89B66A}"/>
              </a:ext>
            </a:extLst>
          </p:cNvPr>
          <p:cNvSpPr txBox="1">
            <a:spLocks/>
          </p:cNvSpPr>
          <p:nvPr>
            <p:custDataLst>
              <p:tags r:id="rId101"/>
            </p:custDataLst>
          </p:nvPr>
        </p:nvSpPr>
        <p:spPr>
          <a:xfrm>
            <a:off x="7421563" y="4064000"/>
            <a:ext cx="647878" cy="247650"/>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PRS </a:t>
            </a:r>
            <a:r>
              <a:rPr kumimoji="0" lang="en-US" sz="800" b="0" i="0" u="none" strike="noStrike" kern="0" cap="none" spc="0" normalizeH="0" baseline="0" noProof="0">
                <a:ln>
                  <a:noFill/>
                </a:ln>
                <a:solidFill>
                  <a:srgbClr val="171A1C"/>
                </a:solidFill>
                <a:effectLst/>
                <a:uLnTx/>
                <a:uFillTx/>
                <a:latin typeface="Arial"/>
                <a:ea typeface="+mn-ea"/>
                <a:cs typeface="+mn-cs"/>
              </a:rPr>
              <a:t>4/15</a:t>
            </a:r>
          </a:p>
        </p:txBody>
      </p:sp>
      <p:sp>
        <p:nvSpPr>
          <p:cNvPr id="32" name="Rectangle 31">
            <a:extLst>
              <a:ext uri="{FF2B5EF4-FFF2-40B4-BE49-F238E27FC236}">
                <a16:creationId xmlns:a16="http://schemas.microsoft.com/office/drawing/2014/main" id="{E62D9C34-F46A-FB8D-3EAE-683CDF72A53A}"/>
              </a:ext>
            </a:extLst>
          </p:cNvPr>
          <p:cNvSpPr/>
          <p:nvPr/>
        </p:nvSpPr>
        <p:spPr>
          <a:xfrm>
            <a:off x="5763133" y="2038350"/>
            <a:ext cx="2689924" cy="3713162"/>
          </a:xfrm>
          <a:prstGeom prst="rect">
            <a:avLst/>
          </a:prstGeom>
          <a:solidFill>
            <a:schemeClr val="bg1">
              <a:lumMod val="8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3133B821-9AFF-4621-EC2F-8DFE341868AC}"/>
              </a:ext>
            </a:extLst>
          </p:cNvPr>
          <p:cNvSpPr txBox="1">
            <a:spLocks/>
          </p:cNvSpPr>
          <p:nvPr>
            <p:custDataLst>
              <p:tags r:id="rId102"/>
            </p:custDataLst>
          </p:nvPr>
        </p:nvSpPr>
        <p:spPr>
          <a:xfrm>
            <a:off x="8893977"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#8 May 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57" name="TextBox 56">
            <a:extLst>
              <a:ext uri="{FF2B5EF4-FFF2-40B4-BE49-F238E27FC236}">
                <a16:creationId xmlns:a16="http://schemas.microsoft.com/office/drawing/2014/main" id="{F476D104-FCE2-00DC-5740-F247EDD778E4}"/>
              </a:ext>
            </a:extLst>
          </p:cNvPr>
          <p:cNvSpPr txBox="1">
            <a:spLocks/>
          </p:cNvSpPr>
          <p:nvPr>
            <p:custDataLst>
              <p:tags r:id="rId103"/>
            </p:custDataLst>
          </p:nvPr>
        </p:nvSpPr>
        <p:spPr>
          <a:xfrm>
            <a:off x="7156450" y="6028306"/>
            <a:ext cx="1133475"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mn-cs"/>
              </a:rPr>
              <a:t>4/17</a:t>
            </a:r>
            <a:r>
              <a:rPr lang="en-US" sz="800" b="0" dirty="0">
                <a:solidFill>
                  <a:srgbClr val="000000"/>
                </a:solidFill>
                <a:latin typeface="Arial"/>
              </a:rPr>
              <a:t> ERCOT files PGRR comments integrating CLR framework</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62" name="TextBox 61">
            <a:extLst>
              <a:ext uri="{FF2B5EF4-FFF2-40B4-BE49-F238E27FC236}">
                <a16:creationId xmlns:a16="http://schemas.microsoft.com/office/drawing/2014/main" id="{926386FE-8667-E970-AF16-D0AA952656C1}"/>
              </a:ext>
            </a:extLst>
          </p:cNvPr>
          <p:cNvSpPr txBox="1">
            <a:spLocks/>
          </p:cNvSpPr>
          <p:nvPr>
            <p:custDataLst>
              <p:tags r:id="rId104"/>
            </p:custDataLst>
          </p:nvPr>
        </p:nvSpPr>
        <p:spPr>
          <a:xfrm>
            <a:off x="8525992" y="6061076"/>
            <a:ext cx="1306983"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lvl="0">
              <a:buClr>
                <a:srgbClr val="4A525A"/>
              </a:buClr>
              <a:defRPr/>
            </a:pPr>
            <a:r>
              <a:rPr kumimoji="0" lang="en-US" sz="800" b="0" i="0" u="none" strike="noStrike" kern="0" cap="none" spc="0" normalizeH="0" baseline="0" noProof="0" dirty="0">
                <a:ln>
                  <a:noFill/>
                </a:ln>
                <a:solidFill>
                  <a:srgbClr val="000000"/>
                </a:solidFill>
                <a:effectLst/>
                <a:uLnTx/>
                <a:uFillTx/>
                <a:latin typeface="Arial"/>
                <a:ea typeface="+mn-ea"/>
                <a:cs typeface="+mn-cs"/>
              </a:rPr>
              <a:t>4/30 - </a:t>
            </a:r>
            <a:r>
              <a:rPr lang="en-US" sz="800" b="0" dirty="0">
                <a:solidFill>
                  <a:srgbClr val="000000"/>
                </a:solidFill>
                <a:latin typeface="Arial"/>
              </a:rPr>
              <a:t>ERCOT Comments</a:t>
            </a:r>
          </a:p>
          <a:p>
            <a:pPr lvl="0">
              <a:buClr>
                <a:srgbClr val="4A525A"/>
              </a:buClr>
              <a:defRPr/>
            </a:pPr>
            <a:r>
              <a:rPr kumimoji="0" lang="en-US" sz="800" b="0" i="0" u="none" strike="noStrike" kern="0" cap="none" spc="0" normalizeH="0" baseline="0" noProof="0" dirty="0">
                <a:ln>
                  <a:noFill/>
                </a:ln>
                <a:solidFill>
                  <a:srgbClr val="000000"/>
                </a:solidFill>
                <a:effectLst/>
                <a:uLnTx/>
                <a:uFillTx/>
                <a:latin typeface="Arial"/>
                <a:ea typeface="+mn-ea"/>
                <a:cs typeface="+mn-cs"/>
              </a:rPr>
              <a:t>5/1 - ERCOT Comments +   </a:t>
            </a:r>
          </a:p>
          <a:p>
            <a:pPr lvl="0">
              <a:buClr>
                <a:srgbClr val="4A525A"/>
              </a:buClr>
              <a:defRPr/>
            </a:pPr>
            <a:r>
              <a:rPr lang="en-US" sz="800" b="0" dirty="0">
                <a:solidFill>
                  <a:srgbClr val="000000"/>
                </a:solidFill>
                <a:latin typeface="Arial"/>
              </a:rPr>
              <a:t>          </a:t>
            </a:r>
            <a:r>
              <a:rPr kumimoji="0" lang="en-US" sz="800" b="0" i="0" u="none" strike="noStrike" kern="0" cap="none" spc="0" normalizeH="0" baseline="0" noProof="0" dirty="0">
                <a:ln>
                  <a:noFill/>
                </a:ln>
                <a:solidFill>
                  <a:srgbClr val="000000"/>
                </a:solidFill>
                <a:effectLst/>
                <a:uLnTx/>
                <a:uFillTx/>
                <a:latin typeface="Arial"/>
                <a:ea typeface="+mn-ea"/>
                <a:cs typeface="+mn-cs"/>
              </a:rPr>
              <a:t>BYOG Framework</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21" name="Isosceles Triangle 20">
            <a:extLst>
              <a:ext uri="{FF2B5EF4-FFF2-40B4-BE49-F238E27FC236}">
                <a16:creationId xmlns:a16="http://schemas.microsoft.com/office/drawing/2014/main" id="{22BFA225-597D-9EEC-E2E6-5E6E375E9179}"/>
              </a:ext>
            </a:extLst>
          </p:cNvPr>
          <p:cNvSpPr/>
          <p:nvPr>
            <p:custDataLst>
              <p:tags r:id="rId105"/>
            </p:custDataLst>
          </p:nvPr>
        </p:nvSpPr>
        <p:spPr bwMode="gray">
          <a:xfrm>
            <a:off x="8466419" y="5783358"/>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559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C189E-D1EB-9C62-D7D9-C28F160A0126}"/>
              </a:ext>
            </a:extLst>
          </p:cNvPr>
          <p:cNvSpPr>
            <a:spLocks noGrp="1"/>
          </p:cNvSpPr>
          <p:nvPr>
            <p:ph type="title"/>
          </p:nvPr>
        </p:nvSpPr>
        <p:spPr/>
        <p:txBody>
          <a:bodyPr/>
          <a:lstStyle/>
          <a:p>
            <a:r>
              <a:rPr lang="en-US" dirty="0"/>
              <a:t>APPENDIX</a:t>
            </a:r>
          </a:p>
        </p:txBody>
      </p:sp>
      <p:sp>
        <p:nvSpPr>
          <p:cNvPr id="5" name="Slide Number Placeholder 4">
            <a:extLst>
              <a:ext uri="{FF2B5EF4-FFF2-40B4-BE49-F238E27FC236}">
                <a16:creationId xmlns:a16="http://schemas.microsoft.com/office/drawing/2014/main" id="{ABD0E7EE-2055-2134-DE3E-A416528B917D}"/>
              </a:ext>
            </a:extLst>
          </p:cNvPr>
          <p:cNvSpPr>
            <a:spLocks noGrp="1"/>
          </p:cNvSpPr>
          <p:nvPr>
            <p:ph type="sldNum" sz="quarter" idx="12"/>
          </p:nvPr>
        </p:nvSpPr>
        <p:spPr/>
        <p:txBody>
          <a:bodyPr/>
          <a:lstStyle/>
          <a:p>
            <a:fld id="{BCDE79FB-97BA-492B-8D57-F1373F9ADA95}" type="slidenum">
              <a:rPr lang="en-US" smtClean="0"/>
              <a:t>14</a:t>
            </a:fld>
            <a:endParaRPr lang="en-US"/>
          </a:p>
        </p:txBody>
      </p:sp>
      <p:pic>
        <p:nvPicPr>
          <p:cNvPr id="10" name="Picture 9">
            <a:extLst>
              <a:ext uri="{FF2B5EF4-FFF2-40B4-BE49-F238E27FC236}">
                <a16:creationId xmlns:a16="http://schemas.microsoft.com/office/drawing/2014/main" id="{B8912FC4-E9F6-C2B3-14BF-D81F411E14B8}"/>
              </a:ext>
            </a:extLst>
          </p:cNvPr>
          <p:cNvPicPr>
            <a:picLocks noChangeAspect="1"/>
          </p:cNvPicPr>
          <p:nvPr/>
        </p:nvPicPr>
        <p:blipFill>
          <a:blip r:embed="rId2"/>
          <a:stretch>
            <a:fillRect/>
          </a:stretch>
        </p:blipFill>
        <p:spPr>
          <a:xfrm>
            <a:off x="1032365" y="1515663"/>
            <a:ext cx="6456224" cy="1463167"/>
          </a:xfrm>
          <a:prstGeom prst="rect">
            <a:avLst/>
          </a:prstGeom>
        </p:spPr>
      </p:pic>
    </p:spTree>
    <p:extLst>
      <p:ext uri="{BB962C8B-B14F-4D97-AF65-F5344CB8AC3E}">
        <p14:creationId xmlns:p14="http://schemas.microsoft.com/office/powerpoint/2010/main" val="1181520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A0594-27CC-3C93-C313-5111D094CA86}"/>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70E81BF9-745C-846D-865A-7C37C7F7D11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04" imgH="405" progId="TCLayout.ActiveDocument.1">
                  <p:embed/>
                </p:oleObj>
              </mc:Choice>
              <mc:Fallback>
                <p:oleObj name="think-cell Slide" r:id="rId7" imgW="404" imgH="405" progId="TCLayout.ActiveDocument.1">
                  <p:embed/>
                  <p:pic>
                    <p:nvPicPr>
                      <p:cNvPr id="20" name="think-cell data - do not delete" hidden="1">
                        <a:extLst>
                          <a:ext uri="{FF2B5EF4-FFF2-40B4-BE49-F238E27FC236}">
                            <a16:creationId xmlns:a16="http://schemas.microsoft.com/office/drawing/2014/main" id="{78BEA607-77E7-E5AF-DAF6-3AE6E182D07C}"/>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379C922-71CA-1E35-90E5-1076BBBFE04D}"/>
              </a:ext>
            </a:extLst>
          </p:cNvPr>
          <p:cNvSpPr>
            <a:spLocks noGrp="1"/>
          </p:cNvSpPr>
          <p:nvPr>
            <p:ph type="title"/>
          </p:nvPr>
        </p:nvSpPr>
        <p:spPr>
          <a:xfrm>
            <a:off x="1257300" y="457200"/>
            <a:ext cx="10401300" cy="914400"/>
          </a:xfrm>
        </p:spPr>
        <p:txBody>
          <a:bodyPr vert="horz">
            <a:noAutofit/>
          </a:bodyPr>
          <a:lstStyle/>
          <a:p>
            <a:r>
              <a:rPr lang="en-US" dirty="0"/>
              <a:t>NERC and ERCOT Requirements Relevant to Large Load Interconnection</a:t>
            </a:r>
          </a:p>
        </p:txBody>
      </p:sp>
      <p:sp>
        <p:nvSpPr>
          <p:cNvPr id="5" name="Slide Number Placeholder 4">
            <a:extLst>
              <a:ext uri="{FF2B5EF4-FFF2-40B4-BE49-F238E27FC236}">
                <a16:creationId xmlns:a16="http://schemas.microsoft.com/office/drawing/2014/main" id="{CCF9CCFC-3131-FCE8-CB4D-10321B88A84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4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400" b="1" i="0" u="none" strike="noStrike" kern="1200" cap="none" spc="0" normalizeH="0" baseline="0" noProof="0">
              <a:ln>
                <a:noFill/>
              </a:ln>
              <a:solidFill>
                <a:srgbClr val="005763"/>
              </a:solidFill>
              <a:effectLst/>
              <a:uLnTx/>
              <a:uFillTx/>
              <a:latin typeface="Arial"/>
              <a:ea typeface="+mn-ea"/>
              <a:cs typeface="+mn-cs"/>
            </a:endParaRPr>
          </a:p>
        </p:txBody>
      </p:sp>
      <p:grpSp>
        <p:nvGrpSpPr>
          <p:cNvPr id="15" name="CustomIcon">
            <a:extLst>
              <a:ext uri="{FF2B5EF4-FFF2-40B4-BE49-F238E27FC236}">
                <a16:creationId xmlns:a16="http://schemas.microsoft.com/office/drawing/2014/main" id="{1444CB91-060B-13DF-4D2C-3589D6C8225D}"/>
              </a:ext>
            </a:extLst>
          </p:cNvPr>
          <p:cNvGrpSpPr>
            <a:grpSpLocks noChangeAspect="1"/>
          </p:cNvGrpSpPr>
          <p:nvPr>
            <p:custDataLst>
              <p:tags r:id="rId2"/>
            </p:custDataLst>
          </p:nvPr>
        </p:nvGrpSpPr>
        <p:grpSpPr>
          <a:xfrm>
            <a:off x="1062094" y="3808237"/>
            <a:ext cx="633222" cy="633222"/>
            <a:chOff x="-205105" y="-205105"/>
            <a:chExt cx="1019810" cy="1019810"/>
          </a:xfrm>
        </p:grpSpPr>
        <p:sp>
          <p:nvSpPr>
            <p:cNvPr id="12" name="Oval 11">
              <a:extLst>
                <a:ext uri="{FF2B5EF4-FFF2-40B4-BE49-F238E27FC236}">
                  <a16:creationId xmlns:a16="http://schemas.microsoft.com/office/drawing/2014/main" id="{B0305A7A-4243-8012-5BD6-E4E462EC29AD}"/>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pic>
          <p:nvPicPr>
            <p:cNvPr id="14" name="Graphic 13">
              <a:extLst>
                <a:ext uri="{FF2B5EF4-FFF2-40B4-BE49-F238E27FC236}">
                  <a16:creationId xmlns:a16="http://schemas.microsoft.com/office/drawing/2014/main" id="{1BA2969B-CC4B-B798-3EAC-13DCCCE11F2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0" y="0"/>
              <a:ext cx="609600" cy="609600"/>
            </a:xfrm>
            <a:prstGeom prst="rect">
              <a:avLst/>
            </a:prstGeom>
          </p:spPr>
        </p:pic>
      </p:grpSp>
      <p:sp>
        <p:nvSpPr>
          <p:cNvPr id="9" name="TextBox 8">
            <a:extLst>
              <a:ext uri="{FF2B5EF4-FFF2-40B4-BE49-F238E27FC236}">
                <a16:creationId xmlns:a16="http://schemas.microsoft.com/office/drawing/2014/main" id="{4215520B-4C5F-BBE2-15D7-372AE9C0BB93}"/>
              </a:ext>
            </a:extLst>
          </p:cNvPr>
          <p:cNvSpPr txBox="1">
            <a:spLocks/>
          </p:cNvSpPr>
          <p:nvPr/>
        </p:nvSpPr>
        <p:spPr>
          <a:xfrm>
            <a:off x="1062094" y="4525831"/>
            <a:ext cx="840606"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Role in LLI</a:t>
            </a:r>
          </a:p>
        </p:txBody>
      </p:sp>
      <p:grpSp>
        <p:nvGrpSpPr>
          <p:cNvPr id="11" name="CustomIcon">
            <a:extLst>
              <a:ext uri="{FF2B5EF4-FFF2-40B4-BE49-F238E27FC236}">
                <a16:creationId xmlns:a16="http://schemas.microsoft.com/office/drawing/2014/main" id="{890EA055-B0D3-EEFB-74CA-13C3F1DFDFB9}"/>
              </a:ext>
            </a:extLst>
          </p:cNvPr>
          <p:cNvGrpSpPr>
            <a:grpSpLocks/>
          </p:cNvGrpSpPr>
          <p:nvPr>
            <p:custDataLst>
              <p:tags r:id="rId3"/>
            </p:custDataLst>
          </p:nvPr>
        </p:nvGrpSpPr>
        <p:grpSpPr>
          <a:xfrm>
            <a:off x="1062094" y="2254708"/>
            <a:ext cx="633222" cy="633222"/>
            <a:chOff x="-205105" y="-205105"/>
            <a:chExt cx="1019810" cy="1019810"/>
          </a:xfrm>
        </p:grpSpPr>
        <p:sp>
          <p:nvSpPr>
            <p:cNvPr id="8" name="Oval 7">
              <a:extLst>
                <a:ext uri="{FF2B5EF4-FFF2-40B4-BE49-F238E27FC236}">
                  <a16:creationId xmlns:a16="http://schemas.microsoft.com/office/drawing/2014/main" id="{1A1A3368-61EE-869C-154C-8ADA7054F1FA}"/>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pic>
          <p:nvPicPr>
            <p:cNvPr id="10" name="Graphic 9">
              <a:extLst>
                <a:ext uri="{FF2B5EF4-FFF2-40B4-BE49-F238E27FC236}">
                  <a16:creationId xmlns:a16="http://schemas.microsoft.com/office/drawing/2014/main" id="{256E0B64-2080-B80F-76C5-895AF0D13CC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0" y="0"/>
              <a:ext cx="609600" cy="609600"/>
            </a:xfrm>
            <a:prstGeom prst="rect">
              <a:avLst/>
            </a:prstGeom>
          </p:spPr>
        </p:pic>
      </p:grpSp>
      <p:sp>
        <p:nvSpPr>
          <p:cNvPr id="13" name="TextBox 12">
            <a:extLst>
              <a:ext uri="{FF2B5EF4-FFF2-40B4-BE49-F238E27FC236}">
                <a16:creationId xmlns:a16="http://schemas.microsoft.com/office/drawing/2014/main" id="{4A5CD139-96F7-A5D7-F061-67BA7D24F723}"/>
              </a:ext>
            </a:extLst>
          </p:cNvPr>
          <p:cNvSpPr txBox="1">
            <a:spLocks/>
          </p:cNvSpPr>
          <p:nvPr/>
        </p:nvSpPr>
        <p:spPr>
          <a:xfrm>
            <a:off x="1062094" y="2983419"/>
            <a:ext cx="840606"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Purpose</a:t>
            </a:r>
          </a:p>
        </p:txBody>
      </p:sp>
      <p:grpSp>
        <p:nvGrpSpPr>
          <p:cNvPr id="60" name="Group 59">
            <a:extLst>
              <a:ext uri="{FF2B5EF4-FFF2-40B4-BE49-F238E27FC236}">
                <a16:creationId xmlns:a16="http://schemas.microsoft.com/office/drawing/2014/main" id="{F31D2986-4702-E60D-2047-17624A2478AA}"/>
              </a:ext>
            </a:extLst>
          </p:cNvPr>
          <p:cNvGrpSpPr/>
          <p:nvPr/>
        </p:nvGrpSpPr>
        <p:grpSpPr>
          <a:xfrm>
            <a:off x="1062094" y="2178273"/>
            <a:ext cx="10596506" cy="1543713"/>
            <a:chOff x="235242" y="2178273"/>
            <a:chExt cx="11423358" cy="1543713"/>
          </a:xfrm>
        </p:grpSpPr>
        <p:cxnSp>
          <p:nvCxnSpPr>
            <p:cNvPr id="17" name="LineBasicDefault 17">
              <a:extLst>
                <a:ext uri="{FF2B5EF4-FFF2-40B4-BE49-F238E27FC236}">
                  <a16:creationId xmlns:a16="http://schemas.microsoft.com/office/drawing/2014/main" id="{389A6520-2439-28DB-54BB-7466D1D7590C}"/>
                </a:ext>
              </a:extLst>
            </p:cNvPr>
            <p:cNvCxnSpPr>
              <a:cxnSpLocks/>
            </p:cNvCxnSpPr>
            <p:nvPr>
              <p:custDataLst>
                <p:tags r:id="rId4"/>
              </p:custDataLst>
            </p:nvPr>
          </p:nvCxnSpPr>
          <p:spPr>
            <a:xfrm>
              <a:off x="235242" y="3721986"/>
              <a:ext cx="11423358"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LineBasicDefault 17">
              <a:extLst>
                <a:ext uri="{FF2B5EF4-FFF2-40B4-BE49-F238E27FC236}">
                  <a16:creationId xmlns:a16="http://schemas.microsoft.com/office/drawing/2014/main" id="{3BA95F85-FA85-195E-FB16-8D86C22D564F}"/>
                </a:ext>
              </a:extLst>
            </p:cNvPr>
            <p:cNvCxnSpPr>
              <a:cxnSpLocks/>
            </p:cNvCxnSpPr>
            <p:nvPr>
              <p:custDataLst>
                <p:tags r:id="rId5"/>
              </p:custDataLst>
            </p:nvPr>
          </p:nvCxnSpPr>
          <p:spPr>
            <a:xfrm>
              <a:off x="235242" y="2178273"/>
              <a:ext cx="11423358"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52" name="Group 51">
            <a:extLst>
              <a:ext uri="{FF2B5EF4-FFF2-40B4-BE49-F238E27FC236}">
                <a16:creationId xmlns:a16="http://schemas.microsoft.com/office/drawing/2014/main" id="{34B48E91-1780-34C6-B8EF-41D20AC58767}"/>
              </a:ext>
            </a:extLst>
          </p:cNvPr>
          <p:cNvGrpSpPr/>
          <p:nvPr/>
        </p:nvGrpSpPr>
        <p:grpSpPr>
          <a:xfrm>
            <a:off x="1973831" y="1387770"/>
            <a:ext cx="2332951" cy="3713129"/>
            <a:chOff x="1049157" y="1387770"/>
            <a:chExt cx="2332951" cy="3713129"/>
          </a:xfrm>
        </p:grpSpPr>
        <p:sp>
          <p:nvSpPr>
            <p:cNvPr id="24" name="TextBox 23">
              <a:extLst>
                <a:ext uri="{FF2B5EF4-FFF2-40B4-BE49-F238E27FC236}">
                  <a16:creationId xmlns:a16="http://schemas.microsoft.com/office/drawing/2014/main" id="{8A75D630-B720-E856-F7BA-E845936C67FA}"/>
                </a:ext>
              </a:extLst>
            </p:cNvPr>
            <p:cNvSpPr txBox="1">
              <a:spLocks/>
            </p:cNvSpPr>
            <p:nvPr/>
          </p:nvSpPr>
          <p:spPr>
            <a:xfrm>
              <a:off x="1049157" y="1709735"/>
              <a:ext cx="2332951" cy="430887"/>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Facility interconnection studies</a:t>
              </a:r>
            </a:p>
          </p:txBody>
        </p:sp>
        <p:sp>
          <p:nvSpPr>
            <p:cNvPr id="28" name="TextBox 27">
              <a:extLst>
                <a:ext uri="{FF2B5EF4-FFF2-40B4-BE49-F238E27FC236}">
                  <a16:creationId xmlns:a16="http://schemas.microsoft.com/office/drawing/2014/main" id="{0D8A54EA-B61A-C1F4-C508-881E2BF1C8F7}"/>
                </a:ext>
              </a:extLst>
            </p:cNvPr>
            <p:cNvSpPr txBox="1">
              <a:spLocks/>
            </p:cNvSpPr>
            <p:nvPr/>
          </p:nvSpPr>
          <p:spPr>
            <a:xfrm>
              <a:off x="1049157" y="2254708"/>
              <a:ext cx="2332951"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Establishes requirements for the Transmission Planner and Planning Coordinator to study the impact of interconnecting a new facility to the bulk electric system</a:t>
              </a:r>
            </a:p>
          </p:txBody>
        </p:sp>
        <p:sp>
          <p:nvSpPr>
            <p:cNvPr id="32" name="TextBox 31">
              <a:extLst>
                <a:ext uri="{FF2B5EF4-FFF2-40B4-BE49-F238E27FC236}">
                  <a16:creationId xmlns:a16="http://schemas.microsoft.com/office/drawing/2014/main" id="{521537C9-8EF9-8214-1E2E-BB84C6D60254}"/>
                </a:ext>
              </a:extLst>
            </p:cNvPr>
            <p:cNvSpPr txBox="1">
              <a:spLocks/>
            </p:cNvSpPr>
            <p:nvPr/>
          </p:nvSpPr>
          <p:spPr>
            <a:xfrm>
              <a:off x="1049157" y="3808237"/>
              <a:ext cx="2332951" cy="129266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171A1C"/>
                  </a:solidFill>
                  <a:effectLst/>
                  <a:uLnTx/>
                  <a:uFillTx/>
                  <a:latin typeface="Arial"/>
                  <a:ea typeface="+mn-ea"/>
                  <a:cs typeface="+mn-cs"/>
                </a:rPr>
                <a:t>Requires the applicable entities to perform steady-state, stability, and short-circuit studies to confirm the interconnection does not degrade system reliability. The load developer must supply accurate load models and parameters</a:t>
              </a:r>
            </a:p>
          </p:txBody>
        </p:sp>
        <p:sp>
          <p:nvSpPr>
            <p:cNvPr id="39" name="Rectangle: Rounded Corners 38">
              <a:extLst>
                <a:ext uri="{FF2B5EF4-FFF2-40B4-BE49-F238E27FC236}">
                  <a16:creationId xmlns:a16="http://schemas.microsoft.com/office/drawing/2014/main" id="{F854D343-076A-9B8F-3F78-0B61F5EE447B}"/>
                </a:ext>
              </a:extLst>
            </p:cNvPr>
            <p:cNvSpPr>
              <a:spLocks/>
            </p:cNvSpPr>
            <p:nvPr/>
          </p:nvSpPr>
          <p:spPr>
            <a:xfrm>
              <a:off x="1049157" y="1387770"/>
              <a:ext cx="2332951" cy="24621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a:ea typeface="+mn-ea"/>
                  <a:cs typeface="+mn-cs"/>
                </a:rPr>
                <a:t>NERC FAC-002</a:t>
              </a:r>
            </a:p>
          </p:txBody>
        </p:sp>
      </p:grpSp>
      <p:grpSp>
        <p:nvGrpSpPr>
          <p:cNvPr id="48" name="Group 47">
            <a:extLst>
              <a:ext uri="{FF2B5EF4-FFF2-40B4-BE49-F238E27FC236}">
                <a16:creationId xmlns:a16="http://schemas.microsoft.com/office/drawing/2014/main" id="{C76158A6-80E4-43E7-1F80-1FECABFE9F6E}"/>
              </a:ext>
            </a:extLst>
          </p:cNvPr>
          <p:cNvGrpSpPr/>
          <p:nvPr/>
        </p:nvGrpSpPr>
        <p:grpSpPr>
          <a:xfrm>
            <a:off x="4424437" y="1387770"/>
            <a:ext cx="2332951" cy="2974465"/>
            <a:chOff x="3807987" y="1387770"/>
            <a:chExt cx="2332951" cy="2974465"/>
          </a:xfrm>
        </p:grpSpPr>
        <p:sp>
          <p:nvSpPr>
            <p:cNvPr id="23" name="TextBox 22">
              <a:extLst>
                <a:ext uri="{FF2B5EF4-FFF2-40B4-BE49-F238E27FC236}">
                  <a16:creationId xmlns:a16="http://schemas.microsoft.com/office/drawing/2014/main" id="{BCA454BE-F62F-71CC-7C93-773F1F231C1F}"/>
                </a:ext>
              </a:extLst>
            </p:cNvPr>
            <p:cNvSpPr txBox="1">
              <a:spLocks/>
            </p:cNvSpPr>
            <p:nvPr/>
          </p:nvSpPr>
          <p:spPr>
            <a:xfrm>
              <a:off x="3807987" y="1709735"/>
              <a:ext cx="2332951" cy="36933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Transmission planning performance requirements</a:t>
              </a:r>
            </a:p>
          </p:txBody>
        </p:sp>
        <p:sp>
          <p:nvSpPr>
            <p:cNvPr id="29" name="TextBox 28">
              <a:extLst>
                <a:ext uri="{FF2B5EF4-FFF2-40B4-BE49-F238E27FC236}">
                  <a16:creationId xmlns:a16="http://schemas.microsoft.com/office/drawing/2014/main" id="{053C58F8-4D32-3031-7D5A-8D3036A65308}"/>
                </a:ext>
              </a:extLst>
            </p:cNvPr>
            <p:cNvSpPr txBox="1">
              <a:spLocks/>
            </p:cNvSpPr>
            <p:nvPr/>
          </p:nvSpPr>
          <p:spPr>
            <a:xfrm>
              <a:off x="3807987" y="2254708"/>
              <a:ext cx="2332951" cy="246221"/>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Defines steady-state performance requirements for the transmission system under a range of contingency categories (P0-P7), from no contingency to extreme events</a:t>
              </a:r>
            </a:p>
          </p:txBody>
        </p:sp>
        <p:sp>
          <p:nvSpPr>
            <p:cNvPr id="33" name="TextBox 32">
              <a:extLst>
                <a:ext uri="{FF2B5EF4-FFF2-40B4-BE49-F238E27FC236}">
                  <a16:creationId xmlns:a16="http://schemas.microsoft.com/office/drawing/2014/main" id="{AE9D55AD-CB36-CB6D-967E-05F5AA7A174E}"/>
                </a:ext>
              </a:extLst>
            </p:cNvPr>
            <p:cNvSpPr txBox="1">
              <a:spLocks/>
            </p:cNvSpPr>
            <p:nvPr/>
          </p:nvSpPr>
          <p:spPr>
            <a:xfrm>
              <a:off x="3807987" y="3808237"/>
              <a:ext cx="2332951" cy="55399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171A1C"/>
                  </a:solidFill>
                  <a:effectLst/>
                  <a:uLnTx/>
                  <a:uFillTx/>
                  <a:latin typeface="Arial"/>
                  <a:ea typeface="+mn-ea"/>
                  <a:cs typeface="+mn-cs"/>
                </a:rPr>
                <a:t>Sets forth the transmission reliability criteria for the bulk electric system</a:t>
              </a:r>
            </a:p>
          </p:txBody>
        </p:sp>
        <p:sp>
          <p:nvSpPr>
            <p:cNvPr id="40" name="Rectangle: Rounded Corners 39">
              <a:extLst>
                <a:ext uri="{FF2B5EF4-FFF2-40B4-BE49-F238E27FC236}">
                  <a16:creationId xmlns:a16="http://schemas.microsoft.com/office/drawing/2014/main" id="{AF566E30-3061-BDC9-1EF4-1F503D9A1119}"/>
                </a:ext>
              </a:extLst>
            </p:cNvPr>
            <p:cNvSpPr>
              <a:spLocks/>
            </p:cNvSpPr>
            <p:nvPr/>
          </p:nvSpPr>
          <p:spPr>
            <a:xfrm>
              <a:off x="3807987" y="1387770"/>
              <a:ext cx="2332951" cy="24621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a:ea typeface="+mn-ea"/>
                  <a:cs typeface="+mn-cs"/>
                </a:rPr>
                <a:t>NERC TPL-001</a:t>
              </a:r>
            </a:p>
          </p:txBody>
        </p:sp>
      </p:grpSp>
      <p:grpSp>
        <p:nvGrpSpPr>
          <p:cNvPr id="44" name="Group 43">
            <a:extLst>
              <a:ext uri="{FF2B5EF4-FFF2-40B4-BE49-F238E27FC236}">
                <a16:creationId xmlns:a16="http://schemas.microsoft.com/office/drawing/2014/main" id="{DFDA8A2E-31E7-0EB3-2A6F-0BC206955C3E}"/>
              </a:ext>
            </a:extLst>
          </p:cNvPr>
          <p:cNvGrpSpPr/>
          <p:nvPr/>
        </p:nvGrpSpPr>
        <p:grpSpPr>
          <a:xfrm>
            <a:off x="6875043" y="1387770"/>
            <a:ext cx="2332951" cy="3343797"/>
            <a:chOff x="6566819" y="1387770"/>
            <a:chExt cx="2332951" cy="3343797"/>
          </a:xfrm>
        </p:grpSpPr>
        <p:sp>
          <p:nvSpPr>
            <p:cNvPr id="22" name="TextBox 21">
              <a:extLst>
                <a:ext uri="{FF2B5EF4-FFF2-40B4-BE49-F238E27FC236}">
                  <a16:creationId xmlns:a16="http://schemas.microsoft.com/office/drawing/2014/main" id="{FFE4868A-021F-1E85-37BD-C7090D1C1365}"/>
                </a:ext>
              </a:extLst>
            </p:cNvPr>
            <p:cNvSpPr txBox="1">
              <a:spLocks/>
            </p:cNvSpPr>
            <p:nvPr/>
          </p:nvSpPr>
          <p:spPr>
            <a:xfrm>
              <a:off x="6566819" y="1709735"/>
              <a:ext cx="2332951"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Transmission planning criteria</a:t>
              </a:r>
            </a:p>
          </p:txBody>
        </p:sp>
        <p:sp>
          <p:nvSpPr>
            <p:cNvPr id="30" name="TextBox 29">
              <a:extLst>
                <a:ext uri="{FF2B5EF4-FFF2-40B4-BE49-F238E27FC236}">
                  <a16:creationId xmlns:a16="http://schemas.microsoft.com/office/drawing/2014/main" id="{BDCACC8C-C0AC-76C2-AF9E-AE3212C12FBE}"/>
                </a:ext>
              </a:extLst>
            </p:cNvPr>
            <p:cNvSpPr txBox="1">
              <a:spLocks/>
            </p:cNvSpPr>
            <p:nvPr/>
          </p:nvSpPr>
          <p:spPr>
            <a:xfrm>
              <a:off x="6566819" y="2254708"/>
              <a:ext cx="2332951" cy="129266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Defines ERCOT’s regional transmission planning criteria, performance requirements, and study methodology- including how new large loads must be modeled and assessed within the ERCOT grid </a:t>
              </a:r>
            </a:p>
          </p:txBody>
        </p:sp>
        <p:sp>
          <p:nvSpPr>
            <p:cNvPr id="34" name="TextBox 33">
              <a:extLst>
                <a:ext uri="{FF2B5EF4-FFF2-40B4-BE49-F238E27FC236}">
                  <a16:creationId xmlns:a16="http://schemas.microsoft.com/office/drawing/2014/main" id="{7B019E63-0151-5622-08AC-64BFA8350B58}"/>
                </a:ext>
              </a:extLst>
            </p:cNvPr>
            <p:cNvSpPr txBox="1">
              <a:spLocks/>
            </p:cNvSpPr>
            <p:nvPr/>
          </p:nvSpPr>
          <p:spPr>
            <a:xfrm>
              <a:off x="6566819" y="3808237"/>
              <a:ext cx="2332951" cy="923330"/>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171A1C"/>
                  </a:solidFill>
                  <a:effectLst/>
                  <a:uLnTx/>
                  <a:uFillTx/>
                  <a:latin typeface="Arial"/>
                  <a:ea typeface="+mn-ea"/>
                  <a:cs typeface="+mn-cs"/>
                </a:rPr>
                <a:t>Sets forth ERCOT’s reliability criteria that is additive to the NERC criteria, and requires network upgrades when deficiencies are identified</a:t>
              </a:r>
            </a:p>
          </p:txBody>
        </p:sp>
        <p:sp>
          <p:nvSpPr>
            <p:cNvPr id="41" name="Rectangle: Rounded Corners 40">
              <a:extLst>
                <a:ext uri="{FF2B5EF4-FFF2-40B4-BE49-F238E27FC236}">
                  <a16:creationId xmlns:a16="http://schemas.microsoft.com/office/drawing/2014/main" id="{F9FCED71-2C2F-2E4C-3AC0-A679A58FFA67}"/>
                </a:ext>
              </a:extLst>
            </p:cNvPr>
            <p:cNvSpPr>
              <a:spLocks/>
            </p:cNvSpPr>
            <p:nvPr/>
          </p:nvSpPr>
          <p:spPr>
            <a:xfrm>
              <a:off x="6566819" y="1387770"/>
              <a:ext cx="2332951" cy="24621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a:ea typeface="+mn-ea"/>
                  <a:cs typeface="+mn-cs"/>
                </a:rPr>
                <a:t>ERCOT Planning Guide </a:t>
              </a:r>
              <a:r>
                <a:rPr kumimoji="0" lang="en-US" sz="1100" b="1" i="0" u="none" strike="noStrike" kern="1200" cap="none" spc="0" normalizeH="0" baseline="0" noProof="0">
                  <a:ln>
                    <a:noFill/>
                  </a:ln>
                  <a:solidFill>
                    <a:srgbClr val="FFFFFF"/>
                  </a:solidFill>
                  <a:effectLst/>
                  <a:uLnTx/>
                  <a:uFillTx/>
                  <a:latin typeface="Arial"/>
                  <a:ea typeface="+mn-ea"/>
                  <a:cs typeface="+mn-cs"/>
                </a:rPr>
                <a:t>§</a:t>
              </a:r>
              <a:r>
                <a:rPr kumimoji="0" lang="en-US" sz="1200" b="1" i="0" u="none" strike="noStrike" kern="1200" cap="none" spc="0" normalizeH="0" baseline="0" noProof="0">
                  <a:ln>
                    <a:noFill/>
                  </a:ln>
                  <a:solidFill>
                    <a:srgbClr val="FFFFFF"/>
                  </a:solidFill>
                  <a:effectLst/>
                  <a:uLnTx/>
                  <a:uFillTx/>
                  <a:latin typeface="Arial"/>
                  <a:ea typeface="+mn-ea"/>
                  <a:cs typeface="+mn-cs"/>
                </a:rPr>
                <a:t>4 </a:t>
              </a:r>
            </a:p>
          </p:txBody>
        </p:sp>
      </p:grpSp>
      <p:grpSp>
        <p:nvGrpSpPr>
          <p:cNvPr id="27" name="Group 26">
            <a:extLst>
              <a:ext uri="{FF2B5EF4-FFF2-40B4-BE49-F238E27FC236}">
                <a16:creationId xmlns:a16="http://schemas.microsoft.com/office/drawing/2014/main" id="{A74695A7-EBE7-569F-A2AA-274A1B59D9DA}"/>
              </a:ext>
            </a:extLst>
          </p:cNvPr>
          <p:cNvGrpSpPr/>
          <p:nvPr/>
        </p:nvGrpSpPr>
        <p:grpSpPr>
          <a:xfrm>
            <a:off x="9325649" y="1387770"/>
            <a:ext cx="2332951" cy="3897795"/>
            <a:chOff x="9325649" y="1387770"/>
            <a:chExt cx="2332951" cy="3897795"/>
          </a:xfrm>
        </p:grpSpPr>
        <p:sp>
          <p:nvSpPr>
            <p:cNvPr id="21" name="TextBox 20">
              <a:extLst>
                <a:ext uri="{FF2B5EF4-FFF2-40B4-BE49-F238E27FC236}">
                  <a16:creationId xmlns:a16="http://schemas.microsoft.com/office/drawing/2014/main" id="{C272DDD7-F932-20B5-B886-56254EA27BC4}"/>
                </a:ext>
              </a:extLst>
            </p:cNvPr>
            <p:cNvSpPr txBox="1">
              <a:spLocks/>
            </p:cNvSpPr>
            <p:nvPr/>
          </p:nvSpPr>
          <p:spPr>
            <a:xfrm>
              <a:off x="9325649" y="1709735"/>
              <a:ext cx="2332951" cy="430887"/>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Large load interconnection process</a:t>
              </a:r>
            </a:p>
          </p:txBody>
        </p:sp>
        <p:sp>
          <p:nvSpPr>
            <p:cNvPr id="31" name="TextBox 30">
              <a:extLst>
                <a:ext uri="{FF2B5EF4-FFF2-40B4-BE49-F238E27FC236}">
                  <a16:creationId xmlns:a16="http://schemas.microsoft.com/office/drawing/2014/main" id="{DA454628-6C17-6690-F626-4047EAE6C632}"/>
                </a:ext>
              </a:extLst>
            </p:cNvPr>
            <p:cNvSpPr txBox="1">
              <a:spLocks/>
            </p:cNvSpPr>
            <p:nvPr/>
          </p:nvSpPr>
          <p:spPr>
            <a:xfrm>
              <a:off x="9325649" y="2254708"/>
              <a:ext cx="2332951" cy="246221"/>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171A1C"/>
                  </a:solidFill>
                  <a:effectLst/>
                  <a:uLnTx/>
                  <a:uFillTx/>
                  <a:latin typeface="Arial"/>
                  <a:ea typeface="+mn-ea"/>
                  <a:cs typeface="+mn-cs"/>
                </a:rPr>
                <a:t>Establishes the procedural and technical framework specifically for interconnecting large loads (≥ 75 MW) to the ERCOT transmission system, from application through commercial operation</a:t>
              </a:r>
            </a:p>
          </p:txBody>
        </p:sp>
        <p:sp>
          <p:nvSpPr>
            <p:cNvPr id="35" name="TextBox 34">
              <a:extLst>
                <a:ext uri="{FF2B5EF4-FFF2-40B4-BE49-F238E27FC236}">
                  <a16:creationId xmlns:a16="http://schemas.microsoft.com/office/drawing/2014/main" id="{9BCF53D2-B209-F7F1-2514-151C67DECF0F}"/>
                </a:ext>
              </a:extLst>
            </p:cNvPr>
            <p:cNvSpPr txBox="1">
              <a:spLocks/>
            </p:cNvSpPr>
            <p:nvPr/>
          </p:nvSpPr>
          <p:spPr>
            <a:xfrm>
              <a:off x="9325649" y="3808237"/>
              <a:ext cx="2332951" cy="147732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171A1C"/>
                  </a:solidFill>
                  <a:effectLst/>
                  <a:uLnTx/>
                  <a:uFillTx/>
                  <a:latin typeface="Arial"/>
                  <a:ea typeface="+mn-ea"/>
                  <a:cs typeface="+mn-cs"/>
                </a:rPr>
                <a:t>The primary ERCOT procedural roadmap for large loads. Covers the Large Load Interconnection Requests (LLIR) process, required study agreements, deposit milestones, phased study process, and commercial terms for cost responsibility of network upgrades</a:t>
              </a:r>
            </a:p>
          </p:txBody>
        </p:sp>
        <p:sp>
          <p:nvSpPr>
            <p:cNvPr id="42" name="Rectangle: Rounded Corners 41">
              <a:extLst>
                <a:ext uri="{FF2B5EF4-FFF2-40B4-BE49-F238E27FC236}">
                  <a16:creationId xmlns:a16="http://schemas.microsoft.com/office/drawing/2014/main" id="{116D6B86-8186-9F07-7AEC-45907F21D013}"/>
                </a:ext>
              </a:extLst>
            </p:cNvPr>
            <p:cNvSpPr>
              <a:spLocks/>
            </p:cNvSpPr>
            <p:nvPr/>
          </p:nvSpPr>
          <p:spPr>
            <a:xfrm>
              <a:off x="9325649" y="1387770"/>
              <a:ext cx="2332951" cy="24621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a:ea typeface="+mn-ea"/>
                  <a:cs typeface="+mn-cs"/>
                </a:rPr>
                <a:t>ERCOT Planning Guide </a:t>
              </a:r>
              <a:r>
                <a:rPr kumimoji="0" lang="en-US" sz="1100" b="1" i="0" u="none" strike="noStrike" kern="1200" cap="none" spc="0" normalizeH="0" baseline="0" noProof="0">
                  <a:ln>
                    <a:noFill/>
                  </a:ln>
                  <a:solidFill>
                    <a:srgbClr val="FFFFFF"/>
                  </a:solidFill>
                  <a:effectLst/>
                  <a:uLnTx/>
                  <a:uFillTx/>
                  <a:latin typeface="Arial"/>
                  <a:ea typeface="+mn-ea"/>
                  <a:cs typeface="+mn-cs"/>
                </a:rPr>
                <a:t>§</a:t>
              </a:r>
              <a:r>
                <a:rPr kumimoji="0" lang="en-US" sz="1200" b="1" i="0" u="none" strike="noStrike" kern="1200" cap="none" spc="0" normalizeH="0" baseline="0" noProof="0">
                  <a:ln>
                    <a:noFill/>
                  </a:ln>
                  <a:solidFill>
                    <a:srgbClr val="FFFFFF"/>
                  </a:solidFill>
                  <a:effectLst/>
                  <a:uLnTx/>
                  <a:uFillTx/>
                  <a:latin typeface="Arial"/>
                  <a:ea typeface="+mn-ea"/>
                  <a:cs typeface="+mn-cs"/>
                </a:rPr>
                <a:t>9</a:t>
              </a:r>
            </a:p>
          </p:txBody>
        </p:sp>
      </p:grpSp>
      <p:sp>
        <p:nvSpPr>
          <p:cNvPr id="59" name="Rectangle: Rounded Corners 58">
            <a:extLst>
              <a:ext uri="{FF2B5EF4-FFF2-40B4-BE49-F238E27FC236}">
                <a16:creationId xmlns:a16="http://schemas.microsoft.com/office/drawing/2014/main" id="{5CC77442-1934-3079-E492-794B46C51D04}"/>
              </a:ext>
            </a:extLst>
          </p:cNvPr>
          <p:cNvSpPr/>
          <p:nvPr/>
        </p:nvSpPr>
        <p:spPr>
          <a:xfrm>
            <a:off x="1226646" y="5779382"/>
            <a:ext cx="9738709" cy="452480"/>
          </a:xfrm>
          <a:prstGeom prst="roundRect">
            <a:avLst/>
          </a:prstGeom>
          <a:solidFill>
            <a:schemeClr val="accent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Key takeaway: </a:t>
            </a:r>
            <a:r>
              <a:rPr kumimoji="0" lang="en-US" sz="1200" b="0" i="0" u="none" strike="noStrike" kern="1200" cap="none" spc="0" normalizeH="0" baseline="0" noProof="0">
                <a:ln>
                  <a:noFill/>
                </a:ln>
                <a:solidFill>
                  <a:srgbClr val="171A1C"/>
                </a:solidFill>
                <a:effectLst/>
                <a:uLnTx/>
                <a:uFillTx/>
                <a:latin typeface="Arial"/>
                <a:ea typeface="+mn-ea"/>
                <a:cs typeface="+mn-cs"/>
              </a:rPr>
              <a:t>NERC Reliability Standards and ERCOT Planning Guide requirements govern the reliability assessment of new Large Loads</a:t>
            </a:r>
            <a:endParaRPr kumimoji="0" lang="en-US" sz="1200" b="1" i="0" u="none" strike="noStrike" kern="1200" cap="none" spc="0" normalizeH="0" baseline="0" noProof="0">
              <a:ln>
                <a:noFill/>
              </a:ln>
              <a:solidFill>
                <a:srgbClr val="171A1C"/>
              </a:solidFill>
              <a:effectLst/>
              <a:uLnTx/>
              <a:uFillTx/>
              <a:latin typeface="Arial"/>
              <a:ea typeface="+mn-ea"/>
              <a:cs typeface="+mn-cs"/>
            </a:endParaRPr>
          </a:p>
        </p:txBody>
      </p:sp>
    </p:spTree>
    <p:extLst>
      <p:ext uri="{BB962C8B-B14F-4D97-AF65-F5344CB8AC3E}">
        <p14:creationId xmlns:p14="http://schemas.microsoft.com/office/powerpoint/2010/main" val="415755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0E3CB-808D-378E-D362-ED75F00622D8}"/>
            </a:ext>
          </a:extLst>
        </p:cNvPr>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F75B9F80-28A2-24F2-EBA8-00404F205F7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1" imgW="404" imgH="403" progId="TCLayout.ActiveDocument.1">
                  <p:embed/>
                </p:oleObj>
              </mc:Choice>
              <mc:Fallback>
                <p:oleObj name="think-cell Slide" r:id="rId21" imgW="404" imgH="403" progId="TCLayout.ActiveDocument.1">
                  <p:embed/>
                  <p:pic>
                    <p:nvPicPr>
                      <p:cNvPr id="23" name="think-cell data - do not delete" hidden="1">
                        <a:extLst>
                          <a:ext uri="{FF2B5EF4-FFF2-40B4-BE49-F238E27FC236}">
                            <a16:creationId xmlns:a16="http://schemas.microsoft.com/office/drawing/2014/main" id="{48A74ADD-4BA6-189D-3530-0AD76B274B72}"/>
                          </a:ext>
                        </a:extLst>
                      </p:cNvPr>
                      <p:cNvPicPr/>
                      <p:nvPr/>
                    </p:nvPicPr>
                    <p:blipFill>
                      <a:blip r:embed="rId22"/>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7B3BB19C-C3FF-6027-6EB6-7633818775BB}"/>
              </a:ext>
            </a:extLst>
          </p:cNvPr>
          <p:cNvSpPr>
            <a:spLocks noGrp="1"/>
          </p:cNvSpPr>
          <p:nvPr>
            <p:ph type="title"/>
            <p:custDataLst>
              <p:tags r:id="rId2"/>
            </p:custDataLst>
          </p:nvPr>
        </p:nvSpPr>
        <p:spPr/>
        <p:txBody>
          <a:bodyPr vert="horz">
            <a:noAutofit/>
          </a:bodyPr>
          <a:lstStyle/>
          <a:p>
            <a:r>
              <a:rPr lang="en-US"/>
              <a:t>Evolution of Large Load Interconnection in ERCOT: from ad hoc to batch-based planning</a:t>
            </a:r>
          </a:p>
        </p:txBody>
      </p:sp>
      <p:sp>
        <p:nvSpPr>
          <p:cNvPr id="6" name="Text Placeholder 5">
            <a:extLst>
              <a:ext uri="{FF2B5EF4-FFF2-40B4-BE49-F238E27FC236}">
                <a16:creationId xmlns:a16="http://schemas.microsoft.com/office/drawing/2014/main" id="{2813D0AC-E46E-E320-F2ED-F1E1C86867AE}"/>
              </a:ext>
            </a:extLst>
          </p:cNvPr>
          <p:cNvSpPr>
            <a:spLocks noGrp="1"/>
          </p:cNvSpPr>
          <p:nvPr>
            <p:ph type="body" sz="quarter" idx="15"/>
          </p:nvPr>
        </p:nvSpPr>
        <p:spPr/>
        <p:txBody>
          <a:bodyPr/>
          <a:lstStyle/>
          <a:p>
            <a:r>
              <a:rPr lang="en-US">
                <a:solidFill>
                  <a:srgbClr val="D6FAFF"/>
                </a:solidFill>
              </a:rPr>
              <a:t>.</a:t>
            </a:r>
          </a:p>
        </p:txBody>
      </p:sp>
      <p:grpSp>
        <p:nvGrpSpPr>
          <p:cNvPr id="101" name="Group 100">
            <a:extLst>
              <a:ext uri="{FF2B5EF4-FFF2-40B4-BE49-F238E27FC236}">
                <a16:creationId xmlns:a16="http://schemas.microsoft.com/office/drawing/2014/main" id="{2EAFB977-842E-AEAC-5731-6F68A3AA7617}"/>
              </a:ext>
            </a:extLst>
          </p:cNvPr>
          <p:cNvGrpSpPr/>
          <p:nvPr>
            <p:custDataLst>
              <p:tags r:id="rId3"/>
            </p:custDataLst>
          </p:nvPr>
        </p:nvGrpSpPr>
        <p:grpSpPr>
          <a:xfrm>
            <a:off x="2754704" y="1537967"/>
            <a:ext cx="2282656" cy="750455"/>
            <a:chOff x="2738669" y="1537967"/>
            <a:chExt cx="2282656" cy="750455"/>
          </a:xfrm>
        </p:grpSpPr>
        <p:sp>
          <p:nvSpPr>
            <p:cNvPr id="22" name="Freeform: Shape 21">
              <a:extLst>
                <a:ext uri="{FF2B5EF4-FFF2-40B4-BE49-F238E27FC236}">
                  <a16:creationId xmlns:a16="http://schemas.microsoft.com/office/drawing/2014/main" id="{6825FD20-B9E1-2FF4-3168-EFB9C2C5950A}"/>
                </a:ext>
              </a:extLst>
            </p:cNvPr>
            <p:cNvSpPr/>
            <p:nvPr>
              <p:custDataLst>
                <p:tags r:id="rId18"/>
              </p:custDataLst>
            </p:nvPr>
          </p:nvSpPr>
          <p:spPr>
            <a:xfrm>
              <a:off x="2738669" y="1537967"/>
              <a:ext cx="2282656" cy="750455"/>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sX0" fmla="*/ 0 w 1828800"/>
                <a:gd name="csY0" fmla="*/ 0 h 914400"/>
                <a:gd name="csX1" fmla="*/ 168270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720576 w 1828800"/>
                <a:gd name="csY3" fmla="*/ 914400 h 914400"/>
                <a:gd name="csX4" fmla="*/ 0 w 1828800"/>
                <a:gd name="csY4" fmla="*/ 914400 h 914400"/>
                <a:gd name="csX5" fmla="*/ 108224 w 1828800"/>
                <a:gd name="csY5" fmla="*/ 457201 h 914400"/>
              </a:gdLst>
              <a:ahLst/>
              <a:cxnLst>
                <a:cxn ang="0">
                  <a:pos x="csX0" y="csY0"/>
                </a:cxn>
                <a:cxn ang="0">
                  <a:pos x="csX1" y="csY1"/>
                </a:cxn>
                <a:cxn ang="0">
                  <a:pos x="csX2" y="csY2"/>
                </a:cxn>
                <a:cxn ang="0">
                  <a:pos x="csX3" y="csY3"/>
                </a:cxn>
                <a:cxn ang="0">
                  <a:pos x="csX4" y="csY4"/>
                </a:cxn>
                <a:cxn ang="0">
                  <a:pos x="csX5" y="csY5"/>
                </a:cxn>
              </a:cxnLst>
              <a:rect l="l" t="t" r="r" b="b"/>
              <a:pathLst>
                <a:path w="1828800" h="914400">
                  <a:moveTo>
                    <a:pt x="0" y="0"/>
                  </a:moveTo>
                  <a:lnTo>
                    <a:pt x="1720576" y="0"/>
                  </a:lnTo>
                  <a:lnTo>
                    <a:pt x="1828800" y="457200"/>
                  </a:lnTo>
                  <a:lnTo>
                    <a:pt x="1720576" y="914400"/>
                  </a:lnTo>
                  <a:lnTo>
                    <a:pt x="0" y="914400"/>
                  </a:lnTo>
                  <a:lnTo>
                    <a:pt x="108224" y="457201"/>
                  </a:lnTo>
                  <a:close/>
                </a:path>
              </a:pathLst>
            </a:cu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sp>
          <p:nvSpPr>
            <p:cNvPr id="30" name="TextBox 29">
              <a:extLst>
                <a:ext uri="{FF2B5EF4-FFF2-40B4-BE49-F238E27FC236}">
                  <a16:creationId xmlns:a16="http://schemas.microsoft.com/office/drawing/2014/main" id="{54E31719-96E5-0328-5FD1-0FC7DF19EE3D}"/>
                </a:ext>
              </a:extLst>
            </p:cNvPr>
            <p:cNvSpPr txBox="1"/>
            <p:nvPr>
              <p:custDataLst>
                <p:tags r:id="rId19"/>
              </p:custDataLst>
            </p:nvPr>
          </p:nvSpPr>
          <p:spPr>
            <a:xfrm>
              <a:off x="2924551" y="1590082"/>
              <a:ext cx="1961692" cy="646225"/>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vert="horz" lIns="152400" tIns="0" rIns="0" bIns="0" rtlCol="0" anchor="ctr">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4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2022–2025: </a:t>
              </a:r>
              <a:r>
                <a:rPr kumimoji="0" lang="en-US" sz="1400" b="0" i="0" u="none" strike="noStrike" kern="1200" cap="none" spc="0" normalizeH="0" baseline="0" noProof="0">
                  <a:ln>
                    <a:noFill/>
                  </a:ln>
                  <a:solidFill>
                    <a:srgbClr val="FFFFFF"/>
                  </a:solidFill>
                  <a:effectLst/>
                  <a:uLnTx/>
                  <a:uFillTx/>
                  <a:latin typeface="Arial"/>
                  <a:ea typeface="+mn-ea"/>
                  <a:cs typeface="Arial" panose="020B0604020202020204" pitchFamily="34" charset="0"/>
                </a:rPr>
                <a:t>Interim ERCOT-led</a:t>
              </a:r>
            </a:p>
          </p:txBody>
        </p:sp>
      </p:grpSp>
      <p:grpSp>
        <p:nvGrpSpPr>
          <p:cNvPr id="102" name="Group 101">
            <a:extLst>
              <a:ext uri="{FF2B5EF4-FFF2-40B4-BE49-F238E27FC236}">
                <a16:creationId xmlns:a16="http://schemas.microsoft.com/office/drawing/2014/main" id="{92711008-C979-014C-A590-15C6A1DD6AE1}"/>
              </a:ext>
            </a:extLst>
          </p:cNvPr>
          <p:cNvGrpSpPr/>
          <p:nvPr>
            <p:custDataLst>
              <p:tags r:id="rId4"/>
            </p:custDataLst>
          </p:nvPr>
        </p:nvGrpSpPr>
        <p:grpSpPr>
          <a:xfrm>
            <a:off x="4954672" y="1537967"/>
            <a:ext cx="2282656" cy="750455"/>
            <a:chOff x="4922602" y="1537967"/>
            <a:chExt cx="2282656" cy="750455"/>
          </a:xfrm>
        </p:grpSpPr>
        <p:sp>
          <p:nvSpPr>
            <p:cNvPr id="42" name="Freeform: Shape 41">
              <a:extLst>
                <a:ext uri="{FF2B5EF4-FFF2-40B4-BE49-F238E27FC236}">
                  <a16:creationId xmlns:a16="http://schemas.microsoft.com/office/drawing/2014/main" id="{66A8D55B-6977-995B-0E2C-8A300D1A5A4C}"/>
                </a:ext>
              </a:extLst>
            </p:cNvPr>
            <p:cNvSpPr/>
            <p:nvPr>
              <p:custDataLst>
                <p:tags r:id="rId16"/>
              </p:custDataLst>
            </p:nvPr>
          </p:nvSpPr>
          <p:spPr>
            <a:xfrm>
              <a:off x="4922602" y="1537967"/>
              <a:ext cx="2282656" cy="750455"/>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sX0" fmla="*/ 0 w 1828800"/>
                <a:gd name="csY0" fmla="*/ 0 h 914400"/>
                <a:gd name="csX1" fmla="*/ 168270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720576 w 1828800"/>
                <a:gd name="csY3" fmla="*/ 914400 h 914400"/>
                <a:gd name="csX4" fmla="*/ 0 w 1828800"/>
                <a:gd name="csY4" fmla="*/ 914400 h 914400"/>
                <a:gd name="csX5" fmla="*/ 108224 w 1828800"/>
                <a:gd name="csY5" fmla="*/ 457201 h 914400"/>
              </a:gdLst>
              <a:ahLst/>
              <a:cxnLst>
                <a:cxn ang="0">
                  <a:pos x="csX0" y="csY0"/>
                </a:cxn>
                <a:cxn ang="0">
                  <a:pos x="csX1" y="csY1"/>
                </a:cxn>
                <a:cxn ang="0">
                  <a:pos x="csX2" y="csY2"/>
                </a:cxn>
                <a:cxn ang="0">
                  <a:pos x="csX3" y="csY3"/>
                </a:cxn>
                <a:cxn ang="0">
                  <a:pos x="csX4" y="csY4"/>
                </a:cxn>
                <a:cxn ang="0">
                  <a:pos x="csX5" y="csY5"/>
                </a:cxn>
              </a:cxnLst>
              <a:rect l="l" t="t" r="r" b="b"/>
              <a:pathLst>
                <a:path w="1828800" h="914400">
                  <a:moveTo>
                    <a:pt x="0" y="0"/>
                  </a:moveTo>
                  <a:lnTo>
                    <a:pt x="1720576" y="0"/>
                  </a:lnTo>
                  <a:lnTo>
                    <a:pt x="1828800" y="457200"/>
                  </a:lnTo>
                  <a:lnTo>
                    <a:pt x="1720576" y="914400"/>
                  </a:lnTo>
                  <a:lnTo>
                    <a:pt x="0" y="914400"/>
                  </a:lnTo>
                  <a:lnTo>
                    <a:pt x="108224" y="457201"/>
                  </a:lnTo>
                  <a:close/>
                </a:path>
              </a:pathLst>
            </a:cu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sp>
          <p:nvSpPr>
            <p:cNvPr id="45" name="TextBox 44">
              <a:extLst>
                <a:ext uri="{FF2B5EF4-FFF2-40B4-BE49-F238E27FC236}">
                  <a16:creationId xmlns:a16="http://schemas.microsoft.com/office/drawing/2014/main" id="{331B1E4A-FE61-5DA9-5689-966A97425086}"/>
                </a:ext>
              </a:extLst>
            </p:cNvPr>
            <p:cNvSpPr txBox="1"/>
            <p:nvPr>
              <p:custDataLst>
                <p:tags r:id="rId17"/>
              </p:custDataLst>
            </p:nvPr>
          </p:nvSpPr>
          <p:spPr>
            <a:xfrm>
              <a:off x="5108484" y="1590082"/>
              <a:ext cx="1961692" cy="646225"/>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vert="horz" lIns="152400" tIns="0" rIns="0" bIns="0" rtlCol="0" anchor="ctr">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4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2025: </a:t>
              </a:r>
              <a:r>
                <a:rPr kumimoji="0" lang="en-US" sz="1400" b="0" i="0" u="none" strike="noStrike" kern="1200" cap="none" spc="0" normalizeH="0" baseline="0" noProof="0">
                  <a:ln>
                    <a:noFill/>
                  </a:ln>
                  <a:solidFill>
                    <a:srgbClr val="FFFFFF"/>
                  </a:solidFill>
                  <a:effectLst/>
                  <a:uLnTx/>
                  <a:uFillTx/>
                  <a:latin typeface="Arial"/>
                  <a:ea typeface="+mn-ea"/>
                  <a:cs typeface="Arial" panose="020B0604020202020204" pitchFamily="34" charset="0"/>
                </a:rPr>
                <a:t>PGRR115 – Unified but sequential</a:t>
              </a:r>
            </a:p>
          </p:txBody>
        </p:sp>
      </p:grpSp>
      <p:grpSp>
        <p:nvGrpSpPr>
          <p:cNvPr id="103" name="Group 102">
            <a:extLst>
              <a:ext uri="{FF2B5EF4-FFF2-40B4-BE49-F238E27FC236}">
                <a16:creationId xmlns:a16="http://schemas.microsoft.com/office/drawing/2014/main" id="{97B3544D-09D1-B393-E3F9-E9A50E79F219}"/>
              </a:ext>
            </a:extLst>
          </p:cNvPr>
          <p:cNvGrpSpPr/>
          <p:nvPr>
            <p:custDataLst>
              <p:tags r:id="rId5"/>
            </p:custDataLst>
          </p:nvPr>
        </p:nvGrpSpPr>
        <p:grpSpPr>
          <a:xfrm>
            <a:off x="7154640" y="1537967"/>
            <a:ext cx="2282656" cy="750455"/>
            <a:chOff x="7106536" y="1537967"/>
            <a:chExt cx="2282656" cy="750455"/>
          </a:xfrm>
        </p:grpSpPr>
        <p:sp>
          <p:nvSpPr>
            <p:cNvPr id="47" name="Freeform: Shape 46">
              <a:extLst>
                <a:ext uri="{FF2B5EF4-FFF2-40B4-BE49-F238E27FC236}">
                  <a16:creationId xmlns:a16="http://schemas.microsoft.com/office/drawing/2014/main" id="{67E950DD-8CF5-3F51-48CB-D76C7E7578E5}"/>
                </a:ext>
              </a:extLst>
            </p:cNvPr>
            <p:cNvSpPr/>
            <p:nvPr>
              <p:custDataLst>
                <p:tags r:id="rId14"/>
              </p:custDataLst>
            </p:nvPr>
          </p:nvSpPr>
          <p:spPr>
            <a:xfrm>
              <a:off x="7106536" y="1537967"/>
              <a:ext cx="2282656" cy="750455"/>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sX0" fmla="*/ 0 w 1828800"/>
                <a:gd name="csY0" fmla="*/ 0 h 914400"/>
                <a:gd name="csX1" fmla="*/ 168270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720576 w 1828800"/>
                <a:gd name="csY3" fmla="*/ 914400 h 914400"/>
                <a:gd name="csX4" fmla="*/ 0 w 1828800"/>
                <a:gd name="csY4" fmla="*/ 914400 h 914400"/>
                <a:gd name="csX5" fmla="*/ 108224 w 1828800"/>
                <a:gd name="csY5" fmla="*/ 457201 h 914400"/>
              </a:gdLst>
              <a:ahLst/>
              <a:cxnLst>
                <a:cxn ang="0">
                  <a:pos x="csX0" y="csY0"/>
                </a:cxn>
                <a:cxn ang="0">
                  <a:pos x="csX1" y="csY1"/>
                </a:cxn>
                <a:cxn ang="0">
                  <a:pos x="csX2" y="csY2"/>
                </a:cxn>
                <a:cxn ang="0">
                  <a:pos x="csX3" y="csY3"/>
                </a:cxn>
                <a:cxn ang="0">
                  <a:pos x="csX4" y="csY4"/>
                </a:cxn>
                <a:cxn ang="0">
                  <a:pos x="csX5" y="csY5"/>
                </a:cxn>
              </a:cxnLst>
              <a:rect l="l" t="t" r="r" b="b"/>
              <a:pathLst>
                <a:path w="1828800" h="914400">
                  <a:moveTo>
                    <a:pt x="0" y="0"/>
                  </a:moveTo>
                  <a:lnTo>
                    <a:pt x="1720576" y="0"/>
                  </a:lnTo>
                  <a:lnTo>
                    <a:pt x="1828800" y="457200"/>
                  </a:lnTo>
                  <a:lnTo>
                    <a:pt x="1720576" y="914400"/>
                  </a:lnTo>
                  <a:lnTo>
                    <a:pt x="0" y="914400"/>
                  </a:lnTo>
                  <a:lnTo>
                    <a:pt x="108224" y="457201"/>
                  </a:lnTo>
                  <a:close/>
                </a:path>
              </a:pathLst>
            </a:cu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sp>
          <p:nvSpPr>
            <p:cNvPr id="48" name="TextBox 47">
              <a:extLst>
                <a:ext uri="{FF2B5EF4-FFF2-40B4-BE49-F238E27FC236}">
                  <a16:creationId xmlns:a16="http://schemas.microsoft.com/office/drawing/2014/main" id="{FC80EC8B-873B-137C-450B-F2421C333EB0}"/>
                </a:ext>
              </a:extLst>
            </p:cNvPr>
            <p:cNvSpPr txBox="1"/>
            <p:nvPr>
              <p:custDataLst>
                <p:tags r:id="rId15"/>
              </p:custDataLst>
            </p:nvPr>
          </p:nvSpPr>
          <p:spPr>
            <a:xfrm>
              <a:off x="7292418" y="1590082"/>
              <a:ext cx="1961692" cy="646225"/>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vert="horz" lIns="152400" tIns="0" rIns="0" bIns="0" rtlCol="0" anchor="ctr">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4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2026: </a:t>
              </a:r>
              <a:r>
                <a:rPr kumimoji="0" lang="en-US" sz="1400" b="0" i="0" u="none" strike="noStrike" kern="1200" cap="none" spc="0" normalizeH="0" baseline="0" noProof="0">
                  <a:ln>
                    <a:noFill/>
                  </a:ln>
                  <a:solidFill>
                    <a:srgbClr val="FFFFFF"/>
                  </a:solidFill>
                  <a:effectLst/>
                  <a:uLnTx/>
                  <a:uFillTx/>
                  <a:latin typeface="Arial"/>
                  <a:ea typeface="+mn-ea"/>
                  <a:cs typeface="Arial" panose="020B0604020202020204" pitchFamily="34" charset="0"/>
                </a:rPr>
                <a:t>PGRR145 – Batch Zero (transition)</a:t>
              </a:r>
            </a:p>
          </p:txBody>
        </p:sp>
      </p:grpSp>
      <p:grpSp>
        <p:nvGrpSpPr>
          <p:cNvPr id="104" name="Group 103">
            <a:extLst>
              <a:ext uri="{FF2B5EF4-FFF2-40B4-BE49-F238E27FC236}">
                <a16:creationId xmlns:a16="http://schemas.microsoft.com/office/drawing/2014/main" id="{A7002CF9-10E1-AFAC-9120-689E467670BA}"/>
              </a:ext>
            </a:extLst>
          </p:cNvPr>
          <p:cNvGrpSpPr/>
          <p:nvPr>
            <p:custDataLst>
              <p:tags r:id="rId6"/>
            </p:custDataLst>
          </p:nvPr>
        </p:nvGrpSpPr>
        <p:grpSpPr>
          <a:xfrm>
            <a:off x="554736" y="1537967"/>
            <a:ext cx="2282656" cy="750455"/>
            <a:chOff x="554736" y="1537967"/>
            <a:chExt cx="2282656" cy="750455"/>
          </a:xfrm>
        </p:grpSpPr>
        <p:sp>
          <p:nvSpPr>
            <p:cNvPr id="50" name="Freeform: Shape 49">
              <a:extLst>
                <a:ext uri="{FF2B5EF4-FFF2-40B4-BE49-F238E27FC236}">
                  <a16:creationId xmlns:a16="http://schemas.microsoft.com/office/drawing/2014/main" id="{F323E797-77A9-C8EA-E041-164219AC1BFB}"/>
                </a:ext>
              </a:extLst>
            </p:cNvPr>
            <p:cNvSpPr/>
            <p:nvPr>
              <p:custDataLst>
                <p:tags r:id="rId12"/>
              </p:custDataLst>
            </p:nvPr>
          </p:nvSpPr>
          <p:spPr>
            <a:xfrm>
              <a:off x="554736" y="1537967"/>
              <a:ext cx="2282656" cy="750455"/>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sX0" fmla="*/ 0 w 1828800"/>
                <a:gd name="csY0" fmla="*/ 0 h 914400"/>
                <a:gd name="csX1" fmla="*/ 1682706 w 1828800"/>
                <a:gd name="csY1" fmla="*/ 0 h 914400"/>
                <a:gd name="csX2" fmla="*/ 1828800 w 1828800"/>
                <a:gd name="csY2" fmla="*/ 457200 h 914400"/>
                <a:gd name="csX3" fmla="*/ 1682706 w 1828800"/>
                <a:gd name="csY3" fmla="*/ 914400 h 914400"/>
                <a:gd name="csX4" fmla="*/ 0 w 1828800"/>
                <a:gd name="csY4" fmla="*/ 914400 h 914400"/>
                <a:gd name="csX5" fmla="*/ 0 w 1828800"/>
                <a:gd name="csY5" fmla="*/ 457201 h 914400"/>
                <a:gd name="csX0" fmla="*/ 0 w 1828800"/>
                <a:gd name="csY0" fmla="*/ 0 h 914400"/>
                <a:gd name="csX1" fmla="*/ 1720576 w 1828800"/>
                <a:gd name="csY1" fmla="*/ 0 h 914400"/>
                <a:gd name="csX2" fmla="*/ 1828800 w 1828800"/>
                <a:gd name="csY2" fmla="*/ 457200 h 914400"/>
                <a:gd name="csX3" fmla="*/ 1682706 w 1828800"/>
                <a:gd name="csY3" fmla="*/ 914400 h 914400"/>
                <a:gd name="csX4" fmla="*/ 0 w 1828800"/>
                <a:gd name="csY4" fmla="*/ 914400 h 914400"/>
                <a:gd name="csX5" fmla="*/ 0 w 1828800"/>
                <a:gd name="csY5" fmla="*/ 457201 h 914400"/>
                <a:gd name="csX0" fmla="*/ 0 w 1828800"/>
                <a:gd name="csY0" fmla="*/ 0 h 914400"/>
                <a:gd name="csX1" fmla="*/ 1720576 w 1828800"/>
                <a:gd name="csY1" fmla="*/ 0 h 914400"/>
                <a:gd name="csX2" fmla="*/ 1828800 w 1828800"/>
                <a:gd name="csY2" fmla="*/ 457200 h 914400"/>
                <a:gd name="csX3" fmla="*/ 1720576 w 1828800"/>
                <a:gd name="csY3" fmla="*/ 914400 h 914400"/>
                <a:gd name="csX4" fmla="*/ 0 w 1828800"/>
                <a:gd name="csY4" fmla="*/ 914400 h 914400"/>
                <a:gd name="csX5" fmla="*/ 0 w 1828800"/>
                <a:gd name="csY5" fmla="*/ 457201 h 914400"/>
              </a:gdLst>
              <a:ahLst/>
              <a:cxnLst>
                <a:cxn ang="0">
                  <a:pos x="csX0" y="csY0"/>
                </a:cxn>
                <a:cxn ang="0">
                  <a:pos x="csX1" y="csY1"/>
                </a:cxn>
                <a:cxn ang="0">
                  <a:pos x="csX2" y="csY2"/>
                </a:cxn>
                <a:cxn ang="0">
                  <a:pos x="csX3" y="csY3"/>
                </a:cxn>
                <a:cxn ang="0">
                  <a:pos x="csX4" y="csY4"/>
                </a:cxn>
                <a:cxn ang="0">
                  <a:pos x="csX5" y="csY5"/>
                </a:cxn>
              </a:cxnLst>
              <a:rect l="l" t="t" r="r" b="b"/>
              <a:pathLst>
                <a:path w="1828800" h="914400">
                  <a:moveTo>
                    <a:pt x="0" y="0"/>
                  </a:moveTo>
                  <a:lnTo>
                    <a:pt x="1720576" y="0"/>
                  </a:lnTo>
                  <a:lnTo>
                    <a:pt x="1828800" y="457200"/>
                  </a:lnTo>
                  <a:lnTo>
                    <a:pt x="1720576" y="914400"/>
                  </a:lnTo>
                  <a:lnTo>
                    <a:pt x="0" y="914400"/>
                  </a:lnTo>
                  <a:lnTo>
                    <a:pt x="0" y="457201"/>
                  </a:lnTo>
                  <a:close/>
                </a:path>
              </a:pathLst>
            </a:cu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sp>
          <p:nvSpPr>
            <p:cNvPr id="51" name="TextBox 50">
              <a:extLst>
                <a:ext uri="{FF2B5EF4-FFF2-40B4-BE49-F238E27FC236}">
                  <a16:creationId xmlns:a16="http://schemas.microsoft.com/office/drawing/2014/main" id="{C65B89F8-6AA4-8F19-22A8-45884F16CBA8}"/>
                </a:ext>
              </a:extLst>
            </p:cNvPr>
            <p:cNvSpPr txBox="1"/>
            <p:nvPr>
              <p:custDataLst>
                <p:tags r:id="rId13"/>
              </p:custDataLst>
            </p:nvPr>
          </p:nvSpPr>
          <p:spPr>
            <a:xfrm>
              <a:off x="618236" y="1590082"/>
              <a:ext cx="2084074" cy="646225"/>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vert="horz" lIns="152400" tIns="0" rIns="0" bIns="0" rtlCol="0" anchor="ctr">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4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Pre-2022: </a:t>
              </a:r>
              <a:r>
                <a:rPr kumimoji="0" lang="en-US" sz="1400" b="0" i="0" u="none" strike="noStrike" kern="1200" cap="none" spc="0" normalizeH="0" baseline="0" noProof="0">
                  <a:ln>
                    <a:noFill/>
                  </a:ln>
                  <a:solidFill>
                    <a:srgbClr val="FFFFFF"/>
                  </a:solidFill>
                  <a:effectLst/>
                  <a:uLnTx/>
                  <a:uFillTx/>
                  <a:latin typeface="Arial"/>
                  <a:ea typeface="+mn-ea"/>
                  <a:cs typeface="Arial" panose="020B0604020202020204" pitchFamily="34" charset="0"/>
                </a:rPr>
                <a:t>Decentralized, TDSP-led</a:t>
              </a:r>
            </a:p>
          </p:txBody>
        </p:sp>
      </p:grpSp>
      <p:grpSp>
        <p:nvGrpSpPr>
          <p:cNvPr id="105" name="Group 104">
            <a:extLst>
              <a:ext uri="{FF2B5EF4-FFF2-40B4-BE49-F238E27FC236}">
                <a16:creationId xmlns:a16="http://schemas.microsoft.com/office/drawing/2014/main" id="{88DC7C91-F45D-96C6-07E7-6CE24919E64B}"/>
              </a:ext>
            </a:extLst>
          </p:cNvPr>
          <p:cNvGrpSpPr/>
          <p:nvPr>
            <p:custDataLst>
              <p:tags r:id="rId7"/>
            </p:custDataLst>
          </p:nvPr>
        </p:nvGrpSpPr>
        <p:grpSpPr>
          <a:xfrm>
            <a:off x="9354608" y="1537967"/>
            <a:ext cx="2282656" cy="750455"/>
            <a:chOff x="9354608" y="1537967"/>
            <a:chExt cx="2282656" cy="750455"/>
          </a:xfrm>
        </p:grpSpPr>
        <p:sp>
          <p:nvSpPr>
            <p:cNvPr id="53" name="Freeform: Shape 52">
              <a:extLst>
                <a:ext uri="{FF2B5EF4-FFF2-40B4-BE49-F238E27FC236}">
                  <a16:creationId xmlns:a16="http://schemas.microsoft.com/office/drawing/2014/main" id="{63EED97C-3D4F-F3F3-494C-2C4C3101852E}"/>
                </a:ext>
              </a:extLst>
            </p:cNvPr>
            <p:cNvSpPr/>
            <p:nvPr>
              <p:custDataLst>
                <p:tags r:id="rId10"/>
              </p:custDataLst>
            </p:nvPr>
          </p:nvSpPr>
          <p:spPr>
            <a:xfrm>
              <a:off x="9354608" y="1537967"/>
              <a:ext cx="2282656" cy="750455"/>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8216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8216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06438 w 1828800"/>
                <a:gd name="connsiteY5" fmla="*/ 457200 h 914400"/>
                <a:gd name="connsiteX0" fmla="*/ 0 w 1828800"/>
                <a:gd name="connsiteY0" fmla="*/ 0 h 914400"/>
                <a:gd name="connsiteX1" fmla="*/ 1722362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722362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75309 w 1828800"/>
                <a:gd name="connsiteY5" fmla="*/ 457200 h 914400"/>
                <a:gd name="connsiteX0" fmla="*/ 0 w 1828800"/>
                <a:gd name="connsiteY0" fmla="*/ 0 h 914400"/>
                <a:gd name="connsiteX1" fmla="*/ 1653491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53491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onnsiteX0" fmla="*/ 0 w 1828800"/>
                <a:gd name="connsiteY0" fmla="*/ 0 h 914400"/>
                <a:gd name="connsiteX1" fmla="*/ 1682706 w 1828800"/>
                <a:gd name="connsiteY1" fmla="*/ 0 h 914400"/>
                <a:gd name="connsiteX2" fmla="*/ 1828800 w 1828800"/>
                <a:gd name="connsiteY2" fmla="*/ 457200 h 914400"/>
                <a:gd name="connsiteX3" fmla="*/ 1682706 w 1828800"/>
                <a:gd name="connsiteY3" fmla="*/ 914400 h 914400"/>
                <a:gd name="connsiteX4" fmla="*/ 0 w 1828800"/>
                <a:gd name="connsiteY4" fmla="*/ 914400 h 914400"/>
                <a:gd name="connsiteX5" fmla="*/ 146094 w 1828800"/>
                <a:gd name="connsiteY5" fmla="*/ 457200 h 914400"/>
                <a:gd name="csX0" fmla="*/ 0 w 1828800"/>
                <a:gd name="csY0" fmla="*/ 0 h 914400"/>
                <a:gd name="csX1" fmla="*/ 168270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682706 w 1828800"/>
                <a:gd name="csY3" fmla="*/ 914400 h 914400"/>
                <a:gd name="csX4" fmla="*/ 0 w 1828800"/>
                <a:gd name="csY4" fmla="*/ 914400 h 914400"/>
                <a:gd name="csX5" fmla="*/ 108224 w 1828800"/>
                <a:gd name="csY5" fmla="*/ 457201 h 914400"/>
                <a:gd name="csX0" fmla="*/ 0 w 1828800"/>
                <a:gd name="csY0" fmla="*/ 0 h 914400"/>
                <a:gd name="csX1" fmla="*/ 1720576 w 1828800"/>
                <a:gd name="csY1" fmla="*/ 0 h 914400"/>
                <a:gd name="csX2" fmla="*/ 1828800 w 1828800"/>
                <a:gd name="csY2" fmla="*/ 457200 h 914400"/>
                <a:gd name="csX3" fmla="*/ 1720576 w 1828800"/>
                <a:gd name="csY3" fmla="*/ 914400 h 914400"/>
                <a:gd name="csX4" fmla="*/ 0 w 1828800"/>
                <a:gd name="csY4" fmla="*/ 914400 h 914400"/>
                <a:gd name="csX5" fmla="*/ 108224 w 1828800"/>
                <a:gd name="csY5" fmla="*/ 457201 h 914400"/>
              </a:gdLst>
              <a:ahLst/>
              <a:cxnLst>
                <a:cxn ang="0">
                  <a:pos x="csX0" y="csY0"/>
                </a:cxn>
                <a:cxn ang="0">
                  <a:pos x="csX1" y="csY1"/>
                </a:cxn>
                <a:cxn ang="0">
                  <a:pos x="csX2" y="csY2"/>
                </a:cxn>
                <a:cxn ang="0">
                  <a:pos x="csX3" y="csY3"/>
                </a:cxn>
                <a:cxn ang="0">
                  <a:pos x="csX4" y="csY4"/>
                </a:cxn>
                <a:cxn ang="0">
                  <a:pos x="csX5" y="csY5"/>
                </a:cxn>
              </a:cxnLst>
              <a:rect l="l" t="t" r="r" b="b"/>
              <a:pathLst>
                <a:path w="1828800" h="914400">
                  <a:moveTo>
                    <a:pt x="0" y="0"/>
                  </a:moveTo>
                  <a:lnTo>
                    <a:pt x="1720576" y="0"/>
                  </a:lnTo>
                  <a:lnTo>
                    <a:pt x="1828800" y="457200"/>
                  </a:lnTo>
                  <a:lnTo>
                    <a:pt x="1720576" y="914400"/>
                  </a:lnTo>
                  <a:lnTo>
                    <a:pt x="0" y="914400"/>
                  </a:lnTo>
                  <a:lnTo>
                    <a:pt x="108224" y="457201"/>
                  </a:lnTo>
                  <a:close/>
                </a:path>
              </a:pathLst>
            </a:cu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sp>
          <p:nvSpPr>
            <p:cNvPr id="54" name="TextBox 53">
              <a:extLst>
                <a:ext uri="{FF2B5EF4-FFF2-40B4-BE49-F238E27FC236}">
                  <a16:creationId xmlns:a16="http://schemas.microsoft.com/office/drawing/2014/main" id="{F5A13765-62A3-4BDE-15C2-4DE407CA491E}"/>
                </a:ext>
              </a:extLst>
            </p:cNvPr>
            <p:cNvSpPr txBox="1"/>
            <p:nvPr>
              <p:custDataLst>
                <p:tags r:id="rId11"/>
              </p:custDataLst>
            </p:nvPr>
          </p:nvSpPr>
          <p:spPr>
            <a:xfrm>
              <a:off x="9540490" y="1590082"/>
              <a:ext cx="1961692" cy="646225"/>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vert="horz" lIns="152400" tIns="0" rIns="0" bIns="0" rtlCol="0" anchor="ctr">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4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Future: </a:t>
              </a:r>
              <a:r>
                <a:rPr kumimoji="0" lang="en-US" sz="1400" b="0" i="0" u="none" strike="noStrike" kern="1200" cap="none" spc="0" normalizeH="0" baseline="0" noProof="0">
                  <a:ln>
                    <a:noFill/>
                  </a:ln>
                  <a:solidFill>
                    <a:srgbClr val="FFFFFF"/>
                  </a:solidFill>
                  <a:effectLst/>
                  <a:uLnTx/>
                  <a:uFillTx/>
                  <a:latin typeface="Arial"/>
                  <a:ea typeface="+mn-ea"/>
                  <a:cs typeface="Arial" panose="020B0604020202020204" pitchFamily="34" charset="0"/>
                </a:rPr>
                <a:t>Ongoing batch process (TBD)</a:t>
              </a:r>
            </a:p>
          </p:txBody>
        </p:sp>
      </p:grpSp>
      <p:sp>
        <p:nvSpPr>
          <p:cNvPr id="70" name="TextBox 69">
            <a:extLst>
              <a:ext uri="{FF2B5EF4-FFF2-40B4-BE49-F238E27FC236}">
                <a16:creationId xmlns:a16="http://schemas.microsoft.com/office/drawing/2014/main" id="{9F9A5103-1274-B335-8252-B4B34DE004C0}"/>
              </a:ext>
            </a:extLst>
          </p:cNvPr>
          <p:cNvSpPr txBox="1"/>
          <p:nvPr/>
        </p:nvSpPr>
        <p:spPr>
          <a:xfrm>
            <a:off x="596549" y="2414246"/>
            <a:ext cx="2058491" cy="96180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Large loads worked directly with TDSPs; no ERCOT-wide coordination</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Limited need for system-level assessment</a:t>
            </a:r>
          </a:p>
        </p:txBody>
      </p:sp>
      <p:sp>
        <p:nvSpPr>
          <p:cNvPr id="74" name="TextBox 73">
            <a:extLst>
              <a:ext uri="{FF2B5EF4-FFF2-40B4-BE49-F238E27FC236}">
                <a16:creationId xmlns:a16="http://schemas.microsoft.com/office/drawing/2014/main" id="{E6697CF9-FDA7-157C-B578-6FCB6FA549C9}"/>
              </a:ext>
            </a:extLst>
          </p:cNvPr>
          <p:cNvSpPr txBox="1"/>
          <p:nvPr/>
        </p:nvSpPr>
        <p:spPr>
          <a:xfrm>
            <a:off x="2810745" y="2414246"/>
            <a:ext cx="2058491" cy="155427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ERCOT introduced interim interconnection process</a:t>
            </a:r>
            <a:r>
              <a:rPr kumimoji="0" lang="en-US" sz="1200" b="0" i="0" u="none" strike="noStrike" kern="1200" cap="none" spc="0" normalizeH="0" baseline="30000" noProof="0">
                <a:ln>
                  <a:noFill/>
                </a:ln>
                <a:solidFill>
                  <a:srgbClr val="000000"/>
                </a:solidFill>
                <a:effectLst/>
                <a:uLnTx/>
                <a:uFillTx/>
                <a:latin typeface="Arial"/>
                <a:ea typeface="+mn-ea"/>
                <a:cs typeface="Arial" panose="020B0604020202020204" pitchFamily="34" charset="0"/>
              </a:rPr>
              <a:t>1</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Focused on near-term loads (~2 years)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Longer-term impacts handled through transmission planning (RTP/RPG)</a:t>
            </a:r>
          </a:p>
        </p:txBody>
      </p:sp>
      <p:sp>
        <p:nvSpPr>
          <p:cNvPr id="78" name="TextBox 77">
            <a:extLst>
              <a:ext uri="{FF2B5EF4-FFF2-40B4-BE49-F238E27FC236}">
                <a16:creationId xmlns:a16="http://schemas.microsoft.com/office/drawing/2014/main" id="{2CC39FBE-5440-13BB-807F-A0839FDAFC91}"/>
              </a:ext>
            </a:extLst>
          </p:cNvPr>
          <p:cNvSpPr txBox="1"/>
          <p:nvPr/>
        </p:nvSpPr>
        <p:spPr>
          <a:xfrm>
            <a:off x="5024941" y="2414246"/>
            <a:ext cx="2058491" cy="96180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Single interconnection study process (LLIS) for all large loads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Applied regardless of energization timeline</a:t>
            </a:r>
          </a:p>
        </p:txBody>
      </p:sp>
      <p:sp>
        <p:nvSpPr>
          <p:cNvPr id="82" name="TextBox 81">
            <a:extLst>
              <a:ext uri="{FF2B5EF4-FFF2-40B4-BE49-F238E27FC236}">
                <a16:creationId xmlns:a16="http://schemas.microsoft.com/office/drawing/2014/main" id="{75A4802D-EA23-ED3C-A2EF-FD2F30E95A71}"/>
              </a:ext>
            </a:extLst>
          </p:cNvPr>
          <p:cNvSpPr txBox="1"/>
          <p:nvPr/>
        </p:nvSpPr>
        <p:spPr>
          <a:xfrm>
            <a:off x="7239137" y="2414246"/>
            <a:ext cx="2058491" cy="173893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One-time, system-wide batch study to address backlog</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Aligns interconnection with coordinated transmission planning</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Target: June Board endorsement, Summer 2026 start</a:t>
            </a:r>
          </a:p>
        </p:txBody>
      </p:sp>
      <p:sp>
        <p:nvSpPr>
          <p:cNvPr id="86" name="TextBox 85">
            <a:extLst>
              <a:ext uri="{FF2B5EF4-FFF2-40B4-BE49-F238E27FC236}">
                <a16:creationId xmlns:a16="http://schemas.microsoft.com/office/drawing/2014/main" id="{28ACDF45-132E-1F1E-9B88-3DBEFE1D819E}"/>
              </a:ext>
            </a:extLst>
          </p:cNvPr>
          <p:cNvSpPr txBox="1"/>
          <p:nvPr/>
        </p:nvSpPr>
        <p:spPr>
          <a:xfrm>
            <a:off x="9453331" y="2414246"/>
            <a:ext cx="2058491" cy="96180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Regular batch studies with defined entry criteria</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Fully integrated with transmission planning (RTP/RPG)</a:t>
            </a:r>
          </a:p>
        </p:txBody>
      </p:sp>
      <p:grpSp>
        <p:nvGrpSpPr>
          <p:cNvPr id="100" name="Group 99">
            <a:extLst>
              <a:ext uri="{FF2B5EF4-FFF2-40B4-BE49-F238E27FC236}">
                <a16:creationId xmlns:a16="http://schemas.microsoft.com/office/drawing/2014/main" id="{FEBAD8BB-C9B9-D586-3B44-1F674B61CDA3}"/>
              </a:ext>
            </a:extLst>
          </p:cNvPr>
          <p:cNvGrpSpPr/>
          <p:nvPr/>
        </p:nvGrpSpPr>
        <p:grpSpPr>
          <a:xfrm>
            <a:off x="596549" y="4846738"/>
            <a:ext cx="10915273" cy="738665"/>
            <a:chOff x="596549" y="4846738"/>
            <a:chExt cx="10915273" cy="738665"/>
          </a:xfrm>
        </p:grpSpPr>
        <p:sp>
          <p:nvSpPr>
            <p:cNvPr id="72" name="TextBox 71">
              <a:extLst>
                <a:ext uri="{FF2B5EF4-FFF2-40B4-BE49-F238E27FC236}">
                  <a16:creationId xmlns:a16="http://schemas.microsoft.com/office/drawing/2014/main" id="{762D60AA-81E3-F563-2773-F12917AFDB45}"/>
                </a:ext>
              </a:extLst>
            </p:cNvPr>
            <p:cNvSpPr txBox="1"/>
            <p:nvPr/>
          </p:nvSpPr>
          <p:spPr>
            <a:xfrm>
              <a:off x="596549" y="4846738"/>
              <a:ext cx="2058491" cy="73866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Growing demand created risk that </a:t>
              </a:r>
              <a:r>
                <a:rPr kumimoji="0" lang="en-US"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system-wide reliability impacts were not fully evaluated</a:t>
              </a:r>
            </a:p>
          </p:txBody>
        </p:sp>
        <p:sp>
          <p:nvSpPr>
            <p:cNvPr id="76" name="TextBox 75">
              <a:extLst>
                <a:ext uri="{FF2B5EF4-FFF2-40B4-BE49-F238E27FC236}">
                  <a16:creationId xmlns:a16="http://schemas.microsoft.com/office/drawing/2014/main" id="{FE81384B-4207-D394-1096-A56FF937C124}"/>
                </a:ext>
              </a:extLst>
            </p:cNvPr>
            <p:cNvSpPr txBox="1"/>
            <p:nvPr/>
          </p:nvSpPr>
          <p:spPr>
            <a:xfrm>
              <a:off x="2810745" y="4846739"/>
              <a:ext cx="2058491" cy="73866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Multiple pathways and fragmented studies led to </a:t>
              </a:r>
              <a:r>
                <a:rPr kumimoji="0" lang="en-US"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no single view of system impact</a:t>
              </a:r>
            </a:p>
          </p:txBody>
        </p:sp>
        <p:sp>
          <p:nvSpPr>
            <p:cNvPr id="80" name="TextBox 79">
              <a:extLst>
                <a:ext uri="{FF2B5EF4-FFF2-40B4-BE49-F238E27FC236}">
                  <a16:creationId xmlns:a16="http://schemas.microsoft.com/office/drawing/2014/main" id="{361EB8E2-14A1-B741-C873-F652BAC3E56A}"/>
                </a:ext>
              </a:extLst>
            </p:cNvPr>
            <p:cNvSpPr txBox="1"/>
            <p:nvPr/>
          </p:nvSpPr>
          <p:spPr>
            <a:xfrm>
              <a:off x="5024941" y="4846738"/>
              <a:ext cx="2058491" cy="73866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High volume of requests drove </a:t>
              </a:r>
              <a:r>
                <a:rPr kumimoji="0" lang="en-US"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frequent restudies and increasing uncertainty</a:t>
              </a:r>
            </a:p>
          </p:txBody>
        </p:sp>
        <p:sp>
          <p:nvSpPr>
            <p:cNvPr id="84" name="TextBox 83">
              <a:extLst>
                <a:ext uri="{FF2B5EF4-FFF2-40B4-BE49-F238E27FC236}">
                  <a16:creationId xmlns:a16="http://schemas.microsoft.com/office/drawing/2014/main" id="{581AA574-B766-67CF-436A-289181662D0C}"/>
                </a:ext>
              </a:extLst>
            </p:cNvPr>
            <p:cNvSpPr txBox="1"/>
            <p:nvPr/>
          </p:nvSpPr>
          <p:spPr>
            <a:xfrm>
              <a:off x="7239137" y="4846738"/>
              <a:ext cx="2058491" cy="73866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Objective of stabilizing the pipeline and </a:t>
              </a:r>
              <a:r>
                <a:rPr kumimoji="0" lang="en-US"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enabling transition to a scalable process</a:t>
              </a:r>
            </a:p>
          </p:txBody>
        </p:sp>
        <p:sp>
          <p:nvSpPr>
            <p:cNvPr id="88" name="TextBox 87">
              <a:extLst>
                <a:ext uri="{FF2B5EF4-FFF2-40B4-BE49-F238E27FC236}">
                  <a16:creationId xmlns:a16="http://schemas.microsoft.com/office/drawing/2014/main" id="{49379AC8-F1A8-A2D4-625C-626F62EA95FF}"/>
                </a:ext>
              </a:extLst>
            </p:cNvPr>
            <p:cNvSpPr txBox="1"/>
            <p:nvPr/>
          </p:nvSpPr>
          <p:spPr>
            <a:xfrm>
              <a:off x="9453331" y="4846738"/>
              <a:ext cx="2058491"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Scalable, predictable, system-wide planning framework</a:t>
              </a:r>
            </a:p>
          </p:txBody>
        </p:sp>
      </p:grpSp>
      <p:grpSp>
        <p:nvGrpSpPr>
          <p:cNvPr id="99" name="Group 98">
            <a:extLst>
              <a:ext uri="{FF2B5EF4-FFF2-40B4-BE49-F238E27FC236}">
                <a16:creationId xmlns:a16="http://schemas.microsoft.com/office/drawing/2014/main" id="{7EDAAB78-9457-5FEE-28AF-13C03959D374}"/>
              </a:ext>
            </a:extLst>
          </p:cNvPr>
          <p:cNvGrpSpPr/>
          <p:nvPr/>
        </p:nvGrpSpPr>
        <p:grpSpPr>
          <a:xfrm>
            <a:off x="554736" y="3996539"/>
            <a:ext cx="11082528" cy="396228"/>
            <a:chOff x="554736" y="4097945"/>
            <a:chExt cx="11082528" cy="396228"/>
          </a:xfrm>
        </p:grpSpPr>
        <p:cxnSp>
          <p:nvCxnSpPr>
            <p:cNvPr id="91" name="Straight Connector 90">
              <a:extLst>
                <a:ext uri="{FF2B5EF4-FFF2-40B4-BE49-F238E27FC236}">
                  <a16:creationId xmlns:a16="http://schemas.microsoft.com/office/drawing/2014/main" id="{70D0D04F-F373-2B7D-BBC5-814307E954C0}"/>
                </a:ext>
              </a:extLst>
            </p:cNvPr>
            <p:cNvCxnSpPr>
              <a:cxnSpLocks/>
            </p:cNvCxnSpPr>
            <p:nvPr/>
          </p:nvCxnSpPr>
          <p:spPr>
            <a:xfrm>
              <a:off x="554736" y="4296059"/>
              <a:ext cx="11082528" cy="0"/>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97" name="ChevronBlue 97">
              <a:extLst>
                <a:ext uri="{FF2B5EF4-FFF2-40B4-BE49-F238E27FC236}">
                  <a16:creationId xmlns:a16="http://schemas.microsoft.com/office/drawing/2014/main" id="{BA6A7EF9-F838-20DD-1CE6-9694EF27013A}"/>
                </a:ext>
              </a:extLst>
            </p:cNvPr>
            <p:cNvGrpSpPr>
              <a:grpSpLocks noChangeAspect="1"/>
            </p:cNvGrpSpPr>
            <p:nvPr>
              <p:custDataLst>
                <p:tags r:id="rId9"/>
              </p:custDataLst>
            </p:nvPr>
          </p:nvGrpSpPr>
          <p:grpSpPr>
            <a:xfrm rot="5400000">
              <a:off x="5897886" y="4097945"/>
              <a:ext cx="396228" cy="396228"/>
              <a:chOff x="1016000" y="1016000"/>
              <a:chExt cx="396228" cy="396228"/>
            </a:xfrm>
          </p:grpSpPr>
          <p:sp>
            <p:nvSpPr>
              <p:cNvPr id="94" name="Oval 93">
                <a:extLst>
                  <a:ext uri="{FF2B5EF4-FFF2-40B4-BE49-F238E27FC236}">
                    <a16:creationId xmlns:a16="http://schemas.microsoft.com/office/drawing/2014/main" id="{AEC92DD7-68BD-4F8D-96FC-1B3B115E0A6D}"/>
                  </a:ext>
                </a:extLst>
              </p:cNvPr>
              <p:cNvSpPr/>
              <p:nvPr/>
            </p:nvSpPr>
            <p:spPr>
              <a:xfrm>
                <a:off x="1016000" y="1016000"/>
                <a:ext cx="396228" cy="396228"/>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96" name="Graphic 95">
                <a:extLst>
                  <a:ext uri="{FF2B5EF4-FFF2-40B4-BE49-F238E27FC236}">
                    <a16:creationId xmlns:a16="http://schemas.microsoft.com/office/drawing/2014/main" id="{750AE399-FB19-8E47-6A74-F80F34360053}"/>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1023614" y="1023614"/>
                <a:ext cx="381000" cy="381000"/>
              </a:xfrm>
              <a:prstGeom prst="rect">
                <a:avLst/>
              </a:prstGeom>
            </p:spPr>
          </p:pic>
        </p:grpSp>
      </p:grpSp>
      <p:sp>
        <p:nvSpPr>
          <p:cNvPr id="2" name="TextBox 1">
            <a:extLst>
              <a:ext uri="{FF2B5EF4-FFF2-40B4-BE49-F238E27FC236}">
                <a16:creationId xmlns:a16="http://schemas.microsoft.com/office/drawing/2014/main" id="{B537CD4C-0CC8-28C8-C41D-810AE1529A36}"/>
              </a:ext>
            </a:extLst>
          </p:cNvPr>
          <p:cNvSpPr txBox="1"/>
          <p:nvPr>
            <p:custDataLst>
              <p:tags r:id="rId8"/>
            </p:custDataLst>
          </p:nvPr>
        </p:nvSpPr>
        <p:spPr>
          <a:xfrm>
            <a:off x="495299" y="6369228"/>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March 2022 Market Notice</a:t>
            </a:r>
          </a:p>
        </p:txBody>
      </p:sp>
      <p:sp>
        <p:nvSpPr>
          <p:cNvPr id="5" name="Slide Number Placeholder 4">
            <a:extLst>
              <a:ext uri="{FF2B5EF4-FFF2-40B4-BE49-F238E27FC236}">
                <a16:creationId xmlns:a16="http://schemas.microsoft.com/office/drawing/2014/main" id="{6B28C671-8FC9-E7C4-8751-12A58321D478}"/>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3019293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A7C6E-49FD-5CC2-BA99-10F79E2A449A}"/>
            </a:ext>
          </a:extLst>
        </p:cNvPr>
        <p:cNvGrpSpPr/>
        <p:nvPr/>
      </p:nvGrpSpPr>
      <p:grpSpPr>
        <a:xfrm>
          <a:off x="0" y="0"/>
          <a:ext cx="0" cy="0"/>
          <a:chOff x="0" y="0"/>
          <a:chExt cx="0" cy="0"/>
        </a:xfrm>
      </p:grpSpPr>
      <p:graphicFrame>
        <p:nvGraphicFramePr>
          <p:cNvPr id="42" name="think-cell data - do not delete" hidden="1">
            <a:extLst>
              <a:ext uri="{FF2B5EF4-FFF2-40B4-BE49-F238E27FC236}">
                <a16:creationId xmlns:a16="http://schemas.microsoft.com/office/drawing/2014/main" id="{64DA53B9-4209-8885-E958-F7BCC3E402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5" imgH="405" progId="TCLayout.ActiveDocument.1">
                  <p:embed/>
                </p:oleObj>
              </mc:Choice>
              <mc:Fallback>
                <p:oleObj name="think-cell Slide" r:id="rId5" imgW="405" imgH="405" progId="TCLayout.ActiveDocument.1">
                  <p:embed/>
                  <p:pic>
                    <p:nvPicPr>
                      <p:cNvPr id="42" name="think-cell data - do not delete" hidden="1">
                        <a:extLst>
                          <a:ext uri="{FF2B5EF4-FFF2-40B4-BE49-F238E27FC236}">
                            <a16:creationId xmlns:a16="http://schemas.microsoft.com/office/drawing/2014/main" id="{D9ED04C3-AC5D-7350-0B47-5D724E81B3A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Title 14">
            <a:extLst>
              <a:ext uri="{FF2B5EF4-FFF2-40B4-BE49-F238E27FC236}">
                <a16:creationId xmlns:a16="http://schemas.microsoft.com/office/drawing/2014/main" id="{0A7396AA-D294-52B4-21E7-24CA49E101B3}"/>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lIns="0" tIns="0" rIns="0" bIns="0">
            <a:noAutofit/>
          </a:bodyPr>
          <a:lstStyle/>
          <a:p>
            <a:r>
              <a:rPr lang="en-US"/>
              <a:t>Large Load Interconnection requests: historical data</a:t>
            </a:r>
          </a:p>
        </p:txBody>
      </p:sp>
      <p:sp>
        <p:nvSpPr>
          <p:cNvPr id="5" name="Slide Number Placeholder 4">
            <a:extLst>
              <a:ext uri="{FF2B5EF4-FFF2-40B4-BE49-F238E27FC236}">
                <a16:creationId xmlns:a16="http://schemas.microsoft.com/office/drawing/2014/main" id="{AAF738A2-54B4-2679-4BBD-41E843D51F3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grpSp>
        <p:nvGrpSpPr>
          <p:cNvPr id="80" name="Group 79">
            <a:extLst>
              <a:ext uri="{FF2B5EF4-FFF2-40B4-BE49-F238E27FC236}">
                <a16:creationId xmlns:a16="http://schemas.microsoft.com/office/drawing/2014/main" id="{2A243F2E-2B80-D67A-8691-D7679CC5092E}"/>
              </a:ext>
            </a:extLst>
          </p:cNvPr>
          <p:cNvGrpSpPr/>
          <p:nvPr/>
        </p:nvGrpSpPr>
        <p:grpSpPr>
          <a:xfrm>
            <a:off x="1257299" y="1197829"/>
            <a:ext cx="10401301" cy="4813935"/>
            <a:chOff x="1257299" y="1738313"/>
            <a:chExt cx="10401301" cy="4813935"/>
          </a:xfrm>
        </p:grpSpPr>
        <p:grpSp>
          <p:nvGrpSpPr>
            <p:cNvPr id="50" name="Group 49">
              <a:extLst>
                <a:ext uri="{FF2B5EF4-FFF2-40B4-BE49-F238E27FC236}">
                  <a16:creationId xmlns:a16="http://schemas.microsoft.com/office/drawing/2014/main" id="{F155DFB2-9F7C-B2D6-A6C4-71D39FB2A497}"/>
                </a:ext>
              </a:extLst>
            </p:cNvPr>
            <p:cNvGrpSpPr/>
            <p:nvPr/>
          </p:nvGrpSpPr>
          <p:grpSpPr>
            <a:xfrm>
              <a:off x="1257300" y="1738313"/>
              <a:ext cx="8161338" cy="246062"/>
              <a:chOff x="554736" y="1738313"/>
              <a:chExt cx="1733115" cy="246062"/>
            </a:xfrm>
          </p:grpSpPr>
          <p:sp>
            <p:nvSpPr>
              <p:cNvPr id="51" name="TextBox 50">
                <a:extLst>
                  <a:ext uri="{FF2B5EF4-FFF2-40B4-BE49-F238E27FC236}">
                    <a16:creationId xmlns:a16="http://schemas.microsoft.com/office/drawing/2014/main" id="{4CC011E8-1861-C307-0A1B-F11E163BFB6A}"/>
                  </a:ext>
                </a:extLst>
              </p:cNvPr>
              <p:cNvSpPr txBox="1">
                <a:spLocks/>
              </p:cNvSpPr>
              <p:nvPr/>
            </p:nvSpPr>
            <p:spPr>
              <a:xfrm>
                <a:off x="554736" y="1738313"/>
                <a:ext cx="1733115"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Number of large load requests and requested load amount by quarter</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MW and #</a:t>
                </a:r>
              </a:p>
            </p:txBody>
          </p:sp>
          <p:cxnSp>
            <p:nvCxnSpPr>
              <p:cNvPr id="52" name="LineBasicDefault 120">
                <a:extLst>
                  <a:ext uri="{FF2B5EF4-FFF2-40B4-BE49-F238E27FC236}">
                    <a16:creationId xmlns:a16="http://schemas.microsoft.com/office/drawing/2014/main" id="{2E9DEA07-5F89-0B1F-6795-778C3C84992E}"/>
                  </a:ext>
                </a:extLst>
              </p:cNvPr>
              <p:cNvCxnSpPr>
                <a:cxnSpLocks/>
              </p:cNvCxnSpPr>
              <p:nvPr>
                <p:custDataLst>
                  <p:tags r:id="rId2"/>
                </p:custDataLst>
              </p:nvPr>
            </p:nvCxnSpPr>
            <p:spPr>
              <a:xfrm>
                <a:off x="554736" y="1984375"/>
                <a:ext cx="173311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71" name="Text Placeholder 8">
              <a:extLst>
                <a:ext uri="{FF2B5EF4-FFF2-40B4-BE49-F238E27FC236}">
                  <a16:creationId xmlns:a16="http://schemas.microsoft.com/office/drawing/2014/main" id="{656BA0B2-E423-36AC-7B70-881A60BDBE59}"/>
                </a:ext>
              </a:extLst>
            </p:cNvPr>
            <p:cNvSpPr txBox="1">
              <a:spLocks/>
            </p:cNvSpPr>
            <p:nvPr/>
          </p:nvSpPr>
          <p:spPr>
            <a:xfrm flipH="1">
              <a:off x="9801546" y="1738313"/>
              <a:ext cx="1857054" cy="481393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175260" tIns="91440" rIns="91440" bIns="0" rtlCol="0" anchor="t">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lang="en-US" sz="1600" b="1" kern="1200" dirty="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Key Takeaways</a:t>
              </a:r>
              <a:endParaRPr kumimoji="0" lang="en-US" sz="1200" b="0" i="0" u="none" strike="noStrike" kern="1200" cap="none" spc="0" normalizeH="0" baseline="0" noProof="0">
                <a:ln>
                  <a:noFill/>
                </a:ln>
                <a:solidFill>
                  <a:srgbClr val="171A1C"/>
                </a:solidFill>
                <a:effectLst/>
                <a:uLnTx/>
                <a:uFillTx/>
                <a:latin typeface="Arial"/>
                <a:ea typeface="+mn-ea"/>
                <a:cs typeface="+mn-cs"/>
              </a:endParaRPr>
            </a:p>
            <a:p>
              <a:pPr marL="231775" marR="0" lvl="0" indent="-231775"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Explosive growth in large load requests: </a:t>
              </a:r>
              <a:r>
                <a:rPr kumimoji="0" lang="en-US" sz="1200" b="0" i="0" u="none" strike="noStrike" kern="1200" cap="none" spc="0" normalizeH="0" baseline="0" noProof="0">
                  <a:ln>
                    <a:noFill/>
                  </a:ln>
                  <a:solidFill>
                    <a:srgbClr val="171A1C"/>
                  </a:solidFill>
                  <a:effectLst/>
                  <a:uLnTx/>
                  <a:uFillTx/>
                  <a:latin typeface="Arial"/>
                  <a:ea typeface="+mn-ea"/>
                  <a:cs typeface="+mn-cs"/>
                </a:rPr>
                <a:t>after relatively low and stable activity through 2023–early 2024, requests surged sharply starting in late 2024 and accelerated further in 2025–2026</a:t>
              </a:r>
            </a:p>
            <a:p>
              <a:pPr marL="231775" marR="0" lvl="0" indent="-231775"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2026 sets a new peak: </a:t>
              </a:r>
              <a:r>
                <a:rPr kumimoji="0" lang="en-US" sz="1200" b="0" i="0" u="none" strike="noStrike" kern="1200" cap="none" spc="0" normalizeH="0" baseline="0" noProof="0">
                  <a:ln>
                    <a:noFill/>
                  </a:ln>
                  <a:solidFill>
                    <a:srgbClr val="171A1C"/>
                  </a:solidFill>
                  <a:effectLst/>
                  <a:uLnTx/>
                  <a:uFillTx/>
                  <a:latin typeface="Arial"/>
                  <a:ea typeface="+mn-ea"/>
                  <a:cs typeface="+mn-cs"/>
                </a:rPr>
                <a:t>latest quarter (~200 requests) represents an order-of-magnitude increase vs. historical levels, signaling unprecedented pressure on the system</a:t>
              </a:r>
            </a:p>
          </p:txBody>
        </p:sp>
        <p:pic>
          <p:nvPicPr>
            <p:cNvPr id="74" name="Picture 73">
              <a:extLst>
                <a:ext uri="{FF2B5EF4-FFF2-40B4-BE49-F238E27FC236}">
                  <a16:creationId xmlns:a16="http://schemas.microsoft.com/office/drawing/2014/main" id="{2CF9FFB0-1B18-0B8C-B5A2-1E956028CAC8}"/>
                </a:ext>
              </a:extLst>
            </p:cNvPr>
            <p:cNvPicPr>
              <a:picLocks noChangeAspect="1"/>
            </p:cNvPicPr>
            <p:nvPr/>
          </p:nvPicPr>
          <p:blipFill>
            <a:blip r:embed="rId7"/>
            <a:stretch>
              <a:fillRect/>
            </a:stretch>
          </p:blipFill>
          <p:spPr>
            <a:xfrm>
              <a:off x="1257299" y="2104515"/>
              <a:ext cx="8161337" cy="4077917"/>
            </a:xfrm>
            <a:prstGeom prst="rect">
              <a:avLst/>
            </a:prstGeom>
          </p:spPr>
        </p:pic>
      </p:grpSp>
      <p:sp>
        <p:nvSpPr>
          <p:cNvPr id="75" name="TextBox 74">
            <a:extLst>
              <a:ext uri="{FF2B5EF4-FFF2-40B4-BE49-F238E27FC236}">
                <a16:creationId xmlns:a16="http://schemas.microsoft.com/office/drawing/2014/main" id="{84B6747E-4A40-582B-8F33-994C80463CCD}"/>
              </a:ext>
            </a:extLst>
          </p:cNvPr>
          <p:cNvSpPr txBox="1">
            <a:spLocks/>
          </p:cNvSpPr>
          <p:nvPr/>
        </p:nvSpPr>
        <p:spPr>
          <a:xfrm>
            <a:off x="1257299" y="875122"/>
            <a:ext cx="10401300" cy="246221"/>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FFFFFF">
                    <a:lumMod val="50000"/>
                  </a:srgbClr>
                </a:solidFill>
                <a:effectLst/>
                <a:uLnTx/>
                <a:uFillTx/>
                <a:latin typeface="Arial"/>
                <a:ea typeface="+mn-ea"/>
                <a:cs typeface="+mn-cs"/>
              </a:rPr>
              <a:t>Note: Large Loads are defined as ≥75 MW in ERCOT</a:t>
            </a:r>
          </a:p>
        </p:txBody>
      </p:sp>
    </p:spTree>
    <p:extLst>
      <p:ext uri="{BB962C8B-B14F-4D97-AF65-F5344CB8AC3E}">
        <p14:creationId xmlns:p14="http://schemas.microsoft.com/office/powerpoint/2010/main" val="2202415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9B1DB-4016-BD2E-2CA1-003BBB9B879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956ACE68-369F-67A3-66C0-57416AD04EF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0" imgW="404" imgH="403" progId="TCLayout.ActiveDocument.1">
                  <p:embed/>
                </p:oleObj>
              </mc:Choice>
              <mc:Fallback>
                <p:oleObj name="think-cell Slide" r:id="rId100" imgW="404" imgH="403" progId="TCLayout.ActiveDocument.1">
                  <p:embed/>
                  <p:pic>
                    <p:nvPicPr>
                      <p:cNvPr id="10" name="think-cell data - do not delete" hidden="1">
                        <a:extLst>
                          <a:ext uri="{FF2B5EF4-FFF2-40B4-BE49-F238E27FC236}">
                            <a16:creationId xmlns:a16="http://schemas.microsoft.com/office/drawing/2014/main" id="{BEFDB1D7-D42C-D19E-769B-9A1923484DF7}"/>
                          </a:ext>
                        </a:extLst>
                      </p:cNvPr>
                      <p:cNvPicPr/>
                      <p:nvPr/>
                    </p:nvPicPr>
                    <p:blipFill>
                      <a:blip r:embed="rId101"/>
                      <a:stretch>
                        <a:fillRect/>
                      </a:stretch>
                    </p:blipFill>
                    <p:spPr>
                      <a:xfrm>
                        <a:off x="1588" y="1588"/>
                        <a:ext cx="1588" cy="1588"/>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6CAE4566-F0DC-CDBE-759E-9226C26F0E4F}"/>
              </a:ext>
            </a:extLst>
          </p:cNvPr>
          <p:cNvSpPr txBox="1">
            <a:spLocks/>
          </p:cNvSpPr>
          <p:nvPr/>
        </p:nvSpPr>
        <p:spPr>
          <a:xfrm>
            <a:off x="5530575" y="1484313"/>
            <a:ext cx="821013" cy="432911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3" name="Chart 12">
            <a:extLst>
              <a:ext uri="{FF2B5EF4-FFF2-40B4-BE49-F238E27FC236}">
                <a16:creationId xmlns:a16="http://schemas.microsoft.com/office/drawing/2014/main" id="{D4C19AF3-43AB-D21E-3203-B3D275D4C2FA}"/>
              </a:ext>
            </a:extLst>
          </p:cNvPr>
          <p:cNvGraphicFramePr/>
          <p:nvPr>
            <p:custDataLst>
              <p:tags r:id="rId2"/>
            </p:custDataLst>
          </p:nvPr>
        </p:nvGraphicFramePr>
        <p:xfrm>
          <a:off x="2109788" y="1668463"/>
          <a:ext cx="4149725" cy="1927225"/>
        </p:xfrm>
        <a:graphic>
          <a:graphicData uri="http://schemas.openxmlformats.org/drawingml/2006/chart">
            <c:chart xmlns:c="http://schemas.openxmlformats.org/drawingml/2006/chart" xmlns:r="http://schemas.openxmlformats.org/officeDocument/2006/relationships" r:id="rId102"/>
          </a:graphicData>
        </a:graphic>
      </p:graphicFrame>
      <p:sp>
        <p:nvSpPr>
          <p:cNvPr id="15" name="Text Placeholder 2">
            <a:extLst>
              <a:ext uri="{FF2B5EF4-FFF2-40B4-BE49-F238E27FC236}">
                <a16:creationId xmlns:a16="http://schemas.microsoft.com/office/drawing/2014/main" id="{5B11D4F3-E59C-16F5-F7B8-88DD862AEB94}"/>
              </a:ext>
            </a:extLst>
          </p:cNvPr>
          <p:cNvSpPr>
            <a:spLocks noGrp="1"/>
          </p:cNvSpPr>
          <p:nvPr>
            <p:custDataLst>
              <p:tags r:id="rId3"/>
            </p:custDataLst>
          </p:nvPr>
        </p:nvSpPr>
        <p:spPr bwMode="auto">
          <a:xfrm>
            <a:off x="2376488"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551E5EAF-19FC-43FE-9C63-6E8C38C22135}" type="datetime'2''''''''0''''''''''2''''''''''''''''''''''''5'''''''''''">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2025</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17" name="Text Placeholder 2">
            <a:extLst>
              <a:ext uri="{FF2B5EF4-FFF2-40B4-BE49-F238E27FC236}">
                <a16:creationId xmlns:a16="http://schemas.microsoft.com/office/drawing/2014/main" id="{1A4F6564-AF5E-944F-4D9C-1B3156AEC88B}"/>
              </a:ext>
            </a:extLst>
          </p:cNvPr>
          <p:cNvSpPr>
            <a:spLocks noGrp="1"/>
          </p:cNvSpPr>
          <p:nvPr>
            <p:custDataLst>
              <p:tags r:id="rId4"/>
            </p:custDataLst>
          </p:nvPr>
        </p:nvSpPr>
        <p:spPr bwMode="auto">
          <a:xfrm>
            <a:off x="3041650"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7955610D-AD83-442C-B2EE-53595A5568E8}" type="datetime'''''''''''''''''''''''''''''2''0''''''''2''6'''''''''''''''">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2026</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41" name="Text Placeholder 2">
            <a:extLst>
              <a:ext uri="{FF2B5EF4-FFF2-40B4-BE49-F238E27FC236}">
                <a16:creationId xmlns:a16="http://schemas.microsoft.com/office/drawing/2014/main" id="{0CD84EFC-8408-1D48-18E4-9B526912BF5A}"/>
              </a:ext>
            </a:extLst>
          </p:cNvPr>
          <p:cNvSpPr>
            <a:spLocks noGrp="1"/>
          </p:cNvSpPr>
          <p:nvPr>
            <p:custDataLst>
              <p:tags r:id="rId5"/>
            </p:custDataLst>
          </p:nvPr>
        </p:nvSpPr>
        <p:spPr bwMode="auto">
          <a:xfrm>
            <a:off x="3705225"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6363957C-9E14-4F81-99A8-C9FD75B8B789}" type="datetime'''''2''0''''''''''''''''''2''''''7'''''''''''''''''">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2027</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43" name="Text Placeholder 2">
            <a:extLst>
              <a:ext uri="{FF2B5EF4-FFF2-40B4-BE49-F238E27FC236}">
                <a16:creationId xmlns:a16="http://schemas.microsoft.com/office/drawing/2014/main" id="{D850376E-6F9C-75F0-3B2C-ADC67534E92E}"/>
              </a:ext>
            </a:extLst>
          </p:cNvPr>
          <p:cNvSpPr>
            <a:spLocks noGrp="1"/>
          </p:cNvSpPr>
          <p:nvPr>
            <p:custDataLst>
              <p:tags r:id="rId6"/>
            </p:custDataLst>
          </p:nvPr>
        </p:nvSpPr>
        <p:spPr bwMode="auto">
          <a:xfrm>
            <a:off x="4368800"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09E7F458-FF56-4E98-815E-E73366D90BF9}" type="datetime'''''''''2''''''''0''''''''2''''''''''''8'''">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2028</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45" name="Text Placeholder 2">
            <a:extLst>
              <a:ext uri="{FF2B5EF4-FFF2-40B4-BE49-F238E27FC236}">
                <a16:creationId xmlns:a16="http://schemas.microsoft.com/office/drawing/2014/main" id="{247CBD85-0CCC-391F-2E08-3A2087D17E43}"/>
              </a:ext>
            </a:extLst>
          </p:cNvPr>
          <p:cNvSpPr>
            <a:spLocks noGrp="1"/>
          </p:cNvSpPr>
          <p:nvPr>
            <p:custDataLst>
              <p:tags r:id="rId7"/>
            </p:custDataLst>
          </p:nvPr>
        </p:nvSpPr>
        <p:spPr bwMode="auto">
          <a:xfrm>
            <a:off x="5033963"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8AB2B520-5676-44C7-826A-1A0ED8E7AE3E}" type="datetime'''20''''''''''''''2''''''''''''''''9'''">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2029</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47" name="Text Placeholder 2">
            <a:extLst>
              <a:ext uri="{FF2B5EF4-FFF2-40B4-BE49-F238E27FC236}">
                <a16:creationId xmlns:a16="http://schemas.microsoft.com/office/drawing/2014/main" id="{3A595148-7361-3CEB-ADDA-0D5991B4939C}"/>
              </a:ext>
            </a:extLst>
          </p:cNvPr>
          <p:cNvSpPr>
            <a:spLocks noGrp="1"/>
          </p:cNvSpPr>
          <p:nvPr>
            <p:custDataLst>
              <p:tags r:id="rId8"/>
            </p:custDataLst>
          </p:nvPr>
        </p:nvSpPr>
        <p:spPr bwMode="auto">
          <a:xfrm>
            <a:off x="5697538" y="3556000"/>
            <a:ext cx="292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65CF00D4-B371-4C19-A266-74EED206A34B}" type="datetime'''''''''''''''''''''20''''3''''''''''''''''''0'''''">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2030</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49" name="Text Placeholder 2">
            <a:extLst>
              <a:ext uri="{FF2B5EF4-FFF2-40B4-BE49-F238E27FC236}">
                <a16:creationId xmlns:a16="http://schemas.microsoft.com/office/drawing/2014/main" id="{20FAD2B8-B26A-4B2B-9E04-89BB8B9E576C}"/>
              </a:ext>
            </a:extLst>
          </p:cNvPr>
          <p:cNvSpPr>
            <a:spLocks noGrp="1"/>
          </p:cNvSpPr>
          <p:nvPr>
            <p:custDataLst>
              <p:tags r:id="rId9"/>
            </p:custDataLst>
          </p:nvPr>
        </p:nvSpPr>
        <p:spPr bwMode="gray">
          <a:xfrm>
            <a:off x="2347913" y="3306763"/>
            <a:ext cx="34925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F02CE3F9-1815-4990-B094-D064C1E3457F}" type="datetime'''''''6'''''''''''''',''''''7''''''''43'''''''''''''''">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6,743</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51" name="Text Placeholder 2">
            <a:extLst>
              <a:ext uri="{FF2B5EF4-FFF2-40B4-BE49-F238E27FC236}">
                <a16:creationId xmlns:a16="http://schemas.microsoft.com/office/drawing/2014/main" id="{1DA1BCAE-5CEB-F360-37DB-EC7C1572350B}"/>
              </a:ext>
            </a:extLst>
          </p:cNvPr>
          <p:cNvSpPr>
            <a:spLocks noGrp="1"/>
          </p:cNvSpPr>
          <p:nvPr>
            <p:custDataLst>
              <p:tags r:id="rId10"/>
            </p:custDataLst>
          </p:nvPr>
        </p:nvSpPr>
        <p:spPr bwMode="gray">
          <a:xfrm>
            <a:off x="2978150" y="3149600"/>
            <a:ext cx="41910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95CE8D7D-7D6F-409F-A8FB-7A6442402640}" type="datetime'''''''''4''''''''''''3'''''',''''''''''4''3''''''''''8'''''">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43,438</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53" name="Text Placeholder 2">
            <a:extLst>
              <a:ext uri="{FF2B5EF4-FFF2-40B4-BE49-F238E27FC236}">
                <a16:creationId xmlns:a16="http://schemas.microsoft.com/office/drawing/2014/main" id="{3E7EA786-1B08-3E5A-990D-D6ED766B6149}"/>
              </a:ext>
            </a:extLst>
          </p:cNvPr>
          <p:cNvSpPr>
            <a:spLocks noGrp="1"/>
          </p:cNvSpPr>
          <p:nvPr>
            <p:custDataLst>
              <p:tags r:id="rId11"/>
            </p:custDataLst>
          </p:nvPr>
        </p:nvSpPr>
        <p:spPr bwMode="gray">
          <a:xfrm>
            <a:off x="3606800" y="2684463"/>
            <a:ext cx="48895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2E27FBDB-2DBD-480E-B4BB-5037AC809666}" type="datetime'15''''''1'''''''',''''''''''''''''''''6''''''9''''''''''9'''">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151,699</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55" name="Text Placeholder 2">
            <a:extLst>
              <a:ext uri="{FF2B5EF4-FFF2-40B4-BE49-F238E27FC236}">
                <a16:creationId xmlns:a16="http://schemas.microsoft.com/office/drawing/2014/main" id="{DF4E97E4-E758-3C77-A0DF-B3A16D05CD92}"/>
              </a:ext>
            </a:extLst>
          </p:cNvPr>
          <p:cNvSpPr>
            <a:spLocks noGrp="1"/>
          </p:cNvSpPr>
          <p:nvPr>
            <p:custDataLst>
              <p:tags r:id="rId12"/>
            </p:custDataLst>
          </p:nvPr>
        </p:nvSpPr>
        <p:spPr bwMode="gray">
          <a:xfrm>
            <a:off x="4270375" y="2246313"/>
            <a:ext cx="488950" cy="15240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BAFC159B-A79B-4495-A882-2751B54DF23D}" type="datetime'''''2''''''''''5''3'''''''',''8''''3''''''''''''6'''''''''">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253,836</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57" name="Text Placeholder 2">
            <a:extLst>
              <a:ext uri="{FF2B5EF4-FFF2-40B4-BE49-F238E27FC236}">
                <a16:creationId xmlns:a16="http://schemas.microsoft.com/office/drawing/2014/main" id="{74B3867B-111C-18F7-1B80-462912A8676E}"/>
              </a:ext>
            </a:extLst>
          </p:cNvPr>
          <p:cNvSpPr>
            <a:spLocks noGrp="1"/>
          </p:cNvSpPr>
          <p:nvPr>
            <p:custDataLst>
              <p:tags r:id="rId13"/>
            </p:custDataLst>
          </p:nvPr>
        </p:nvSpPr>
        <p:spPr bwMode="gray">
          <a:xfrm>
            <a:off x="4935538" y="1927225"/>
            <a:ext cx="48895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DE7FD18-6A82-4A5D-8388-95AC45E4BF4B}" type="datetime'''''''''3''''''2''8'''''''',''''''''''''21''''3'''">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328,213</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59" name="Text Placeholder 2">
            <a:extLst>
              <a:ext uri="{FF2B5EF4-FFF2-40B4-BE49-F238E27FC236}">
                <a16:creationId xmlns:a16="http://schemas.microsoft.com/office/drawing/2014/main" id="{57068482-BCC8-9815-1EDC-7760B047CB52}"/>
              </a:ext>
            </a:extLst>
          </p:cNvPr>
          <p:cNvSpPr>
            <a:spLocks noGrp="1"/>
          </p:cNvSpPr>
          <p:nvPr>
            <p:custDataLst>
              <p:tags r:id="rId14"/>
            </p:custDataLst>
          </p:nvPr>
        </p:nvSpPr>
        <p:spPr bwMode="gray">
          <a:xfrm>
            <a:off x="5599113" y="1573213"/>
            <a:ext cx="488950"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A4AF85F-183E-4203-9EBF-7E5741680186}" type="datetime'4''''''''''''''''''''''''1''''''''''0'''''''',6''1''8'''''''''">
              <a:rPr kumimoji="0" lang="en-US" altLang="en-US" sz="1000" b="1"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410,618</a:t>
            </a:fld>
            <a:endParaRPr kumimoji="0" lang="en-US" sz="1000" b="1" i="0" u="none" strike="noStrike" kern="1200" cap="none" spc="0" normalizeH="0" baseline="0" noProof="0">
              <a:ln>
                <a:noFill/>
              </a:ln>
              <a:solidFill>
                <a:srgbClr val="171A1C"/>
              </a:solidFill>
              <a:effectLst/>
              <a:uLnTx/>
              <a:uFillTx/>
              <a:latin typeface="Arial"/>
              <a:ea typeface="+mn-ea"/>
              <a:cs typeface="+mn-cs"/>
            </a:endParaRPr>
          </a:p>
        </p:txBody>
      </p:sp>
      <p:sp>
        <p:nvSpPr>
          <p:cNvPr id="61" name="Rectangle 60">
            <a:extLst>
              <a:ext uri="{FF2B5EF4-FFF2-40B4-BE49-F238E27FC236}">
                <a16:creationId xmlns:a16="http://schemas.microsoft.com/office/drawing/2014/main" id="{B417AB51-9B0E-1E98-66F6-B029DE0D03BC}"/>
              </a:ext>
            </a:extLst>
          </p:cNvPr>
          <p:cNvSpPr/>
          <p:nvPr>
            <p:custDataLst>
              <p:tags r:id="rId15"/>
            </p:custDataLst>
          </p:nvPr>
        </p:nvSpPr>
        <p:spPr bwMode="auto">
          <a:xfrm>
            <a:off x="593725" y="1571625"/>
            <a:ext cx="123825" cy="123825"/>
          </a:xfrm>
          <a:prstGeom prst="rect">
            <a:avLst/>
          </a:prstGeom>
          <a:solidFill>
            <a:srgbClr val="FC8204"/>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63" name="Rectangle 62">
            <a:extLst>
              <a:ext uri="{FF2B5EF4-FFF2-40B4-BE49-F238E27FC236}">
                <a16:creationId xmlns:a16="http://schemas.microsoft.com/office/drawing/2014/main" id="{64B42975-4C67-2012-FD91-D05DF285B639}"/>
              </a:ext>
            </a:extLst>
          </p:cNvPr>
          <p:cNvSpPr/>
          <p:nvPr>
            <p:custDataLst>
              <p:tags r:id="rId16"/>
            </p:custDataLst>
          </p:nvPr>
        </p:nvSpPr>
        <p:spPr bwMode="auto">
          <a:xfrm>
            <a:off x="593725" y="1758950"/>
            <a:ext cx="123825" cy="123825"/>
          </a:xfrm>
          <a:prstGeom prst="rect">
            <a:avLst/>
          </a:prstGeom>
          <a:solidFill>
            <a:srgbClr val="826BBF"/>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52" name="Rectangle 451">
            <a:extLst>
              <a:ext uri="{FF2B5EF4-FFF2-40B4-BE49-F238E27FC236}">
                <a16:creationId xmlns:a16="http://schemas.microsoft.com/office/drawing/2014/main" id="{30F13BB2-D287-C50E-8093-92B463F610AD}"/>
              </a:ext>
            </a:extLst>
          </p:cNvPr>
          <p:cNvSpPr/>
          <p:nvPr>
            <p:custDataLst>
              <p:tags r:id="rId17"/>
            </p:custDataLst>
          </p:nvPr>
        </p:nvSpPr>
        <p:spPr bwMode="auto">
          <a:xfrm>
            <a:off x="593725" y="1946275"/>
            <a:ext cx="123825" cy="123825"/>
          </a:xfrm>
          <a:prstGeom prst="rect">
            <a:avLst/>
          </a:prstGeom>
          <a:solidFill>
            <a:srgbClr val="555B68"/>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54" name="Rectangle 453">
            <a:extLst>
              <a:ext uri="{FF2B5EF4-FFF2-40B4-BE49-F238E27FC236}">
                <a16:creationId xmlns:a16="http://schemas.microsoft.com/office/drawing/2014/main" id="{C924BACE-74EE-2ED7-FCC8-C0EB8E5D644E}"/>
              </a:ext>
            </a:extLst>
          </p:cNvPr>
          <p:cNvSpPr/>
          <p:nvPr>
            <p:custDataLst>
              <p:tags r:id="rId18"/>
            </p:custDataLst>
          </p:nvPr>
        </p:nvSpPr>
        <p:spPr bwMode="auto">
          <a:xfrm>
            <a:off x="593725" y="2133600"/>
            <a:ext cx="123825" cy="123825"/>
          </a:xfrm>
          <a:prstGeom prst="rect">
            <a:avLst/>
          </a:prstGeom>
          <a:solidFill>
            <a:srgbClr val="01ACC5"/>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56" name="Rectangle 455">
            <a:extLst>
              <a:ext uri="{FF2B5EF4-FFF2-40B4-BE49-F238E27FC236}">
                <a16:creationId xmlns:a16="http://schemas.microsoft.com/office/drawing/2014/main" id="{1465C950-8222-919B-8E4D-2FBBFFDF0AAF}"/>
              </a:ext>
            </a:extLst>
          </p:cNvPr>
          <p:cNvSpPr/>
          <p:nvPr>
            <p:custDataLst>
              <p:tags r:id="rId19"/>
            </p:custDataLst>
          </p:nvPr>
        </p:nvSpPr>
        <p:spPr bwMode="auto">
          <a:xfrm>
            <a:off x="593725" y="2320925"/>
            <a:ext cx="123825" cy="123825"/>
          </a:xfrm>
          <a:prstGeom prst="rect">
            <a:avLst/>
          </a:prstGeom>
          <a:solidFill>
            <a:srgbClr val="39C382"/>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58" name="Text Placeholder 2">
            <a:extLst>
              <a:ext uri="{FF2B5EF4-FFF2-40B4-BE49-F238E27FC236}">
                <a16:creationId xmlns:a16="http://schemas.microsoft.com/office/drawing/2014/main" id="{2407D7A1-D30D-5BAD-5A2D-235EB333AB7A}"/>
              </a:ext>
            </a:extLst>
          </p:cNvPr>
          <p:cNvSpPr>
            <a:spLocks noGrp="1"/>
          </p:cNvSpPr>
          <p:nvPr>
            <p:custDataLst>
              <p:tags r:id="rId20"/>
            </p:custDataLst>
          </p:nvPr>
        </p:nvSpPr>
        <p:spPr bwMode="auto">
          <a:xfrm>
            <a:off x="768350" y="1570038"/>
            <a:ext cx="11049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5E184C23-0BEB-41C0-BB8D-AF3FDEECB863}" type="datetime'N''o Stu''''''''''d''''ie''s'' Sub''mi''t''''''''te''''d'''''">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No Studies Submitted</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467" name="Text Placeholder 2">
            <a:extLst>
              <a:ext uri="{FF2B5EF4-FFF2-40B4-BE49-F238E27FC236}">
                <a16:creationId xmlns:a16="http://schemas.microsoft.com/office/drawing/2014/main" id="{7FABD27F-E848-C7CD-5343-B1881F8063B2}"/>
              </a:ext>
            </a:extLst>
          </p:cNvPr>
          <p:cNvSpPr>
            <a:spLocks noGrp="1"/>
          </p:cNvSpPr>
          <p:nvPr>
            <p:custDataLst>
              <p:tags r:id="rId21"/>
            </p:custDataLst>
          </p:nvPr>
        </p:nvSpPr>
        <p:spPr bwMode="auto">
          <a:xfrm>
            <a:off x="768350" y="1757363"/>
            <a:ext cx="11493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5A34A7DE-FEE5-4483-833A-327B0A9B79AB}" type="datetime'''''Unde''r ER''''''C''''''''OT'''''' R''ev''''''i''''e''''w'">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Under ERCOT Review</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470" name="Text Placeholder 2">
            <a:extLst>
              <a:ext uri="{FF2B5EF4-FFF2-40B4-BE49-F238E27FC236}">
                <a16:creationId xmlns:a16="http://schemas.microsoft.com/office/drawing/2014/main" id="{839C1831-E1B4-2DDC-6231-4A3B72BB8B63}"/>
              </a:ext>
            </a:extLst>
          </p:cNvPr>
          <p:cNvSpPr>
            <a:spLocks noGrp="1"/>
          </p:cNvSpPr>
          <p:nvPr>
            <p:custDataLst>
              <p:tags r:id="rId22"/>
            </p:custDataLst>
          </p:nvPr>
        </p:nvSpPr>
        <p:spPr bwMode="auto">
          <a:xfrm>
            <a:off x="768350" y="1944688"/>
            <a:ext cx="13779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9E74D878-53D3-4EAA-AD68-D39E44F64F1F}" type="datetime'Plann''''''i''''n''''g ''''St''u''d''''ie''''s Ap''pro''ved'''">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Planning Studies Approved</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489" name="Text Placeholder 2">
            <a:extLst>
              <a:ext uri="{FF2B5EF4-FFF2-40B4-BE49-F238E27FC236}">
                <a16:creationId xmlns:a16="http://schemas.microsoft.com/office/drawing/2014/main" id="{8DCB9389-A69D-DE32-61BF-AED4FEE91C9C}"/>
              </a:ext>
            </a:extLst>
          </p:cNvPr>
          <p:cNvSpPr>
            <a:spLocks noGrp="1"/>
          </p:cNvSpPr>
          <p:nvPr>
            <p:custDataLst>
              <p:tags r:id="rId23"/>
            </p:custDataLst>
          </p:nvPr>
        </p:nvSpPr>
        <p:spPr bwMode="auto">
          <a:xfrm>
            <a:off x="768350" y="2132013"/>
            <a:ext cx="11938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A2F7B953-2035-41CC-967C-23A3C01D8E5D}" type="datetime'A2''''''''E'''' but'''' ''''not operat''i''''o''''''''''nal'''">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A2E but not operational</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492" name="Text Placeholder 2">
            <a:extLst>
              <a:ext uri="{FF2B5EF4-FFF2-40B4-BE49-F238E27FC236}">
                <a16:creationId xmlns:a16="http://schemas.microsoft.com/office/drawing/2014/main" id="{64358EFB-D21A-BBCD-97F6-558EFBD49199}"/>
              </a:ext>
            </a:extLst>
          </p:cNvPr>
          <p:cNvSpPr>
            <a:spLocks noGrp="1"/>
          </p:cNvSpPr>
          <p:nvPr>
            <p:custDataLst>
              <p:tags r:id="rId24"/>
            </p:custDataLst>
          </p:nvPr>
        </p:nvSpPr>
        <p:spPr bwMode="auto">
          <a:xfrm>
            <a:off x="768350" y="2319338"/>
            <a:ext cx="10414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C4614D6E-E289-4695-93AB-CDAC31856AE6}" type="datetime'''O''''''bs''e''rv''ed'''' ''''E''''ner''''''gi''''''zed'''''">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Observed Energized</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496" name="TextBox 495">
            <a:extLst>
              <a:ext uri="{FF2B5EF4-FFF2-40B4-BE49-F238E27FC236}">
                <a16:creationId xmlns:a16="http://schemas.microsoft.com/office/drawing/2014/main" id="{08E582FB-B124-4D59-C2E6-76EAB117096F}"/>
              </a:ext>
            </a:extLst>
          </p:cNvPr>
          <p:cNvSpPr txBox="1">
            <a:spLocks/>
          </p:cNvSpPr>
          <p:nvPr>
            <p:custDataLst>
              <p:tags r:id="rId25"/>
            </p:custDataLst>
          </p:nvPr>
        </p:nvSpPr>
        <p:spPr>
          <a:xfrm>
            <a:off x="492401" y="3786188"/>
            <a:ext cx="1555474" cy="184150"/>
          </a:xfrm>
          <a:prstGeom prst="rect">
            <a:avLst/>
          </a:prstGeom>
          <a:noFill/>
          <a:ln>
            <a:noFill/>
          </a:ln>
        </p:spPr>
        <p:txBody>
          <a:bodyPr vertOverflow="overflow" vert="horz"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a:ea typeface="+mn-ea"/>
                <a:cs typeface="Arial"/>
              </a:rPr>
              <a:t>Project Status</a:t>
            </a:r>
          </a:p>
        </p:txBody>
      </p:sp>
      <p:sp>
        <p:nvSpPr>
          <p:cNvPr id="498" name="TextBox 497">
            <a:extLst>
              <a:ext uri="{FF2B5EF4-FFF2-40B4-BE49-F238E27FC236}">
                <a16:creationId xmlns:a16="http://schemas.microsoft.com/office/drawing/2014/main" id="{AEF99B93-0646-E7F4-9C91-E60CE5070BD2}"/>
              </a:ext>
            </a:extLst>
          </p:cNvPr>
          <p:cNvSpPr txBox="1"/>
          <p:nvPr>
            <p:custDataLst>
              <p:tags r:id="rId26"/>
            </p:custDataLst>
          </p:nvPr>
        </p:nvSpPr>
        <p:spPr>
          <a:xfrm>
            <a:off x="492401" y="4060825"/>
            <a:ext cx="1555474" cy="153988"/>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No Studies Submitted</a:t>
            </a:r>
          </a:p>
        </p:txBody>
      </p:sp>
      <p:sp>
        <p:nvSpPr>
          <p:cNvPr id="500" name="TextBox 499">
            <a:extLst>
              <a:ext uri="{FF2B5EF4-FFF2-40B4-BE49-F238E27FC236}">
                <a16:creationId xmlns:a16="http://schemas.microsoft.com/office/drawing/2014/main" id="{4AAE8C8F-213A-51F0-44CE-4E609B87D2EB}"/>
              </a:ext>
            </a:extLst>
          </p:cNvPr>
          <p:cNvSpPr txBox="1"/>
          <p:nvPr>
            <p:custDataLst>
              <p:tags r:id="rId27"/>
            </p:custDataLst>
          </p:nvPr>
        </p:nvSpPr>
        <p:spPr>
          <a:xfrm>
            <a:off x="492401" y="4371975"/>
            <a:ext cx="1555474" cy="153988"/>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Under ERCOT Review</a:t>
            </a:r>
          </a:p>
        </p:txBody>
      </p:sp>
      <p:sp>
        <p:nvSpPr>
          <p:cNvPr id="502" name="TextBox 501">
            <a:extLst>
              <a:ext uri="{FF2B5EF4-FFF2-40B4-BE49-F238E27FC236}">
                <a16:creationId xmlns:a16="http://schemas.microsoft.com/office/drawing/2014/main" id="{60C7B0B3-5F4F-885D-A7F5-94AB6501AB39}"/>
              </a:ext>
            </a:extLst>
          </p:cNvPr>
          <p:cNvSpPr txBox="1"/>
          <p:nvPr>
            <p:custDataLst>
              <p:tags r:id="rId28"/>
            </p:custDataLst>
          </p:nvPr>
        </p:nvSpPr>
        <p:spPr>
          <a:xfrm>
            <a:off x="492401" y="4683125"/>
            <a:ext cx="1555474" cy="153988"/>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Planning Studies Approved</a:t>
            </a:r>
          </a:p>
        </p:txBody>
      </p:sp>
      <p:sp>
        <p:nvSpPr>
          <p:cNvPr id="504" name="TextBox 503">
            <a:extLst>
              <a:ext uri="{FF2B5EF4-FFF2-40B4-BE49-F238E27FC236}">
                <a16:creationId xmlns:a16="http://schemas.microsoft.com/office/drawing/2014/main" id="{FE4E93F8-4C73-8588-B40D-88B0BD5DBD73}"/>
              </a:ext>
            </a:extLst>
          </p:cNvPr>
          <p:cNvSpPr txBox="1"/>
          <p:nvPr>
            <p:custDataLst>
              <p:tags r:id="rId29"/>
            </p:custDataLst>
          </p:nvPr>
        </p:nvSpPr>
        <p:spPr>
          <a:xfrm>
            <a:off x="492401" y="4995863"/>
            <a:ext cx="1555474" cy="152400"/>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A2E but not operational</a:t>
            </a:r>
          </a:p>
        </p:txBody>
      </p:sp>
      <p:sp>
        <p:nvSpPr>
          <p:cNvPr id="506" name="TextBox 505">
            <a:extLst>
              <a:ext uri="{FF2B5EF4-FFF2-40B4-BE49-F238E27FC236}">
                <a16:creationId xmlns:a16="http://schemas.microsoft.com/office/drawing/2014/main" id="{89010B80-E35F-71FA-EE80-5FD4BE429880}"/>
              </a:ext>
            </a:extLst>
          </p:cNvPr>
          <p:cNvSpPr txBox="1"/>
          <p:nvPr>
            <p:custDataLst>
              <p:tags r:id="rId30"/>
            </p:custDataLst>
          </p:nvPr>
        </p:nvSpPr>
        <p:spPr>
          <a:xfrm>
            <a:off x="492401" y="5307013"/>
            <a:ext cx="1555474" cy="153988"/>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Observed Energized</a:t>
            </a:r>
          </a:p>
        </p:txBody>
      </p:sp>
      <p:sp>
        <p:nvSpPr>
          <p:cNvPr id="508" name="TextBox 507">
            <a:extLst>
              <a:ext uri="{FF2B5EF4-FFF2-40B4-BE49-F238E27FC236}">
                <a16:creationId xmlns:a16="http://schemas.microsoft.com/office/drawing/2014/main" id="{D7C8D9E2-0713-179C-59EF-8BC905CBA94E}"/>
              </a:ext>
            </a:extLst>
          </p:cNvPr>
          <p:cNvSpPr txBox="1"/>
          <p:nvPr>
            <p:custDataLst>
              <p:tags r:id="rId31"/>
            </p:custDataLst>
          </p:nvPr>
        </p:nvSpPr>
        <p:spPr>
          <a:xfrm>
            <a:off x="492401" y="5618163"/>
            <a:ext cx="1555474" cy="153988"/>
          </a:xfrm>
          <a:prstGeom prst="rect">
            <a:avLst/>
          </a:prstGeom>
          <a:noFill/>
          <a:ln>
            <a:noFill/>
          </a:ln>
        </p:spPr>
        <p:txBody>
          <a:bodyPr vertOverflow="overflow" vert="horz"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Total (MW)</a:t>
            </a:r>
          </a:p>
        </p:txBody>
      </p:sp>
      <p:grpSp>
        <p:nvGrpSpPr>
          <p:cNvPr id="68" name="Group 67">
            <a:extLst>
              <a:ext uri="{FF2B5EF4-FFF2-40B4-BE49-F238E27FC236}">
                <a16:creationId xmlns:a16="http://schemas.microsoft.com/office/drawing/2014/main" id="{081DFA76-73F9-26E0-8ADC-9A85262CB954}"/>
              </a:ext>
            </a:extLst>
          </p:cNvPr>
          <p:cNvGrpSpPr>
            <a:grpSpLocks/>
          </p:cNvGrpSpPr>
          <p:nvPr/>
        </p:nvGrpSpPr>
        <p:grpSpPr>
          <a:xfrm>
            <a:off x="2278409" y="4060831"/>
            <a:ext cx="491432" cy="1711328"/>
            <a:chOff x="2047875" y="4408848"/>
            <a:chExt cx="490538" cy="1710471"/>
          </a:xfrm>
        </p:grpSpPr>
        <p:sp>
          <p:nvSpPr>
            <p:cNvPr id="510" name="TextBox 509">
              <a:extLst>
                <a:ext uri="{FF2B5EF4-FFF2-40B4-BE49-F238E27FC236}">
                  <a16:creationId xmlns:a16="http://schemas.microsoft.com/office/drawing/2014/main" id="{F7BAC6AC-C751-148A-C8B6-9DBCA97C46E7}"/>
                </a:ext>
              </a:extLst>
            </p:cNvPr>
            <p:cNvSpPr txBox="1"/>
            <p:nvPr>
              <p:custDataLst>
                <p:tags r:id="rId92"/>
              </p:custDataLst>
            </p:nvPr>
          </p:nvSpPr>
          <p:spPr>
            <a:xfrm>
              <a:off x="2047875" y="4408848"/>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0</a:t>
              </a:r>
            </a:p>
          </p:txBody>
        </p:sp>
        <p:sp>
          <p:nvSpPr>
            <p:cNvPr id="511" name="TextBox 510">
              <a:extLst>
                <a:ext uri="{FF2B5EF4-FFF2-40B4-BE49-F238E27FC236}">
                  <a16:creationId xmlns:a16="http://schemas.microsoft.com/office/drawing/2014/main" id="{31EABDA2-951B-F488-8F55-BBBEB3B6D39E}"/>
                </a:ext>
              </a:extLst>
            </p:cNvPr>
            <p:cNvSpPr txBox="1"/>
            <p:nvPr>
              <p:custDataLst>
                <p:tags r:id="rId93"/>
              </p:custDataLst>
            </p:nvPr>
          </p:nvSpPr>
          <p:spPr>
            <a:xfrm>
              <a:off x="2047875" y="4720164"/>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0</a:t>
              </a:r>
            </a:p>
          </p:txBody>
        </p:sp>
        <p:sp>
          <p:nvSpPr>
            <p:cNvPr id="64" name="TextBox 63">
              <a:extLst>
                <a:ext uri="{FF2B5EF4-FFF2-40B4-BE49-F238E27FC236}">
                  <a16:creationId xmlns:a16="http://schemas.microsoft.com/office/drawing/2014/main" id="{0D2EC35F-9E03-754F-2FB5-72721163B3AF}"/>
                </a:ext>
              </a:extLst>
            </p:cNvPr>
            <p:cNvSpPr txBox="1"/>
            <p:nvPr>
              <p:custDataLst>
                <p:tags r:id="rId94"/>
              </p:custDataLst>
            </p:nvPr>
          </p:nvSpPr>
          <p:spPr>
            <a:xfrm>
              <a:off x="2047875" y="5031480"/>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30</a:t>
              </a:r>
            </a:p>
          </p:txBody>
        </p:sp>
        <p:sp>
          <p:nvSpPr>
            <p:cNvPr id="65" name="TextBox 64">
              <a:extLst>
                <a:ext uri="{FF2B5EF4-FFF2-40B4-BE49-F238E27FC236}">
                  <a16:creationId xmlns:a16="http://schemas.microsoft.com/office/drawing/2014/main" id="{FA6E08E9-FCD2-0953-5C4D-02052442FBD1}"/>
                </a:ext>
              </a:extLst>
            </p:cNvPr>
            <p:cNvSpPr txBox="1"/>
            <p:nvPr>
              <p:custDataLst>
                <p:tags r:id="rId95"/>
              </p:custDataLst>
            </p:nvPr>
          </p:nvSpPr>
          <p:spPr>
            <a:xfrm>
              <a:off x="2047875" y="5342796"/>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935</a:t>
              </a:r>
            </a:p>
          </p:txBody>
        </p:sp>
        <p:sp>
          <p:nvSpPr>
            <p:cNvPr id="66" name="TextBox 65">
              <a:extLst>
                <a:ext uri="{FF2B5EF4-FFF2-40B4-BE49-F238E27FC236}">
                  <a16:creationId xmlns:a16="http://schemas.microsoft.com/office/drawing/2014/main" id="{25C50CB7-C50F-9B05-0032-3A02EDE57BE3}"/>
                </a:ext>
              </a:extLst>
            </p:cNvPr>
            <p:cNvSpPr txBox="1"/>
            <p:nvPr>
              <p:custDataLst>
                <p:tags r:id="rId96"/>
              </p:custDataLst>
            </p:nvPr>
          </p:nvSpPr>
          <p:spPr>
            <a:xfrm>
              <a:off x="2047875" y="5654112"/>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67" name="TextBox 66">
              <a:extLst>
                <a:ext uri="{FF2B5EF4-FFF2-40B4-BE49-F238E27FC236}">
                  <a16:creationId xmlns:a16="http://schemas.microsoft.com/office/drawing/2014/main" id="{CDF84C0A-D097-D606-2EA4-E5E5AAC4504C}"/>
                </a:ext>
              </a:extLst>
            </p:cNvPr>
            <p:cNvSpPr txBox="1"/>
            <p:nvPr>
              <p:custDataLst>
                <p:tags r:id="rId97"/>
              </p:custDataLst>
            </p:nvPr>
          </p:nvSpPr>
          <p:spPr>
            <a:xfrm>
              <a:off x="2047875" y="5965431"/>
              <a:ext cx="490538"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6,743</a:t>
              </a:r>
            </a:p>
          </p:txBody>
        </p:sp>
      </p:grpSp>
      <p:grpSp>
        <p:nvGrpSpPr>
          <p:cNvPr id="77" name="Group 76">
            <a:extLst>
              <a:ext uri="{FF2B5EF4-FFF2-40B4-BE49-F238E27FC236}">
                <a16:creationId xmlns:a16="http://schemas.microsoft.com/office/drawing/2014/main" id="{ABD96FD3-9C81-7F48-8DFD-51E26068B380}"/>
              </a:ext>
            </a:extLst>
          </p:cNvPr>
          <p:cNvGrpSpPr>
            <a:grpSpLocks/>
          </p:cNvGrpSpPr>
          <p:nvPr/>
        </p:nvGrpSpPr>
        <p:grpSpPr>
          <a:xfrm>
            <a:off x="2942937" y="4060831"/>
            <a:ext cx="491432" cy="1711328"/>
            <a:chOff x="2961381" y="4408848"/>
            <a:chExt cx="491432" cy="1710471"/>
          </a:xfrm>
        </p:grpSpPr>
        <p:sp>
          <p:nvSpPr>
            <p:cNvPr id="70" name="TextBox 69">
              <a:extLst>
                <a:ext uri="{FF2B5EF4-FFF2-40B4-BE49-F238E27FC236}">
                  <a16:creationId xmlns:a16="http://schemas.microsoft.com/office/drawing/2014/main" id="{79F77E89-8A97-D208-CDAA-6E8D1B936D85}"/>
                </a:ext>
              </a:extLst>
            </p:cNvPr>
            <p:cNvSpPr txBox="1"/>
            <p:nvPr>
              <p:custDataLst>
                <p:tags r:id="rId86"/>
              </p:custDataLst>
            </p:nvPr>
          </p:nvSpPr>
          <p:spPr>
            <a:xfrm>
              <a:off x="2961381" y="4408848"/>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25,253</a:t>
              </a:r>
            </a:p>
          </p:txBody>
        </p:sp>
        <p:sp>
          <p:nvSpPr>
            <p:cNvPr id="72" name="TextBox 71">
              <a:extLst>
                <a:ext uri="{FF2B5EF4-FFF2-40B4-BE49-F238E27FC236}">
                  <a16:creationId xmlns:a16="http://schemas.microsoft.com/office/drawing/2014/main" id="{BA3BF86D-FEF9-CC40-E85A-7AE6A9E30EE0}"/>
                </a:ext>
              </a:extLst>
            </p:cNvPr>
            <p:cNvSpPr txBox="1"/>
            <p:nvPr>
              <p:custDataLst>
                <p:tags r:id="rId87"/>
              </p:custDataLst>
            </p:nvPr>
          </p:nvSpPr>
          <p:spPr>
            <a:xfrm>
              <a:off x="2961381" y="4720164"/>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6,478</a:t>
              </a:r>
            </a:p>
          </p:txBody>
        </p:sp>
        <p:sp>
          <p:nvSpPr>
            <p:cNvPr id="73" name="TextBox 72">
              <a:extLst>
                <a:ext uri="{FF2B5EF4-FFF2-40B4-BE49-F238E27FC236}">
                  <a16:creationId xmlns:a16="http://schemas.microsoft.com/office/drawing/2014/main" id="{3536AED7-DBCA-87EC-A42A-2EA2D78CD1CB}"/>
                </a:ext>
              </a:extLst>
            </p:cNvPr>
            <p:cNvSpPr txBox="1"/>
            <p:nvPr>
              <p:custDataLst>
                <p:tags r:id="rId88"/>
              </p:custDataLst>
            </p:nvPr>
          </p:nvSpPr>
          <p:spPr>
            <a:xfrm>
              <a:off x="2961381" y="5031480"/>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3,181</a:t>
              </a:r>
            </a:p>
          </p:txBody>
        </p:sp>
        <p:sp>
          <p:nvSpPr>
            <p:cNvPr id="74" name="TextBox 73">
              <a:extLst>
                <a:ext uri="{FF2B5EF4-FFF2-40B4-BE49-F238E27FC236}">
                  <a16:creationId xmlns:a16="http://schemas.microsoft.com/office/drawing/2014/main" id="{B0A2549B-0087-A491-B716-430C5C770418}"/>
                </a:ext>
              </a:extLst>
            </p:cNvPr>
            <p:cNvSpPr txBox="1"/>
            <p:nvPr>
              <p:custDataLst>
                <p:tags r:id="rId89"/>
              </p:custDataLst>
            </p:nvPr>
          </p:nvSpPr>
          <p:spPr>
            <a:xfrm>
              <a:off x="2961381" y="5342796"/>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2,748</a:t>
              </a:r>
            </a:p>
          </p:txBody>
        </p:sp>
        <p:sp>
          <p:nvSpPr>
            <p:cNvPr id="75" name="TextBox 74">
              <a:extLst>
                <a:ext uri="{FF2B5EF4-FFF2-40B4-BE49-F238E27FC236}">
                  <a16:creationId xmlns:a16="http://schemas.microsoft.com/office/drawing/2014/main" id="{DCE60B5D-1CA7-D577-6020-F039E1C7D0FC}"/>
                </a:ext>
              </a:extLst>
            </p:cNvPr>
            <p:cNvSpPr txBox="1"/>
            <p:nvPr>
              <p:custDataLst>
                <p:tags r:id="rId90"/>
              </p:custDataLst>
            </p:nvPr>
          </p:nvSpPr>
          <p:spPr>
            <a:xfrm>
              <a:off x="2961381" y="5654112"/>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76" name="TextBox 75">
              <a:extLst>
                <a:ext uri="{FF2B5EF4-FFF2-40B4-BE49-F238E27FC236}">
                  <a16:creationId xmlns:a16="http://schemas.microsoft.com/office/drawing/2014/main" id="{AE2EDB1B-69C4-CE14-ABB6-5059AA6391BD}"/>
                </a:ext>
              </a:extLst>
            </p:cNvPr>
            <p:cNvSpPr txBox="1"/>
            <p:nvPr>
              <p:custDataLst>
                <p:tags r:id="rId91"/>
              </p:custDataLst>
            </p:nvPr>
          </p:nvSpPr>
          <p:spPr>
            <a:xfrm>
              <a:off x="2961381" y="5965431"/>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43,438</a:t>
              </a:r>
            </a:p>
          </p:txBody>
        </p:sp>
      </p:grpSp>
      <p:grpSp>
        <p:nvGrpSpPr>
          <p:cNvPr id="86" name="Group 85">
            <a:extLst>
              <a:ext uri="{FF2B5EF4-FFF2-40B4-BE49-F238E27FC236}">
                <a16:creationId xmlns:a16="http://schemas.microsoft.com/office/drawing/2014/main" id="{05B2EFBB-297C-EB43-456E-400FA1942C46}"/>
              </a:ext>
            </a:extLst>
          </p:cNvPr>
          <p:cNvGrpSpPr>
            <a:grpSpLocks/>
          </p:cNvGrpSpPr>
          <p:nvPr/>
        </p:nvGrpSpPr>
        <p:grpSpPr>
          <a:xfrm>
            <a:off x="3607465" y="4060831"/>
            <a:ext cx="491432" cy="1711328"/>
            <a:chOff x="3663850" y="4408848"/>
            <a:chExt cx="491432" cy="1710471"/>
          </a:xfrm>
        </p:grpSpPr>
        <p:sp>
          <p:nvSpPr>
            <p:cNvPr id="79" name="TextBox 78">
              <a:extLst>
                <a:ext uri="{FF2B5EF4-FFF2-40B4-BE49-F238E27FC236}">
                  <a16:creationId xmlns:a16="http://schemas.microsoft.com/office/drawing/2014/main" id="{AA15EAC0-5717-B7AF-3CA8-3663E7AE5DBB}"/>
                </a:ext>
              </a:extLst>
            </p:cNvPr>
            <p:cNvSpPr txBox="1"/>
            <p:nvPr>
              <p:custDataLst>
                <p:tags r:id="rId80"/>
              </p:custDataLst>
            </p:nvPr>
          </p:nvSpPr>
          <p:spPr>
            <a:xfrm>
              <a:off x="3663850" y="4408848"/>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101,702</a:t>
              </a:r>
            </a:p>
          </p:txBody>
        </p:sp>
        <p:sp>
          <p:nvSpPr>
            <p:cNvPr id="80" name="TextBox 79">
              <a:extLst>
                <a:ext uri="{FF2B5EF4-FFF2-40B4-BE49-F238E27FC236}">
                  <a16:creationId xmlns:a16="http://schemas.microsoft.com/office/drawing/2014/main" id="{2443A218-F07B-0252-6DC6-362E185983AB}"/>
                </a:ext>
              </a:extLst>
            </p:cNvPr>
            <p:cNvSpPr txBox="1"/>
            <p:nvPr>
              <p:custDataLst>
                <p:tags r:id="rId81"/>
              </p:custDataLst>
            </p:nvPr>
          </p:nvSpPr>
          <p:spPr>
            <a:xfrm>
              <a:off x="3663850" y="4720164"/>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30,539</a:t>
              </a:r>
            </a:p>
          </p:txBody>
        </p:sp>
        <p:sp>
          <p:nvSpPr>
            <p:cNvPr id="81" name="TextBox 80">
              <a:extLst>
                <a:ext uri="{FF2B5EF4-FFF2-40B4-BE49-F238E27FC236}">
                  <a16:creationId xmlns:a16="http://schemas.microsoft.com/office/drawing/2014/main" id="{30B3A18C-149B-2498-1799-4C15E6F67BE0}"/>
                </a:ext>
              </a:extLst>
            </p:cNvPr>
            <p:cNvSpPr txBox="1"/>
            <p:nvPr>
              <p:custDataLst>
                <p:tags r:id="rId82"/>
              </p:custDataLst>
            </p:nvPr>
          </p:nvSpPr>
          <p:spPr>
            <a:xfrm>
              <a:off x="3663850" y="5031480"/>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10,739</a:t>
              </a:r>
            </a:p>
          </p:txBody>
        </p:sp>
        <p:sp>
          <p:nvSpPr>
            <p:cNvPr id="83" name="TextBox 82">
              <a:extLst>
                <a:ext uri="{FF2B5EF4-FFF2-40B4-BE49-F238E27FC236}">
                  <a16:creationId xmlns:a16="http://schemas.microsoft.com/office/drawing/2014/main" id="{0F2CB085-CCDB-946D-5660-DED8BFEE2825}"/>
                </a:ext>
              </a:extLst>
            </p:cNvPr>
            <p:cNvSpPr txBox="1"/>
            <p:nvPr>
              <p:custDataLst>
                <p:tags r:id="rId83"/>
              </p:custDataLst>
            </p:nvPr>
          </p:nvSpPr>
          <p:spPr>
            <a:xfrm>
              <a:off x="3663850" y="5342796"/>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2,941</a:t>
              </a:r>
            </a:p>
          </p:txBody>
        </p:sp>
        <p:sp>
          <p:nvSpPr>
            <p:cNvPr id="84" name="TextBox 83">
              <a:extLst>
                <a:ext uri="{FF2B5EF4-FFF2-40B4-BE49-F238E27FC236}">
                  <a16:creationId xmlns:a16="http://schemas.microsoft.com/office/drawing/2014/main" id="{F984C6E0-68E8-A313-90D3-028DDF8D019C}"/>
                </a:ext>
              </a:extLst>
            </p:cNvPr>
            <p:cNvSpPr txBox="1"/>
            <p:nvPr>
              <p:custDataLst>
                <p:tags r:id="rId84"/>
              </p:custDataLst>
            </p:nvPr>
          </p:nvSpPr>
          <p:spPr>
            <a:xfrm>
              <a:off x="3663850" y="5654112"/>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85" name="TextBox 84">
              <a:extLst>
                <a:ext uri="{FF2B5EF4-FFF2-40B4-BE49-F238E27FC236}">
                  <a16:creationId xmlns:a16="http://schemas.microsoft.com/office/drawing/2014/main" id="{17F44BD9-C11A-B2FA-CD58-38395813F6F2}"/>
                </a:ext>
              </a:extLst>
            </p:cNvPr>
            <p:cNvSpPr txBox="1"/>
            <p:nvPr>
              <p:custDataLst>
                <p:tags r:id="rId85"/>
              </p:custDataLst>
            </p:nvPr>
          </p:nvSpPr>
          <p:spPr>
            <a:xfrm>
              <a:off x="3663850" y="5965431"/>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151,699</a:t>
              </a:r>
            </a:p>
          </p:txBody>
        </p:sp>
      </p:grpSp>
      <p:grpSp>
        <p:nvGrpSpPr>
          <p:cNvPr id="96" name="Group 95">
            <a:extLst>
              <a:ext uri="{FF2B5EF4-FFF2-40B4-BE49-F238E27FC236}">
                <a16:creationId xmlns:a16="http://schemas.microsoft.com/office/drawing/2014/main" id="{0BB7FB98-E87E-B22B-1256-CA3453AB1E29}"/>
              </a:ext>
            </a:extLst>
          </p:cNvPr>
          <p:cNvGrpSpPr>
            <a:grpSpLocks/>
          </p:cNvGrpSpPr>
          <p:nvPr/>
        </p:nvGrpSpPr>
        <p:grpSpPr>
          <a:xfrm>
            <a:off x="4271993" y="4060831"/>
            <a:ext cx="491432" cy="1711328"/>
            <a:chOff x="4366319" y="4408848"/>
            <a:chExt cx="491432" cy="1710471"/>
          </a:xfrm>
        </p:grpSpPr>
        <p:sp>
          <p:nvSpPr>
            <p:cNvPr id="88" name="TextBox 87">
              <a:extLst>
                <a:ext uri="{FF2B5EF4-FFF2-40B4-BE49-F238E27FC236}">
                  <a16:creationId xmlns:a16="http://schemas.microsoft.com/office/drawing/2014/main" id="{AFAC5E7A-77D8-8B6B-4202-B33C59A235FD}"/>
                </a:ext>
              </a:extLst>
            </p:cNvPr>
            <p:cNvSpPr txBox="1"/>
            <p:nvPr>
              <p:custDataLst>
                <p:tags r:id="rId74"/>
              </p:custDataLst>
            </p:nvPr>
          </p:nvSpPr>
          <p:spPr>
            <a:xfrm>
              <a:off x="4366319" y="4408848"/>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177,879</a:t>
              </a:r>
            </a:p>
          </p:txBody>
        </p:sp>
        <p:sp>
          <p:nvSpPr>
            <p:cNvPr id="89" name="TextBox 88">
              <a:extLst>
                <a:ext uri="{FF2B5EF4-FFF2-40B4-BE49-F238E27FC236}">
                  <a16:creationId xmlns:a16="http://schemas.microsoft.com/office/drawing/2014/main" id="{906734E1-D6FE-A712-4012-014DACE5880B}"/>
                </a:ext>
              </a:extLst>
            </p:cNvPr>
            <p:cNvSpPr txBox="1"/>
            <p:nvPr>
              <p:custDataLst>
                <p:tags r:id="rId75"/>
              </p:custDataLst>
            </p:nvPr>
          </p:nvSpPr>
          <p:spPr>
            <a:xfrm>
              <a:off x="4366319" y="4720164"/>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51,315</a:t>
              </a:r>
            </a:p>
          </p:txBody>
        </p:sp>
        <p:sp>
          <p:nvSpPr>
            <p:cNvPr id="90" name="TextBox 89">
              <a:extLst>
                <a:ext uri="{FF2B5EF4-FFF2-40B4-BE49-F238E27FC236}">
                  <a16:creationId xmlns:a16="http://schemas.microsoft.com/office/drawing/2014/main" id="{0149C173-15CB-275B-D3A2-AB546D39ECCD}"/>
                </a:ext>
              </a:extLst>
            </p:cNvPr>
            <p:cNvSpPr txBox="1"/>
            <p:nvPr>
              <p:custDataLst>
                <p:tags r:id="rId76"/>
              </p:custDataLst>
            </p:nvPr>
          </p:nvSpPr>
          <p:spPr>
            <a:xfrm>
              <a:off x="4366319" y="5031480"/>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15,923</a:t>
              </a:r>
            </a:p>
          </p:txBody>
        </p:sp>
        <p:sp>
          <p:nvSpPr>
            <p:cNvPr id="91" name="TextBox 90">
              <a:extLst>
                <a:ext uri="{FF2B5EF4-FFF2-40B4-BE49-F238E27FC236}">
                  <a16:creationId xmlns:a16="http://schemas.microsoft.com/office/drawing/2014/main" id="{4CEC7080-8C4A-0D87-FD73-E9240CAE3AF8}"/>
                </a:ext>
              </a:extLst>
            </p:cNvPr>
            <p:cNvSpPr txBox="1"/>
            <p:nvPr>
              <p:custDataLst>
                <p:tags r:id="rId77"/>
              </p:custDataLst>
            </p:nvPr>
          </p:nvSpPr>
          <p:spPr>
            <a:xfrm>
              <a:off x="4366319" y="5342796"/>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2,941</a:t>
              </a:r>
            </a:p>
          </p:txBody>
        </p:sp>
        <p:sp>
          <p:nvSpPr>
            <p:cNvPr id="94" name="TextBox 93">
              <a:extLst>
                <a:ext uri="{FF2B5EF4-FFF2-40B4-BE49-F238E27FC236}">
                  <a16:creationId xmlns:a16="http://schemas.microsoft.com/office/drawing/2014/main" id="{0150D3F5-7FB1-FB10-0D93-F20DB2D4E8A1}"/>
                </a:ext>
              </a:extLst>
            </p:cNvPr>
            <p:cNvSpPr txBox="1"/>
            <p:nvPr>
              <p:custDataLst>
                <p:tags r:id="rId78"/>
              </p:custDataLst>
            </p:nvPr>
          </p:nvSpPr>
          <p:spPr>
            <a:xfrm>
              <a:off x="4366319" y="5654112"/>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95" name="TextBox 94">
              <a:extLst>
                <a:ext uri="{FF2B5EF4-FFF2-40B4-BE49-F238E27FC236}">
                  <a16:creationId xmlns:a16="http://schemas.microsoft.com/office/drawing/2014/main" id="{70364150-1379-658D-2B2F-A790279469A0}"/>
                </a:ext>
              </a:extLst>
            </p:cNvPr>
            <p:cNvSpPr txBox="1"/>
            <p:nvPr>
              <p:custDataLst>
                <p:tags r:id="rId79"/>
              </p:custDataLst>
            </p:nvPr>
          </p:nvSpPr>
          <p:spPr>
            <a:xfrm>
              <a:off x="4366319" y="5965431"/>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253,836</a:t>
              </a:r>
            </a:p>
          </p:txBody>
        </p:sp>
      </p:grpSp>
      <p:grpSp>
        <p:nvGrpSpPr>
          <p:cNvPr id="105" name="Group 104">
            <a:extLst>
              <a:ext uri="{FF2B5EF4-FFF2-40B4-BE49-F238E27FC236}">
                <a16:creationId xmlns:a16="http://schemas.microsoft.com/office/drawing/2014/main" id="{E84779D4-42C9-C7BA-8384-AC9514804A84}"/>
              </a:ext>
            </a:extLst>
          </p:cNvPr>
          <p:cNvGrpSpPr>
            <a:grpSpLocks/>
          </p:cNvGrpSpPr>
          <p:nvPr/>
        </p:nvGrpSpPr>
        <p:grpSpPr>
          <a:xfrm>
            <a:off x="4936521" y="4060831"/>
            <a:ext cx="491432" cy="1711328"/>
            <a:chOff x="5068788" y="4408848"/>
            <a:chExt cx="491432" cy="1710471"/>
          </a:xfrm>
        </p:grpSpPr>
        <p:sp>
          <p:nvSpPr>
            <p:cNvPr id="98" name="TextBox 97">
              <a:extLst>
                <a:ext uri="{FF2B5EF4-FFF2-40B4-BE49-F238E27FC236}">
                  <a16:creationId xmlns:a16="http://schemas.microsoft.com/office/drawing/2014/main" id="{0323D9F0-034A-67FC-6065-1ECD435E75F3}"/>
                </a:ext>
              </a:extLst>
            </p:cNvPr>
            <p:cNvSpPr txBox="1"/>
            <p:nvPr>
              <p:custDataLst>
                <p:tags r:id="rId68"/>
              </p:custDataLst>
            </p:nvPr>
          </p:nvSpPr>
          <p:spPr>
            <a:xfrm>
              <a:off x="5068788" y="4408848"/>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238,188</a:t>
              </a:r>
            </a:p>
          </p:txBody>
        </p:sp>
        <p:sp>
          <p:nvSpPr>
            <p:cNvPr id="99" name="TextBox 98">
              <a:extLst>
                <a:ext uri="{FF2B5EF4-FFF2-40B4-BE49-F238E27FC236}">
                  <a16:creationId xmlns:a16="http://schemas.microsoft.com/office/drawing/2014/main" id="{F3FCB67F-5E58-8A62-AC7D-4926047F2F43}"/>
                </a:ext>
              </a:extLst>
            </p:cNvPr>
            <p:cNvSpPr txBox="1"/>
            <p:nvPr>
              <p:custDataLst>
                <p:tags r:id="rId69"/>
              </p:custDataLst>
            </p:nvPr>
          </p:nvSpPr>
          <p:spPr>
            <a:xfrm>
              <a:off x="5068788" y="4720164"/>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61,966</a:t>
              </a:r>
            </a:p>
          </p:txBody>
        </p:sp>
        <p:sp>
          <p:nvSpPr>
            <p:cNvPr id="100" name="TextBox 99">
              <a:extLst>
                <a:ext uri="{FF2B5EF4-FFF2-40B4-BE49-F238E27FC236}">
                  <a16:creationId xmlns:a16="http://schemas.microsoft.com/office/drawing/2014/main" id="{2739BCAF-F80E-37C5-7B7D-7CEF0F21DFB4}"/>
                </a:ext>
              </a:extLst>
            </p:cNvPr>
            <p:cNvSpPr txBox="1"/>
            <p:nvPr>
              <p:custDataLst>
                <p:tags r:id="rId70"/>
              </p:custDataLst>
            </p:nvPr>
          </p:nvSpPr>
          <p:spPr>
            <a:xfrm>
              <a:off x="5068788" y="5031480"/>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19,040</a:t>
              </a:r>
            </a:p>
          </p:txBody>
        </p:sp>
        <p:sp>
          <p:nvSpPr>
            <p:cNvPr id="101" name="TextBox 100">
              <a:extLst>
                <a:ext uri="{FF2B5EF4-FFF2-40B4-BE49-F238E27FC236}">
                  <a16:creationId xmlns:a16="http://schemas.microsoft.com/office/drawing/2014/main" id="{A5B4910E-327D-BEAA-7970-53058E735E32}"/>
                </a:ext>
              </a:extLst>
            </p:cNvPr>
            <p:cNvSpPr txBox="1"/>
            <p:nvPr>
              <p:custDataLst>
                <p:tags r:id="rId71"/>
              </p:custDataLst>
            </p:nvPr>
          </p:nvSpPr>
          <p:spPr>
            <a:xfrm>
              <a:off x="5068788" y="5342796"/>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3,241</a:t>
              </a:r>
            </a:p>
          </p:txBody>
        </p:sp>
        <p:sp>
          <p:nvSpPr>
            <p:cNvPr id="102" name="TextBox 101">
              <a:extLst>
                <a:ext uri="{FF2B5EF4-FFF2-40B4-BE49-F238E27FC236}">
                  <a16:creationId xmlns:a16="http://schemas.microsoft.com/office/drawing/2014/main" id="{C2C2F915-83E2-38E9-5E1A-61BEE1B81FE8}"/>
                </a:ext>
              </a:extLst>
            </p:cNvPr>
            <p:cNvSpPr txBox="1"/>
            <p:nvPr>
              <p:custDataLst>
                <p:tags r:id="rId72"/>
              </p:custDataLst>
            </p:nvPr>
          </p:nvSpPr>
          <p:spPr>
            <a:xfrm>
              <a:off x="5068788" y="5654112"/>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104" name="TextBox 103">
              <a:extLst>
                <a:ext uri="{FF2B5EF4-FFF2-40B4-BE49-F238E27FC236}">
                  <a16:creationId xmlns:a16="http://schemas.microsoft.com/office/drawing/2014/main" id="{732C67BD-F752-8394-705C-1F32C0CCAB8E}"/>
                </a:ext>
              </a:extLst>
            </p:cNvPr>
            <p:cNvSpPr txBox="1"/>
            <p:nvPr>
              <p:custDataLst>
                <p:tags r:id="rId73"/>
              </p:custDataLst>
            </p:nvPr>
          </p:nvSpPr>
          <p:spPr>
            <a:xfrm>
              <a:off x="5068788" y="5965431"/>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328,213</a:t>
              </a:r>
            </a:p>
          </p:txBody>
        </p:sp>
      </p:grpSp>
      <p:grpSp>
        <p:nvGrpSpPr>
          <p:cNvPr id="161" name="Group 160">
            <a:extLst>
              <a:ext uri="{FF2B5EF4-FFF2-40B4-BE49-F238E27FC236}">
                <a16:creationId xmlns:a16="http://schemas.microsoft.com/office/drawing/2014/main" id="{40D7443F-9694-5FEC-F55F-31A226A49976}"/>
              </a:ext>
            </a:extLst>
          </p:cNvPr>
          <p:cNvGrpSpPr>
            <a:grpSpLocks/>
          </p:cNvGrpSpPr>
          <p:nvPr/>
        </p:nvGrpSpPr>
        <p:grpSpPr>
          <a:xfrm>
            <a:off x="5601047" y="4060831"/>
            <a:ext cx="491432" cy="1711328"/>
            <a:chOff x="5771256" y="4408848"/>
            <a:chExt cx="491432" cy="1710471"/>
          </a:xfrm>
        </p:grpSpPr>
        <p:sp>
          <p:nvSpPr>
            <p:cNvPr id="107" name="TextBox 106">
              <a:extLst>
                <a:ext uri="{FF2B5EF4-FFF2-40B4-BE49-F238E27FC236}">
                  <a16:creationId xmlns:a16="http://schemas.microsoft.com/office/drawing/2014/main" id="{4A6D4C0C-EEF9-6AA6-E80A-AB52750D81BD}"/>
                </a:ext>
              </a:extLst>
            </p:cNvPr>
            <p:cNvSpPr txBox="1"/>
            <p:nvPr>
              <p:custDataLst>
                <p:tags r:id="rId62"/>
              </p:custDataLst>
            </p:nvPr>
          </p:nvSpPr>
          <p:spPr>
            <a:xfrm>
              <a:off x="5771256" y="4408848"/>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293,651</a:t>
              </a:r>
            </a:p>
          </p:txBody>
        </p:sp>
        <p:sp>
          <p:nvSpPr>
            <p:cNvPr id="108" name="TextBox 107">
              <a:extLst>
                <a:ext uri="{FF2B5EF4-FFF2-40B4-BE49-F238E27FC236}">
                  <a16:creationId xmlns:a16="http://schemas.microsoft.com/office/drawing/2014/main" id="{56FFD752-9219-C0D6-B7E6-177FEE46F458}"/>
                </a:ext>
              </a:extLst>
            </p:cNvPr>
            <p:cNvSpPr txBox="1"/>
            <p:nvPr>
              <p:custDataLst>
                <p:tags r:id="rId63"/>
              </p:custDataLst>
            </p:nvPr>
          </p:nvSpPr>
          <p:spPr>
            <a:xfrm>
              <a:off x="5771256" y="4720164"/>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86,605</a:t>
              </a:r>
            </a:p>
          </p:txBody>
        </p:sp>
        <p:sp>
          <p:nvSpPr>
            <p:cNvPr id="109" name="TextBox 108">
              <a:extLst>
                <a:ext uri="{FF2B5EF4-FFF2-40B4-BE49-F238E27FC236}">
                  <a16:creationId xmlns:a16="http://schemas.microsoft.com/office/drawing/2014/main" id="{537511D6-7871-D058-2C3C-7320C75768E9}"/>
                </a:ext>
              </a:extLst>
            </p:cNvPr>
            <p:cNvSpPr txBox="1"/>
            <p:nvPr>
              <p:custDataLst>
                <p:tags r:id="rId64"/>
              </p:custDataLst>
            </p:nvPr>
          </p:nvSpPr>
          <p:spPr>
            <a:xfrm>
              <a:off x="5771256" y="5031480"/>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21,343</a:t>
              </a:r>
            </a:p>
          </p:txBody>
        </p:sp>
        <p:sp>
          <p:nvSpPr>
            <p:cNvPr id="158" name="TextBox 157">
              <a:extLst>
                <a:ext uri="{FF2B5EF4-FFF2-40B4-BE49-F238E27FC236}">
                  <a16:creationId xmlns:a16="http://schemas.microsoft.com/office/drawing/2014/main" id="{9AA9C2BC-A7A1-28CD-A40B-3C707121B48D}"/>
                </a:ext>
              </a:extLst>
            </p:cNvPr>
            <p:cNvSpPr txBox="1"/>
            <p:nvPr>
              <p:custDataLst>
                <p:tags r:id="rId65"/>
              </p:custDataLst>
            </p:nvPr>
          </p:nvSpPr>
          <p:spPr>
            <a:xfrm>
              <a:off x="5771256" y="5342796"/>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3,241</a:t>
              </a:r>
            </a:p>
          </p:txBody>
        </p:sp>
        <p:sp>
          <p:nvSpPr>
            <p:cNvPr id="159" name="TextBox 158">
              <a:extLst>
                <a:ext uri="{FF2B5EF4-FFF2-40B4-BE49-F238E27FC236}">
                  <a16:creationId xmlns:a16="http://schemas.microsoft.com/office/drawing/2014/main" id="{CFCE3DFA-EE26-FB9C-B06B-F67BB96963B0}"/>
                </a:ext>
              </a:extLst>
            </p:cNvPr>
            <p:cNvSpPr txBox="1"/>
            <p:nvPr>
              <p:custDataLst>
                <p:tags r:id="rId66"/>
              </p:custDataLst>
            </p:nvPr>
          </p:nvSpPr>
          <p:spPr>
            <a:xfrm>
              <a:off x="5771256" y="5654112"/>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a:rPr>
                <a:t>5,778</a:t>
              </a:r>
            </a:p>
          </p:txBody>
        </p:sp>
        <p:sp>
          <p:nvSpPr>
            <p:cNvPr id="160" name="TextBox 159">
              <a:extLst>
                <a:ext uri="{FF2B5EF4-FFF2-40B4-BE49-F238E27FC236}">
                  <a16:creationId xmlns:a16="http://schemas.microsoft.com/office/drawing/2014/main" id="{7CD8711B-426C-989A-31A8-8FF3470935E6}"/>
                </a:ext>
              </a:extLst>
            </p:cNvPr>
            <p:cNvSpPr txBox="1"/>
            <p:nvPr>
              <p:custDataLst>
                <p:tags r:id="rId67"/>
              </p:custDataLst>
            </p:nvPr>
          </p:nvSpPr>
          <p:spPr>
            <a:xfrm>
              <a:off x="5771256" y="5965431"/>
              <a:ext cx="491432" cy="153888"/>
            </a:xfrm>
            <a:prstGeom prst="rect">
              <a:avLst/>
            </a:prstGeom>
            <a:noFill/>
            <a:ln>
              <a:noFill/>
            </a:ln>
          </p:spPr>
          <p:txBody>
            <a:bodyPr vertOverflow="overflow" vert="horz"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a:ea typeface="+mn-ea"/>
                  <a:cs typeface="Arial"/>
                </a:rPr>
                <a:t>410,618</a:t>
              </a:r>
            </a:p>
          </p:txBody>
        </p:sp>
      </p:grpSp>
      <p:grpSp>
        <p:nvGrpSpPr>
          <p:cNvPr id="169" name="Group 168">
            <a:extLst>
              <a:ext uri="{FF2B5EF4-FFF2-40B4-BE49-F238E27FC236}">
                <a16:creationId xmlns:a16="http://schemas.microsoft.com/office/drawing/2014/main" id="{C7FF2C42-E5D4-BA97-B472-7AD6F45CA5C6}"/>
              </a:ext>
            </a:extLst>
          </p:cNvPr>
          <p:cNvGrpSpPr/>
          <p:nvPr/>
        </p:nvGrpSpPr>
        <p:grpSpPr>
          <a:xfrm>
            <a:off x="492401" y="4017097"/>
            <a:ext cx="5689325" cy="1522665"/>
            <a:chOff x="409575" y="4364049"/>
            <a:chExt cx="5770286" cy="1522665"/>
          </a:xfrm>
        </p:grpSpPr>
        <p:cxnSp>
          <p:nvCxnSpPr>
            <p:cNvPr id="163" name="Straight Arrow Connector 162">
              <a:extLst>
                <a:ext uri="{FF2B5EF4-FFF2-40B4-BE49-F238E27FC236}">
                  <a16:creationId xmlns:a16="http://schemas.microsoft.com/office/drawing/2014/main" id="{26D2FAD6-D2CE-DC27-EA36-C8AB3780879F}"/>
                </a:ext>
              </a:extLst>
            </p:cNvPr>
            <p:cNvCxnSpPr>
              <a:cxnSpLocks/>
            </p:cNvCxnSpPr>
            <p:nvPr>
              <p:custDataLst>
                <p:tags r:id="rId56"/>
              </p:custDataLst>
            </p:nvPr>
          </p:nvCxnSpPr>
          <p:spPr>
            <a:xfrm>
              <a:off x="409575" y="4364049"/>
              <a:ext cx="5770286" cy="0"/>
            </a:xfrm>
            <a:prstGeom prst="straightConnector1">
              <a:avLst/>
            </a:prstGeom>
            <a:ln w="1270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164" name="Straight Arrow Connector 163">
              <a:extLst>
                <a:ext uri="{FF2B5EF4-FFF2-40B4-BE49-F238E27FC236}">
                  <a16:creationId xmlns:a16="http://schemas.microsoft.com/office/drawing/2014/main" id="{E6A51961-9062-5771-2016-744575F40598}"/>
                </a:ext>
              </a:extLst>
            </p:cNvPr>
            <p:cNvCxnSpPr>
              <a:cxnSpLocks/>
            </p:cNvCxnSpPr>
            <p:nvPr>
              <p:custDataLst>
                <p:tags r:id="rId57"/>
              </p:custDataLst>
            </p:nvPr>
          </p:nvCxnSpPr>
          <p:spPr>
            <a:xfrm>
              <a:off x="409575" y="4668582"/>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165" name="Straight Arrow Connector 164">
              <a:extLst>
                <a:ext uri="{FF2B5EF4-FFF2-40B4-BE49-F238E27FC236}">
                  <a16:creationId xmlns:a16="http://schemas.microsoft.com/office/drawing/2014/main" id="{02CA8710-7CF5-A339-5FCB-02E4A208D5DE}"/>
                </a:ext>
              </a:extLst>
            </p:cNvPr>
            <p:cNvCxnSpPr>
              <a:cxnSpLocks/>
            </p:cNvCxnSpPr>
            <p:nvPr>
              <p:custDataLst>
                <p:tags r:id="rId58"/>
              </p:custDataLst>
            </p:nvPr>
          </p:nvCxnSpPr>
          <p:spPr>
            <a:xfrm>
              <a:off x="409575" y="4973115"/>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166" name="Straight Arrow Connector 165">
              <a:extLst>
                <a:ext uri="{FF2B5EF4-FFF2-40B4-BE49-F238E27FC236}">
                  <a16:creationId xmlns:a16="http://schemas.microsoft.com/office/drawing/2014/main" id="{04131B88-8D93-B934-9C9E-BDEFCAFD349E}"/>
                </a:ext>
              </a:extLst>
            </p:cNvPr>
            <p:cNvCxnSpPr>
              <a:cxnSpLocks/>
            </p:cNvCxnSpPr>
            <p:nvPr>
              <p:custDataLst>
                <p:tags r:id="rId59"/>
              </p:custDataLst>
            </p:nvPr>
          </p:nvCxnSpPr>
          <p:spPr>
            <a:xfrm>
              <a:off x="409575" y="5277648"/>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167" name="Straight Arrow Connector 166">
              <a:extLst>
                <a:ext uri="{FF2B5EF4-FFF2-40B4-BE49-F238E27FC236}">
                  <a16:creationId xmlns:a16="http://schemas.microsoft.com/office/drawing/2014/main" id="{15A0C71A-21F8-980B-A24C-AA181E9A7B94}"/>
                </a:ext>
              </a:extLst>
            </p:cNvPr>
            <p:cNvCxnSpPr>
              <a:cxnSpLocks/>
            </p:cNvCxnSpPr>
            <p:nvPr>
              <p:custDataLst>
                <p:tags r:id="rId60"/>
              </p:custDataLst>
            </p:nvPr>
          </p:nvCxnSpPr>
          <p:spPr>
            <a:xfrm>
              <a:off x="409575" y="5582181"/>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168" name="Straight Arrow Connector 167">
              <a:extLst>
                <a:ext uri="{FF2B5EF4-FFF2-40B4-BE49-F238E27FC236}">
                  <a16:creationId xmlns:a16="http://schemas.microsoft.com/office/drawing/2014/main" id="{81E8E12B-1790-AD00-F6B5-E20003039E16}"/>
                </a:ext>
              </a:extLst>
            </p:cNvPr>
            <p:cNvCxnSpPr>
              <a:cxnSpLocks/>
            </p:cNvCxnSpPr>
            <p:nvPr>
              <p:custDataLst>
                <p:tags r:id="rId61"/>
              </p:custDataLst>
            </p:nvPr>
          </p:nvCxnSpPr>
          <p:spPr>
            <a:xfrm>
              <a:off x="409575" y="5886714"/>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grpSp>
      <p:sp>
        <p:nvSpPr>
          <p:cNvPr id="189" name="Rectangle 188">
            <a:extLst>
              <a:ext uri="{FF2B5EF4-FFF2-40B4-BE49-F238E27FC236}">
                <a16:creationId xmlns:a16="http://schemas.microsoft.com/office/drawing/2014/main" id="{23280C34-117C-93ED-22EA-845F233D2D3E}"/>
              </a:ext>
            </a:extLst>
          </p:cNvPr>
          <p:cNvSpPr/>
          <p:nvPr>
            <p:custDataLst>
              <p:tags r:id="rId32"/>
            </p:custDataLst>
          </p:nvPr>
        </p:nvSpPr>
        <p:spPr bwMode="auto">
          <a:xfrm>
            <a:off x="6589713" y="1570038"/>
            <a:ext cx="123825" cy="123825"/>
          </a:xfrm>
          <a:prstGeom prst="rect">
            <a:avLst/>
          </a:prstGeom>
          <a:solidFill>
            <a:srgbClr val="5A6770"/>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1" name="Rectangle 190">
            <a:extLst>
              <a:ext uri="{FF2B5EF4-FFF2-40B4-BE49-F238E27FC236}">
                <a16:creationId xmlns:a16="http://schemas.microsoft.com/office/drawing/2014/main" id="{5D6C7F95-4FE7-B8B8-3CF1-92C4B9B642B2}"/>
              </a:ext>
            </a:extLst>
          </p:cNvPr>
          <p:cNvSpPr/>
          <p:nvPr>
            <p:custDataLst>
              <p:tags r:id="rId33"/>
            </p:custDataLst>
          </p:nvPr>
        </p:nvSpPr>
        <p:spPr bwMode="auto">
          <a:xfrm>
            <a:off x="6589713" y="1757363"/>
            <a:ext cx="123825" cy="123825"/>
          </a:xfrm>
          <a:prstGeom prst="rect">
            <a:avLst/>
          </a:prstGeom>
          <a:solidFill>
            <a:srgbClr val="05ABC1"/>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13" name="Rectangle 512">
            <a:extLst>
              <a:ext uri="{FF2B5EF4-FFF2-40B4-BE49-F238E27FC236}">
                <a16:creationId xmlns:a16="http://schemas.microsoft.com/office/drawing/2014/main" id="{A345304A-7692-D77F-63C9-7349D9B6A27F}"/>
              </a:ext>
            </a:extLst>
          </p:cNvPr>
          <p:cNvSpPr/>
          <p:nvPr>
            <p:custDataLst>
              <p:tags r:id="rId34"/>
            </p:custDataLst>
          </p:nvPr>
        </p:nvSpPr>
        <p:spPr bwMode="auto">
          <a:xfrm>
            <a:off x="6589713" y="1944688"/>
            <a:ext cx="123825" cy="123825"/>
          </a:xfrm>
          <a:prstGeom prst="rect">
            <a:avLst/>
          </a:prstGeom>
          <a:solidFill>
            <a:srgbClr val="675CC6"/>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15" name="Rectangle 514">
            <a:extLst>
              <a:ext uri="{FF2B5EF4-FFF2-40B4-BE49-F238E27FC236}">
                <a16:creationId xmlns:a16="http://schemas.microsoft.com/office/drawing/2014/main" id="{11E935B8-372E-7832-FF4F-5429F681A713}"/>
              </a:ext>
            </a:extLst>
          </p:cNvPr>
          <p:cNvSpPr/>
          <p:nvPr>
            <p:custDataLst>
              <p:tags r:id="rId35"/>
            </p:custDataLst>
          </p:nvPr>
        </p:nvSpPr>
        <p:spPr bwMode="auto">
          <a:xfrm>
            <a:off x="7481888" y="1570038"/>
            <a:ext cx="123825" cy="123825"/>
          </a:xfrm>
          <a:prstGeom prst="rect">
            <a:avLst/>
          </a:prstGeom>
          <a:solidFill>
            <a:srgbClr val="27D07E"/>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17" name="Rectangle 516">
            <a:extLst>
              <a:ext uri="{FF2B5EF4-FFF2-40B4-BE49-F238E27FC236}">
                <a16:creationId xmlns:a16="http://schemas.microsoft.com/office/drawing/2014/main" id="{078BD6F2-A0A0-FA5B-0207-55AA27220443}"/>
              </a:ext>
            </a:extLst>
          </p:cNvPr>
          <p:cNvSpPr/>
          <p:nvPr>
            <p:custDataLst>
              <p:tags r:id="rId36"/>
            </p:custDataLst>
          </p:nvPr>
        </p:nvSpPr>
        <p:spPr bwMode="auto">
          <a:xfrm>
            <a:off x="7481888" y="1757363"/>
            <a:ext cx="123825" cy="123825"/>
          </a:xfrm>
          <a:prstGeom prst="rect">
            <a:avLst/>
          </a:prstGeom>
          <a:solidFill>
            <a:srgbClr val="FACD21"/>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19" name="Rectangle 518">
            <a:extLst>
              <a:ext uri="{FF2B5EF4-FFF2-40B4-BE49-F238E27FC236}">
                <a16:creationId xmlns:a16="http://schemas.microsoft.com/office/drawing/2014/main" id="{6F89CEBC-7932-DE3B-E1AD-ABF2FB629A32}"/>
              </a:ext>
            </a:extLst>
          </p:cNvPr>
          <p:cNvSpPr/>
          <p:nvPr>
            <p:custDataLst>
              <p:tags r:id="rId37"/>
            </p:custDataLst>
          </p:nvPr>
        </p:nvSpPr>
        <p:spPr bwMode="auto">
          <a:xfrm>
            <a:off x="7481888" y="1944688"/>
            <a:ext cx="123825" cy="123825"/>
          </a:xfrm>
          <a:prstGeom prst="rect">
            <a:avLst/>
          </a:prstGeom>
          <a:solidFill>
            <a:srgbClr val="003059"/>
          </a:solidFill>
          <a:ln w="9525" cap="flat" cmpd="sng" algn="ctr">
            <a:solidFill>
              <a:schemeClr val="bg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21" name="Text Placeholder 2">
            <a:extLst>
              <a:ext uri="{FF2B5EF4-FFF2-40B4-BE49-F238E27FC236}">
                <a16:creationId xmlns:a16="http://schemas.microsoft.com/office/drawing/2014/main" id="{0D749EE0-EBAA-F829-DBDB-A33E50EDEAAF}"/>
              </a:ext>
            </a:extLst>
          </p:cNvPr>
          <p:cNvSpPr>
            <a:spLocks noGrp="1"/>
          </p:cNvSpPr>
          <p:nvPr>
            <p:custDataLst>
              <p:tags r:id="rId38"/>
            </p:custDataLst>
          </p:nvPr>
        </p:nvSpPr>
        <p:spPr bwMode="auto">
          <a:xfrm>
            <a:off x="6764338" y="1568450"/>
            <a:ext cx="6159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A7694E77-CB62-4F08-9FD1-6645F6351FCA}" type="datetime'''''Dat''a'''''' ''C''''e''n''t''er'''''''''''''''">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Data Center</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23" name="Text Placeholder 2">
            <a:extLst>
              <a:ext uri="{FF2B5EF4-FFF2-40B4-BE49-F238E27FC236}">
                <a16:creationId xmlns:a16="http://schemas.microsoft.com/office/drawing/2014/main" id="{C46529DD-C83C-4EF6-482B-8CD1ED7B5916}"/>
              </a:ext>
            </a:extLst>
          </p:cNvPr>
          <p:cNvSpPr>
            <a:spLocks noGrp="1"/>
          </p:cNvSpPr>
          <p:nvPr>
            <p:custDataLst>
              <p:tags r:id="rId39"/>
            </p:custDataLst>
          </p:nvPr>
        </p:nvSpPr>
        <p:spPr bwMode="auto">
          <a:xfrm>
            <a:off x="6764338" y="1755775"/>
            <a:ext cx="2857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A65F818E-2A0E-457B-A2F4-FE8286E7F5F5}" type="datetime'''''''''O''''t''''''h''''''e''''r'''''''">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Other</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25" name="Text Placeholder 2">
            <a:extLst>
              <a:ext uri="{FF2B5EF4-FFF2-40B4-BE49-F238E27FC236}">
                <a16:creationId xmlns:a16="http://schemas.microsoft.com/office/drawing/2014/main" id="{9AAEB3F4-93AE-5E89-D00F-ECD0D7266ECE}"/>
              </a:ext>
            </a:extLst>
          </p:cNvPr>
          <p:cNvSpPr>
            <a:spLocks noGrp="1"/>
          </p:cNvSpPr>
          <p:nvPr>
            <p:custDataLst>
              <p:tags r:id="rId40"/>
            </p:custDataLst>
          </p:nvPr>
        </p:nvSpPr>
        <p:spPr bwMode="auto">
          <a:xfrm>
            <a:off x="6764338" y="1943100"/>
            <a:ext cx="3365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440D046E-DE19-4EA1-BCE0-6B89C4685F2A}" type="datetime'''C''''''r''''y''p''t''''o'''''''''">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Crypto</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27" name="Text Placeholder 2">
            <a:extLst>
              <a:ext uri="{FF2B5EF4-FFF2-40B4-BE49-F238E27FC236}">
                <a16:creationId xmlns:a16="http://schemas.microsoft.com/office/drawing/2014/main" id="{26DF4D82-561C-6FA1-FCD7-EAD9E91A9B8D}"/>
              </a:ext>
            </a:extLst>
          </p:cNvPr>
          <p:cNvSpPr>
            <a:spLocks noGrp="1"/>
          </p:cNvSpPr>
          <p:nvPr>
            <p:custDataLst>
              <p:tags r:id="rId41"/>
            </p:custDataLst>
          </p:nvPr>
        </p:nvSpPr>
        <p:spPr bwMode="auto">
          <a:xfrm>
            <a:off x="7656513" y="1568450"/>
            <a:ext cx="5207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8EB0327C-24AB-4EB3-A4CA-680F51EFCBD4}" type="datetime'''I''''''''''n''d''''''''''''us''''t''''''ria''''l''s'''''''''">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Industrials</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29" name="Text Placeholder 2">
            <a:extLst>
              <a:ext uri="{FF2B5EF4-FFF2-40B4-BE49-F238E27FC236}">
                <a16:creationId xmlns:a16="http://schemas.microsoft.com/office/drawing/2014/main" id="{1BBE7661-3A7D-F4EA-0BBC-864C518840EB}"/>
              </a:ext>
            </a:extLst>
          </p:cNvPr>
          <p:cNvSpPr>
            <a:spLocks noGrp="1"/>
          </p:cNvSpPr>
          <p:nvPr>
            <p:custDataLst>
              <p:tags r:id="rId42"/>
            </p:custDataLst>
          </p:nvPr>
        </p:nvSpPr>
        <p:spPr bwMode="auto">
          <a:xfrm>
            <a:off x="7656513" y="1755775"/>
            <a:ext cx="98425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570408F0-0600-44D9-A07C-6614832356EA}" type="datetime'Da''ta'' ''''Ce''''nt''''er''/''C''r''y''''''''p''''to'''''''">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Data Center/Crypto</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31" name="Text Placeholder 2">
            <a:extLst>
              <a:ext uri="{FF2B5EF4-FFF2-40B4-BE49-F238E27FC236}">
                <a16:creationId xmlns:a16="http://schemas.microsoft.com/office/drawing/2014/main" id="{D054C21B-0746-0AA8-97FE-3374B55EC38A}"/>
              </a:ext>
            </a:extLst>
          </p:cNvPr>
          <p:cNvSpPr>
            <a:spLocks noGrp="1"/>
          </p:cNvSpPr>
          <p:nvPr>
            <p:custDataLst>
              <p:tags r:id="rId43"/>
            </p:custDataLst>
          </p:nvPr>
        </p:nvSpPr>
        <p:spPr bwMode="auto">
          <a:xfrm>
            <a:off x="7656513" y="1943100"/>
            <a:ext cx="4953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263626A-15E2-4B09-ABCE-573B04D6436F}" type="datetime'''''''''''''H''''''ydr''o''''''''''''g''''''''''e''''n'">
              <a:rPr kumimoji="0" lang="en-US" altLang="en-US" sz="900" b="0" i="0" u="none" strike="noStrike" kern="1200" cap="none" spc="0" normalizeH="0" baseline="0" noProof="0" smtClean="0">
                <a:ln>
                  <a:noFill/>
                </a:ln>
                <a:solidFill>
                  <a:srgbClr val="171A1C"/>
                </a:solidFill>
                <a:effectLst/>
                <a:uLnTx/>
                <a:uFillTx/>
                <a:latin typeface="Arial"/>
                <a:ea typeface="+mn-ea"/>
                <a:cs typeface="+mn-cs"/>
              </a:rPr>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tabLst/>
                <a:defRPr/>
              </a:pPr>
              <a:t>Hydrogen</a:t>
            </a:fld>
            <a:endParaRPr kumimoji="0" lang="en-US" sz="900" b="0" i="0" u="none" strike="noStrike" kern="1200" cap="none" spc="0" normalizeH="0" baseline="0" noProof="0">
              <a:ln>
                <a:noFill/>
              </a:ln>
              <a:solidFill>
                <a:srgbClr val="171A1C"/>
              </a:solidFill>
              <a:effectLst/>
              <a:uLnTx/>
              <a:uFillTx/>
              <a:latin typeface="Arial"/>
              <a:ea typeface="+mn-ea"/>
              <a:cs typeface="+mn-cs"/>
            </a:endParaRPr>
          </a:p>
        </p:txBody>
      </p:sp>
      <p:sp>
        <p:nvSpPr>
          <p:cNvPr id="537" name="Slide Number Placeholder 4">
            <a:extLst>
              <a:ext uri="{FF2B5EF4-FFF2-40B4-BE49-F238E27FC236}">
                <a16:creationId xmlns:a16="http://schemas.microsoft.com/office/drawing/2014/main" id="{A4998DBC-C4D5-28B2-58D9-01A3F188FA6F}"/>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grpSp>
        <p:nvGrpSpPr>
          <p:cNvPr id="545" name="Group 544">
            <a:extLst>
              <a:ext uri="{FF2B5EF4-FFF2-40B4-BE49-F238E27FC236}">
                <a16:creationId xmlns:a16="http://schemas.microsoft.com/office/drawing/2014/main" id="{DF8495DA-7213-FE10-6BDD-79A4F6365CBE}"/>
              </a:ext>
            </a:extLst>
          </p:cNvPr>
          <p:cNvGrpSpPr/>
          <p:nvPr/>
        </p:nvGrpSpPr>
        <p:grpSpPr>
          <a:xfrm>
            <a:off x="492401" y="4017097"/>
            <a:ext cx="5689325" cy="1522665"/>
            <a:chOff x="409575" y="4364049"/>
            <a:chExt cx="5770286" cy="1522665"/>
          </a:xfrm>
        </p:grpSpPr>
        <p:cxnSp>
          <p:nvCxnSpPr>
            <p:cNvPr id="539" name="Straight Arrow Connector 538">
              <a:extLst>
                <a:ext uri="{FF2B5EF4-FFF2-40B4-BE49-F238E27FC236}">
                  <a16:creationId xmlns:a16="http://schemas.microsoft.com/office/drawing/2014/main" id="{BB494ED2-DD40-D883-2E0C-09075446D4BD}"/>
                </a:ext>
              </a:extLst>
            </p:cNvPr>
            <p:cNvCxnSpPr>
              <a:cxnSpLocks/>
            </p:cNvCxnSpPr>
            <p:nvPr>
              <p:custDataLst>
                <p:tags r:id="rId50"/>
              </p:custDataLst>
            </p:nvPr>
          </p:nvCxnSpPr>
          <p:spPr>
            <a:xfrm>
              <a:off x="409575" y="4364049"/>
              <a:ext cx="5770286" cy="0"/>
            </a:xfrm>
            <a:prstGeom prst="straightConnector1">
              <a:avLst/>
            </a:prstGeom>
            <a:ln w="1270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540" name="Straight Arrow Connector 539">
              <a:extLst>
                <a:ext uri="{FF2B5EF4-FFF2-40B4-BE49-F238E27FC236}">
                  <a16:creationId xmlns:a16="http://schemas.microsoft.com/office/drawing/2014/main" id="{72685130-AFC9-064A-EF52-5860BB8E1933}"/>
                </a:ext>
              </a:extLst>
            </p:cNvPr>
            <p:cNvCxnSpPr>
              <a:cxnSpLocks/>
            </p:cNvCxnSpPr>
            <p:nvPr>
              <p:custDataLst>
                <p:tags r:id="rId51"/>
              </p:custDataLst>
            </p:nvPr>
          </p:nvCxnSpPr>
          <p:spPr>
            <a:xfrm>
              <a:off x="409575" y="4668582"/>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541" name="Straight Arrow Connector 540">
              <a:extLst>
                <a:ext uri="{FF2B5EF4-FFF2-40B4-BE49-F238E27FC236}">
                  <a16:creationId xmlns:a16="http://schemas.microsoft.com/office/drawing/2014/main" id="{943248F8-EE43-E5AA-FB4E-C485E14E9F85}"/>
                </a:ext>
              </a:extLst>
            </p:cNvPr>
            <p:cNvCxnSpPr>
              <a:cxnSpLocks/>
            </p:cNvCxnSpPr>
            <p:nvPr>
              <p:custDataLst>
                <p:tags r:id="rId52"/>
              </p:custDataLst>
            </p:nvPr>
          </p:nvCxnSpPr>
          <p:spPr>
            <a:xfrm>
              <a:off x="409575" y="4973115"/>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542" name="Straight Arrow Connector 541">
              <a:extLst>
                <a:ext uri="{FF2B5EF4-FFF2-40B4-BE49-F238E27FC236}">
                  <a16:creationId xmlns:a16="http://schemas.microsoft.com/office/drawing/2014/main" id="{EA5D7073-5A26-AC90-7117-D85D2BC106AC}"/>
                </a:ext>
              </a:extLst>
            </p:cNvPr>
            <p:cNvCxnSpPr>
              <a:cxnSpLocks/>
            </p:cNvCxnSpPr>
            <p:nvPr>
              <p:custDataLst>
                <p:tags r:id="rId53"/>
              </p:custDataLst>
            </p:nvPr>
          </p:nvCxnSpPr>
          <p:spPr>
            <a:xfrm>
              <a:off x="409575" y="5277648"/>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543" name="Straight Arrow Connector 542">
              <a:extLst>
                <a:ext uri="{FF2B5EF4-FFF2-40B4-BE49-F238E27FC236}">
                  <a16:creationId xmlns:a16="http://schemas.microsoft.com/office/drawing/2014/main" id="{31E94D06-E576-2D9C-F6A8-BA02C56AE37D}"/>
                </a:ext>
              </a:extLst>
            </p:cNvPr>
            <p:cNvCxnSpPr>
              <a:cxnSpLocks/>
            </p:cNvCxnSpPr>
            <p:nvPr>
              <p:custDataLst>
                <p:tags r:id="rId54"/>
              </p:custDataLst>
            </p:nvPr>
          </p:nvCxnSpPr>
          <p:spPr>
            <a:xfrm>
              <a:off x="409575" y="5582181"/>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cxnSp>
          <p:nvCxnSpPr>
            <p:cNvPr id="544" name="Straight Arrow Connector 543">
              <a:extLst>
                <a:ext uri="{FF2B5EF4-FFF2-40B4-BE49-F238E27FC236}">
                  <a16:creationId xmlns:a16="http://schemas.microsoft.com/office/drawing/2014/main" id="{0B49F040-2D07-4B90-B93C-288D744B9F9F}"/>
                </a:ext>
              </a:extLst>
            </p:cNvPr>
            <p:cNvCxnSpPr>
              <a:cxnSpLocks/>
            </p:cNvCxnSpPr>
            <p:nvPr>
              <p:custDataLst>
                <p:tags r:id="rId55"/>
              </p:custDataLst>
            </p:nvPr>
          </p:nvCxnSpPr>
          <p:spPr>
            <a:xfrm>
              <a:off x="409575" y="5886714"/>
              <a:ext cx="5770286" cy="0"/>
            </a:xfrm>
            <a:prstGeom prst="straightConnector1">
              <a:avLst/>
            </a:prstGeom>
            <a:ln w="6350" cap="flat" cmpd="sng" algn="ctr">
              <a:solidFill>
                <a:srgbClr val="808080"/>
              </a:solidFill>
              <a:prstDash val="solid"/>
              <a:miter lim="800000"/>
            </a:ln>
          </p:spPr>
          <p:style>
            <a:lnRef idx="2">
              <a:schemeClr val="accent1"/>
            </a:lnRef>
            <a:fillRef idx="0">
              <a:schemeClr val="accent1"/>
            </a:fillRef>
            <a:effectRef idx="1">
              <a:schemeClr val="accent1"/>
            </a:effectRef>
            <a:fontRef idx="minor">
              <a:schemeClr val="tx1"/>
            </a:fontRef>
          </p:style>
        </p:cxnSp>
      </p:grpSp>
      <p:grpSp>
        <p:nvGrpSpPr>
          <p:cNvPr id="553" name="Group 552">
            <a:extLst>
              <a:ext uri="{FF2B5EF4-FFF2-40B4-BE49-F238E27FC236}">
                <a16:creationId xmlns:a16="http://schemas.microsoft.com/office/drawing/2014/main" id="{A6AFA391-DBAA-7681-4406-0B6C18FCAF96}"/>
              </a:ext>
            </a:extLst>
          </p:cNvPr>
          <p:cNvGrpSpPr/>
          <p:nvPr/>
        </p:nvGrpSpPr>
        <p:grpSpPr>
          <a:xfrm>
            <a:off x="492401" y="1198563"/>
            <a:ext cx="5685115" cy="246063"/>
            <a:chOff x="554736" y="1738313"/>
            <a:chExt cx="1733115" cy="246062"/>
          </a:xfrm>
        </p:grpSpPr>
        <p:sp>
          <p:nvSpPr>
            <p:cNvPr id="551" name="TextBox 550">
              <a:extLst>
                <a:ext uri="{FF2B5EF4-FFF2-40B4-BE49-F238E27FC236}">
                  <a16:creationId xmlns:a16="http://schemas.microsoft.com/office/drawing/2014/main" id="{188A9DCE-97F2-1D47-87BC-446F9FC298F6}"/>
                </a:ext>
              </a:extLst>
            </p:cNvPr>
            <p:cNvSpPr txBox="1">
              <a:spLocks/>
            </p:cNvSpPr>
            <p:nvPr/>
          </p:nvSpPr>
          <p:spPr>
            <a:xfrm>
              <a:off x="554736" y="1738313"/>
              <a:ext cx="1733115"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Load by year and project status</a:t>
              </a:r>
              <a:r>
                <a:rPr kumimoji="0" lang="en-US" sz="11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MW</a:t>
              </a:r>
            </a:p>
          </p:txBody>
        </p:sp>
        <p:cxnSp>
          <p:nvCxnSpPr>
            <p:cNvPr id="552" name="LineBasicDefault 120">
              <a:extLst>
                <a:ext uri="{FF2B5EF4-FFF2-40B4-BE49-F238E27FC236}">
                  <a16:creationId xmlns:a16="http://schemas.microsoft.com/office/drawing/2014/main" id="{6341B63B-09A6-F55F-453D-002D39451149}"/>
                </a:ext>
              </a:extLst>
            </p:cNvPr>
            <p:cNvCxnSpPr>
              <a:cxnSpLocks/>
            </p:cNvCxnSpPr>
            <p:nvPr>
              <p:custDataLst>
                <p:tags r:id="rId49"/>
              </p:custDataLst>
            </p:nvPr>
          </p:nvCxnSpPr>
          <p:spPr>
            <a:xfrm>
              <a:off x="554736" y="1984375"/>
              <a:ext cx="173311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555" name="Text Placeholder 8">
            <a:extLst>
              <a:ext uri="{FF2B5EF4-FFF2-40B4-BE49-F238E27FC236}">
                <a16:creationId xmlns:a16="http://schemas.microsoft.com/office/drawing/2014/main" id="{4941BF11-B4C1-3B1F-9558-28C9D65ADB69}"/>
              </a:ext>
            </a:extLst>
          </p:cNvPr>
          <p:cNvSpPr txBox="1">
            <a:spLocks/>
          </p:cNvSpPr>
          <p:nvPr/>
        </p:nvSpPr>
        <p:spPr>
          <a:xfrm flipH="1">
            <a:off x="9801546" y="1198564"/>
            <a:ext cx="1857054" cy="48926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175260" tIns="91440" rIns="91440" bIns="0" rtlCol="0" anchor="t">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lang="en-US" sz="1600" b="1" kern="1200" dirty="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Key Takeaways</a:t>
            </a:r>
            <a:endParaRPr kumimoji="0" lang="en-US" sz="1200" b="0" i="0" u="none" strike="noStrike" kern="1200" cap="none" spc="0" normalizeH="0" baseline="0" noProof="0">
              <a:ln>
                <a:noFill/>
              </a:ln>
              <a:solidFill>
                <a:srgbClr val="171A1C"/>
              </a:solidFill>
              <a:effectLst/>
              <a:uLnTx/>
              <a:uFillTx/>
              <a:latin typeface="Arial"/>
              <a:ea typeface="+mn-ea"/>
              <a:cs typeface="+mn-cs"/>
            </a:endParaRPr>
          </a:p>
          <a:p>
            <a:pPr marL="231775" marR="0" lvl="0" indent="-231775"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Massive pipeline of demand (~410 GW by 2030): </a:t>
            </a:r>
            <a:r>
              <a:rPr kumimoji="0" lang="en-US" sz="1200" b="0" i="0" u="none" strike="noStrike" kern="1200" cap="none" spc="0" normalizeH="0" baseline="0" noProof="0">
                <a:ln>
                  <a:noFill/>
                </a:ln>
                <a:solidFill>
                  <a:srgbClr val="171A1C"/>
                </a:solidFill>
                <a:effectLst/>
                <a:uLnTx/>
                <a:uFillTx/>
                <a:latin typeface="Arial"/>
                <a:ea typeface="+mn-ea"/>
                <a:cs typeface="+mn-cs"/>
              </a:rPr>
              <a:t>ERCOT is facing unprecedented load growth, with demand increasing ~6x 2025 to 2030</a:t>
            </a:r>
          </a:p>
          <a:p>
            <a:pPr marL="231775" marR="0" lvl="0" indent="-231775"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Pipeline is largely immature: </a:t>
            </a:r>
            <a:r>
              <a:rPr kumimoji="0" lang="en-US" sz="1200" b="0" i="0" u="none" strike="noStrike" kern="1200" cap="none" spc="0" normalizeH="0" baseline="0" noProof="0">
                <a:ln>
                  <a:noFill/>
                </a:ln>
                <a:solidFill>
                  <a:srgbClr val="171A1C"/>
                </a:solidFill>
                <a:effectLst/>
                <a:uLnTx/>
                <a:uFillTx/>
                <a:latin typeface="Arial"/>
                <a:ea typeface="+mn-ea"/>
                <a:cs typeface="+mn-cs"/>
              </a:rPr>
              <a:t>~70% of projected load has no studies submitted, indicating high uncertainty and speculative demand</a:t>
            </a:r>
          </a:p>
          <a:p>
            <a:pPr marL="231775" marR="0" lvl="0" indent="-231775"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Data centers dominate demand </a:t>
            </a:r>
            <a:r>
              <a:rPr kumimoji="0" lang="en-US" sz="1200" b="0" i="0" u="none" strike="noStrike" kern="1200" cap="none" spc="0" normalizeH="0" baseline="0" noProof="0">
                <a:ln>
                  <a:noFill/>
                </a:ln>
                <a:solidFill>
                  <a:srgbClr val="171A1C"/>
                </a:solidFill>
                <a:effectLst/>
                <a:uLnTx/>
                <a:uFillTx/>
                <a:latin typeface="Arial"/>
                <a:ea typeface="+mn-ea"/>
                <a:cs typeface="+mn-cs"/>
              </a:rPr>
              <a:t>the surge is driven by hyperscale data centers, with other segments remaining marginal</a:t>
            </a:r>
          </a:p>
        </p:txBody>
      </p:sp>
      <p:grpSp>
        <p:nvGrpSpPr>
          <p:cNvPr id="559" name="Group 558">
            <a:extLst>
              <a:ext uri="{FF2B5EF4-FFF2-40B4-BE49-F238E27FC236}">
                <a16:creationId xmlns:a16="http://schemas.microsoft.com/office/drawing/2014/main" id="{90FB683F-C32B-1F32-CB6D-5697AF41E8D4}"/>
              </a:ext>
            </a:extLst>
          </p:cNvPr>
          <p:cNvGrpSpPr/>
          <p:nvPr/>
        </p:nvGrpSpPr>
        <p:grpSpPr>
          <a:xfrm>
            <a:off x="6544436" y="1198563"/>
            <a:ext cx="3046826" cy="246063"/>
            <a:chOff x="554736" y="1738313"/>
            <a:chExt cx="1733115" cy="246062"/>
          </a:xfrm>
        </p:grpSpPr>
        <p:sp>
          <p:nvSpPr>
            <p:cNvPr id="557" name="TextBox 556">
              <a:extLst>
                <a:ext uri="{FF2B5EF4-FFF2-40B4-BE49-F238E27FC236}">
                  <a16:creationId xmlns:a16="http://schemas.microsoft.com/office/drawing/2014/main" id="{EA5D6CD0-2B0C-6B14-B304-B45E14ACA3C8}"/>
                </a:ext>
              </a:extLst>
            </p:cNvPr>
            <p:cNvSpPr txBox="1">
              <a:spLocks/>
            </p:cNvSpPr>
            <p:nvPr/>
          </p:nvSpPr>
          <p:spPr>
            <a:xfrm>
              <a:off x="554736" y="1738313"/>
              <a:ext cx="1733115"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2030 load by segment</a:t>
              </a:r>
              <a:r>
                <a:rPr kumimoji="0" lang="en-US" sz="11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a:t>
              </a:r>
            </a:p>
          </p:txBody>
        </p:sp>
        <p:cxnSp>
          <p:nvCxnSpPr>
            <p:cNvPr id="558" name="LineBasicDefault 120">
              <a:extLst>
                <a:ext uri="{FF2B5EF4-FFF2-40B4-BE49-F238E27FC236}">
                  <a16:creationId xmlns:a16="http://schemas.microsoft.com/office/drawing/2014/main" id="{B7726273-4CC6-BFAB-FE21-E2B81E527B47}"/>
                </a:ext>
              </a:extLst>
            </p:cNvPr>
            <p:cNvCxnSpPr>
              <a:cxnSpLocks/>
            </p:cNvCxnSpPr>
            <p:nvPr>
              <p:custDataLst>
                <p:tags r:id="rId48"/>
              </p:custDataLst>
            </p:nvPr>
          </p:nvCxnSpPr>
          <p:spPr>
            <a:xfrm>
              <a:off x="554736" y="1984375"/>
              <a:ext cx="173311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6A71A228-DE7C-7B49-067F-C5245179A8C4}"/>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Large Load Interconnection requests: projected demand</a:t>
            </a:r>
          </a:p>
        </p:txBody>
      </p:sp>
      <p:sp>
        <p:nvSpPr>
          <p:cNvPr id="6" name="TextBox 5">
            <a:extLst>
              <a:ext uri="{FF2B5EF4-FFF2-40B4-BE49-F238E27FC236}">
                <a16:creationId xmlns:a16="http://schemas.microsoft.com/office/drawing/2014/main" id="{599EA123-85BC-1BAE-C434-478A18D7E84C}"/>
              </a:ext>
            </a:extLst>
          </p:cNvPr>
          <p:cNvSpPr txBox="1">
            <a:spLocks/>
          </p:cNvSpPr>
          <p:nvPr/>
        </p:nvSpPr>
        <p:spPr>
          <a:xfrm>
            <a:off x="1257299" y="875122"/>
            <a:ext cx="10401300" cy="246221"/>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FFFFFF">
                    <a:lumMod val="50000"/>
                  </a:srgbClr>
                </a:solidFill>
                <a:effectLst/>
                <a:uLnTx/>
                <a:uFillTx/>
                <a:latin typeface="Arial"/>
                <a:ea typeface="+mn-ea"/>
                <a:cs typeface="+mn-cs"/>
              </a:rPr>
              <a:t>Note: as of March 26, 2026</a:t>
            </a:r>
          </a:p>
        </p:txBody>
      </p:sp>
      <p:sp>
        <p:nvSpPr>
          <p:cNvPr id="12" name="TextBox 11">
            <a:extLst>
              <a:ext uri="{FF2B5EF4-FFF2-40B4-BE49-F238E27FC236}">
                <a16:creationId xmlns:a16="http://schemas.microsoft.com/office/drawing/2014/main" id="{5F60625A-1787-50E6-3BE4-04DE38F16B69}"/>
              </a:ext>
            </a:extLst>
          </p:cNvPr>
          <p:cNvSpPr txBox="1">
            <a:spLocks/>
          </p:cNvSpPr>
          <p:nvPr/>
        </p:nvSpPr>
        <p:spPr>
          <a:xfrm>
            <a:off x="6354487" y="1198563"/>
            <a:ext cx="3243711" cy="461486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graphicFrame>
        <p:nvGraphicFramePr>
          <p:cNvPr id="16" name="Chart 15">
            <a:extLst>
              <a:ext uri="{FF2B5EF4-FFF2-40B4-BE49-F238E27FC236}">
                <a16:creationId xmlns:a16="http://schemas.microsoft.com/office/drawing/2014/main" id="{12DFB68F-4845-4804-E667-E7DABBC0EBDA}"/>
              </a:ext>
            </a:extLst>
          </p:cNvPr>
          <p:cNvGraphicFramePr/>
          <p:nvPr>
            <p:custDataLst>
              <p:tags r:id="rId44"/>
            </p:custDataLst>
          </p:nvPr>
        </p:nvGraphicFramePr>
        <p:xfrm>
          <a:off x="6613525" y="2393950"/>
          <a:ext cx="2909888" cy="2925763"/>
        </p:xfrm>
        <a:graphic>
          <a:graphicData uri="http://schemas.openxmlformats.org/drawingml/2006/chart">
            <c:chart xmlns:c="http://schemas.openxmlformats.org/drawingml/2006/chart" xmlns:r="http://schemas.openxmlformats.org/officeDocument/2006/relationships" r:id="rId103"/>
          </a:graphicData>
        </a:graphic>
      </p:graphicFrame>
      <p:sp>
        <p:nvSpPr>
          <p:cNvPr id="19" name="Text Placeholder 2">
            <a:extLst>
              <a:ext uri="{FF2B5EF4-FFF2-40B4-BE49-F238E27FC236}">
                <a16:creationId xmlns:a16="http://schemas.microsoft.com/office/drawing/2014/main" id="{8CD2D8B6-8702-E4E7-1E37-4CFAD17D546E}"/>
              </a:ext>
            </a:extLst>
          </p:cNvPr>
          <p:cNvSpPr>
            <a:spLocks noGrp="1"/>
          </p:cNvSpPr>
          <p:nvPr>
            <p:custDataLst>
              <p:tags r:id="rId45"/>
            </p:custDataLst>
          </p:nvPr>
        </p:nvSpPr>
        <p:spPr bwMode="gray">
          <a:xfrm>
            <a:off x="8710613" y="4386263"/>
            <a:ext cx="231775" cy="160338"/>
          </a:xfrm>
          <a:prstGeom prst="rect">
            <a:avLst/>
          </a:prstGeom>
          <a:solidFill>
            <a:srgbClr val="27D07E"/>
          </a:solidFill>
          <a:ln>
            <a:noFill/>
          </a:ln>
          <a:effec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7E9F16B0-BE9C-462E-8971-54452BB7DB7C}" type="datetime'''''''''''''''''''''''''''''''''1''''''''''%'''''''">
              <a:rPr kumimoji="0" lang="en-US" altLang="en-US" sz="1050" b="0"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1%</a:t>
            </a:fld>
            <a:endParaRPr kumimoji="0" lang="en-US" sz="1050" b="0" i="0" u="none" strike="noStrike" kern="1200" cap="none" spc="0" normalizeH="0" baseline="0" noProof="0">
              <a:ln>
                <a:noFill/>
              </a:ln>
              <a:solidFill>
                <a:srgbClr val="171A1C"/>
              </a:solidFill>
              <a:effectLst/>
              <a:uLnTx/>
              <a:uFillTx/>
              <a:latin typeface="Arial"/>
              <a:ea typeface="+mn-ea"/>
              <a:cs typeface="+mn-cs"/>
            </a:endParaRPr>
          </a:p>
        </p:txBody>
      </p:sp>
      <p:sp>
        <p:nvSpPr>
          <p:cNvPr id="21" name="Text Placeholder 2">
            <a:extLst>
              <a:ext uri="{FF2B5EF4-FFF2-40B4-BE49-F238E27FC236}">
                <a16:creationId xmlns:a16="http://schemas.microsoft.com/office/drawing/2014/main" id="{F5988E3D-436D-FD3B-1B68-DA405468EAAD}"/>
              </a:ext>
            </a:extLst>
          </p:cNvPr>
          <p:cNvSpPr>
            <a:spLocks noGrp="1"/>
          </p:cNvSpPr>
          <p:nvPr>
            <p:custDataLst>
              <p:tags r:id="rId46"/>
            </p:custDataLst>
          </p:nvPr>
        </p:nvSpPr>
        <p:spPr bwMode="gray">
          <a:xfrm>
            <a:off x="8497888" y="4270375"/>
            <a:ext cx="231775" cy="160338"/>
          </a:xfrm>
          <a:prstGeom prst="rect">
            <a:avLst/>
          </a:prstGeom>
          <a:solidFill>
            <a:srgbClr val="FACD21"/>
          </a:solidFill>
          <a:ln>
            <a:noFill/>
          </a:ln>
          <a:effec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E02F7F3-7661-433B-99A0-39094ECC63D9}" type="datetime'''''''1''''''''''''''''''''''%'''''''">
              <a:rPr kumimoji="0" lang="en-US" altLang="en-US" sz="1050" b="0" i="0" u="none" strike="noStrike" kern="1200" cap="none" spc="0" normalizeH="0" baseline="0" noProof="0" smtClean="0">
                <a:ln>
                  <a:noFill/>
                </a:ln>
                <a:solidFill>
                  <a:srgbClr val="171A1C"/>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1%</a:t>
            </a:fld>
            <a:endParaRPr kumimoji="0" lang="en-US" sz="1050" b="0" i="0" u="none" strike="noStrike" kern="1200" cap="none" spc="0" normalizeH="0" baseline="0" noProof="0">
              <a:ln>
                <a:noFill/>
              </a:ln>
              <a:solidFill>
                <a:srgbClr val="171A1C"/>
              </a:solidFill>
              <a:effectLst/>
              <a:uLnTx/>
              <a:uFillTx/>
              <a:latin typeface="Arial"/>
              <a:ea typeface="+mn-ea"/>
              <a:cs typeface="+mn-cs"/>
            </a:endParaRPr>
          </a:p>
        </p:txBody>
      </p:sp>
      <p:sp>
        <p:nvSpPr>
          <p:cNvPr id="23" name="Text Placeholder 2">
            <a:extLst>
              <a:ext uri="{FF2B5EF4-FFF2-40B4-BE49-F238E27FC236}">
                <a16:creationId xmlns:a16="http://schemas.microsoft.com/office/drawing/2014/main" id="{BBA16DAB-2828-C91F-DBDC-977FB979FF28}"/>
              </a:ext>
            </a:extLst>
          </p:cNvPr>
          <p:cNvSpPr>
            <a:spLocks noGrp="1"/>
          </p:cNvSpPr>
          <p:nvPr>
            <p:custDataLst>
              <p:tags r:id="rId47"/>
            </p:custDataLst>
          </p:nvPr>
        </p:nvSpPr>
        <p:spPr bwMode="gray">
          <a:xfrm>
            <a:off x="8756650" y="4548188"/>
            <a:ext cx="231775" cy="160338"/>
          </a:xfrm>
          <a:prstGeom prst="rect">
            <a:avLst/>
          </a:prstGeom>
          <a:solidFill>
            <a:srgbClr val="003059"/>
          </a:solidFill>
          <a:ln>
            <a:noFill/>
          </a:ln>
          <a:effec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F3ED478-22AA-4777-A070-098CA8A645ED}" type="datetime'''''''''''''0''''''''''''%'''''''''''''">
              <a:rPr kumimoji="0" lang="en-US" altLang="en-US" sz="1050" b="0" i="0" u="none" strike="noStrike" kern="1200" cap="none" spc="0" normalizeH="0" baseline="0" noProof="0" smtClean="0">
                <a:ln>
                  <a:noFill/>
                </a:ln>
                <a:solidFill>
                  <a:srgbClr val="FFFFFF"/>
                </a:solidFill>
                <a:effectLst/>
                <a:uLnTx/>
                <a:uFillTx/>
                <a:latin typeface="Arial"/>
                <a:ea typeface="+mn-ea"/>
                <a:cs typeface="+mn-cs"/>
              </a:rPr>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0%</a:t>
            </a:fld>
            <a:endParaRPr kumimoji="0" lang="en-US" sz="105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266802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C2037-31CD-C50D-8DAC-76A3A0A9510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B0B41A9-0AB8-7E62-AD71-EC0CE73B79B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3" progId="TCLayout.ActiveDocument.1">
                  <p:embed/>
                </p:oleObj>
              </mc:Choice>
              <mc:Fallback>
                <p:oleObj name="think-cell Slide" r:id="rId13" imgW="404" imgH="403" progId="TCLayout.ActiveDocument.1">
                  <p:embed/>
                  <p:pic>
                    <p:nvPicPr>
                      <p:cNvPr id="6" name="think-cell data - do not delete" hidden="1">
                        <a:extLst>
                          <a:ext uri="{FF2B5EF4-FFF2-40B4-BE49-F238E27FC236}">
                            <a16:creationId xmlns:a16="http://schemas.microsoft.com/office/drawing/2014/main" id="{D56B43EF-FA0F-F558-1298-738B02CE08DC}"/>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7E8EA40C-27C2-7FE9-4CD6-EA39E17ECCB5}"/>
              </a:ext>
            </a:extLst>
          </p:cNvPr>
          <p:cNvSpPr>
            <a:spLocks noGrp="1"/>
          </p:cNvSpPr>
          <p:nvPr>
            <p:ph type="title"/>
            <p:custDataLst>
              <p:tags r:id="rId2"/>
            </p:custDataLst>
          </p:nvPr>
        </p:nvSpPr>
        <p:spPr/>
        <p:txBody>
          <a:bodyPr vert="horz"/>
          <a:lstStyle/>
          <a:p>
            <a:r>
              <a:rPr lang="en-US"/>
              <a:t>Transition to a batch process is enabled by structured stakeholder engagement and governance</a:t>
            </a:r>
          </a:p>
        </p:txBody>
      </p:sp>
      <p:sp>
        <p:nvSpPr>
          <p:cNvPr id="8" name="TextBox 7">
            <a:extLst>
              <a:ext uri="{FF2B5EF4-FFF2-40B4-BE49-F238E27FC236}">
                <a16:creationId xmlns:a16="http://schemas.microsoft.com/office/drawing/2014/main" id="{77044098-6BF2-D310-6383-8B9685DBC8E1}"/>
              </a:ext>
            </a:extLst>
          </p:cNvPr>
          <p:cNvSpPr txBox="1">
            <a:spLocks/>
          </p:cNvSpPr>
          <p:nvPr>
            <p:custDataLst>
              <p:tags r:id="rId3"/>
            </p:custDataLst>
          </p:nvPr>
        </p:nvSpPr>
        <p:spPr>
          <a:xfrm>
            <a:off x="554736" y="2853526"/>
            <a:ext cx="3293200" cy="615553"/>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Broad-based stakeholder input for initial design</a:t>
            </a:r>
          </a:p>
        </p:txBody>
      </p:sp>
      <p:sp>
        <p:nvSpPr>
          <p:cNvPr id="12" name="TextBox 11">
            <a:extLst>
              <a:ext uri="{FF2B5EF4-FFF2-40B4-BE49-F238E27FC236}">
                <a16:creationId xmlns:a16="http://schemas.microsoft.com/office/drawing/2014/main" id="{0C2A3E8C-B182-76A3-E154-3F1DEEC4DE29}"/>
              </a:ext>
            </a:extLst>
          </p:cNvPr>
          <p:cNvSpPr txBox="1">
            <a:spLocks/>
          </p:cNvSpPr>
          <p:nvPr>
            <p:custDataLst>
              <p:tags r:id="rId4"/>
            </p:custDataLst>
          </p:nvPr>
        </p:nvSpPr>
        <p:spPr>
          <a:xfrm>
            <a:off x="4449399" y="2853526"/>
            <a:ext cx="3293200" cy="923330"/>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Iterative refinement through stakeholder workshops</a:t>
            </a:r>
          </a:p>
        </p:txBody>
      </p:sp>
      <p:sp>
        <p:nvSpPr>
          <p:cNvPr id="15" name="TextBox 14">
            <a:extLst>
              <a:ext uri="{FF2B5EF4-FFF2-40B4-BE49-F238E27FC236}">
                <a16:creationId xmlns:a16="http://schemas.microsoft.com/office/drawing/2014/main" id="{CEDF1728-59F9-8D01-FE28-276756E9C3F3}"/>
              </a:ext>
            </a:extLst>
          </p:cNvPr>
          <p:cNvSpPr txBox="1">
            <a:spLocks/>
          </p:cNvSpPr>
          <p:nvPr>
            <p:custDataLst>
              <p:tags r:id="rId5"/>
            </p:custDataLst>
          </p:nvPr>
        </p:nvSpPr>
        <p:spPr>
          <a:xfrm>
            <a:off x="8344063" y="2853526"/>
            <a:ext cx="3293200" cy="615553"/>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Formal ERCOT governance and approval</a:t>
            </a:r>
          </a:p>
        </p:txBody>
      </p:sp>
      <p:sp>
        <p:nvSpPr>
          <p:cNvPr id="22" name="TextBox 21">
            <a:extLst>
              <a:ext uri="{FF2B5EF4-FFF2-40B4-BE49-F238E27FC236}">
                <a16:creationId xmlns:a16="http://schemas.microsoft.com/office/drawing/2014/main" id="{3A912141-41E6-2C7E-5C2B-E10F09375E8B}"/>
              </a:ext>
            </a:extLst>
          </p:cNvPr>
          <p:cNvSpPr txBox="1">
            <a:spLocks/>
          </p:cNvSpPr>
          <p:nvPr>
            <p:custDataLst>
              <p:tags r:id="rId6"/>
            </p:custDataLst>
          </p:nvPr>
        </p:nvSpPr>
        <p:spPr>
          <a:xfrm>
            <a:off x="554736" y="4004474"/>
            <a:ext cx="3293200" cy="1477328"/>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Extensive stakeholder outreach </a:t>
            </a:r>
            <a:r>
              <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(interviews, workshops, surveys, public comments) </a:t>
            </a: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to identify key issues in the current process and inform the initial design </a:t>
            </a:r>
            <a:r>
              <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of Batch Zero PGRR145</a:t>
            </a:r>
          </a:p>
        </p:txBody>
      </p:sp>
      <p:grpSp>
        <p:nvGrpSpPr>
          <p:cNvPr id="28" name="CustomIcon">
            <a:extLst>
              <a:ext uri="{FF2B5EF4-FFF2-40B4-BE49-F238E27FC236}">
                <a16:creationId xmlns:a16="http://schemas.microsoft.com/office/drawing/2014/main" id="{31E725B2-D0DE-09FE-305C-DA3CDE00B5EF}"/>
              </a:ext>
            </a:extLst>
          </p:cNvPr>
          <p:cNvGrpSpPr>
            <a:grpSpLocks noChangeAspect="1"/>
          </p:cNvGrpSpPr>
          <p:nvPr>
            <p:custDataLst>
              <p:tags r:id="rId7"/>
            </p:custDataLst>
          </p:nvPr>
        </p:nvGrpSpPr>
        <p:grpSpPr>
          <a:xfrm>
            <a:off x="1584351" y="1440501"/>
            <a:ext cx="1233970" cy="1233970"/>
            <a:chOff x="-205105" y="-205105"/>
            <a:chExt cx="1019810" cy="1019810"/>
          </a:xfrm>
        </p:grpSpPr>
        <p:sp>
          <p:nvSpPr>
            <p:cNvPr id="25" name="Oval 24">
              <a:extLst>
                <a:ext uri="{FF2B5EF4-FFF2-40B4-BE49-F238E27FC236}">
                  <a16:creationId xmlns:a16="http://schemas.microsoft.com/office/drawing/2014/main" id="{D971F29A-F557-B53F-B0E1-15681F9E8B94}"/>
                </a:ext>
              </a:extLst>
            </p:cNvPr>
            <p:cNvSpPr>
              <a:spLocks noChangeAspect="1"/>
            </p:cNvSpPr>
            <p:nvPr/>
          </p:nvSpPr>
          <p:spPr>
            <a:xfrm>
              <a:off x="-205105" y="-205105"/>
              <a:ext cx="1019810" cy="1019810"/>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27" name="Graphic 26">
              <a:extLst>
                <a:ext uri="{FF2B5EF4-FFF2-40B4-BE49-F238E27FC236}">
                  <a16:creationId xmlns:a16="http://schemas.microsoft.com/office/drawing/2014/main" id="{1A39CEF8-C7A5-29A4-8692-28953DC681E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0" y="0"/>
              <a:ext cx="609600" cy="609600"/>
            </a:xfrm>
            <a:prstGeom prst="rect">
              <a:avLst/>
            </a:prstGeom>
          </p:spPr>
        </p:pic>
      </p:grpSp>
      <p:grpSp>
        <p:nvGrpSpPr>
          <p:cNvPr id="32" name="CustomIcon">
            <a:extLst>
              <a:ext uri="{FF2B5EF4-FFF2-40B4-BE49-F238E27FC236}">
                <a16:creationId xmlns:a16="http://schemas.microsoft.com/office/drawing/2014/main" id="{93EB2F95-DBFA-23F3-7250-F0547267D3AA}"/>
              </a:ext>
            </a:extLst>
          </p:cNvPr>
          <p:cNvGrpSpPr>
            <a:grpSpLocks noChangeAspect="1"/>
          </p:cNvGrpSpPr>
          <p:nvPr>
            <p:custDataLst>
              <p:tags r:id="rId8"/>
            </p:custDataLst>
          </p:nvPr>
        </p:nvGrpSpPr>
        <p:grpSpPr>
          <a:xfrm>
            <a:off x="5479014" y="1440501"/>
            <a:ext cx="1233970" cy="1233970"/>
            <a:chOff x="-205105" y="-205105"/>
            <a:chExt cx="1019810" cy="1019810"/>
          </a:xfrm>
        </p:grpSpPr>
        <p:sp>
          <p:nvSpPr>
            <p:cNvPr id="29" name="Oval 28">
              <a:extLst>
                <a:ext uri="{FF2B5EF4-FFF2-40B4-BE49-F238E27FC236}">
                  <a16:creationId xmlns:a16="http://schemas.microsoft.com/office/drawing/2014/main" id="{1C5EA321-77F4-05F5-1BC8-0BD132D93071}"/>
                </a:ext>
              </a:extLst>
            </p:cNvPr>
            <p:cNvSpPr>
              <a:spLocks noChangeAspect="1"/>
            </p:cNvSpPr>
            <p:nvPr/>
          </p:nvSpPr>
          <p:spPr>
            <a:xfrm>
              <a:off x="-205105" y="-205105"/>
              <a:ext cx="1019810" cy="1019810"/>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1" name="Graphic 30">
              <a:extLst>
                <a:ext uri="{FF2B5EF4-FFF2-40B4-BE49-F238E27FC236}">
                  <a16:creationId xmlns:a16="http://schemas.microsoft.com/office/drawing/2014/main" id="{4B927E13-708C-FB06-1102-B1E6A3164EE7}"/>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0" y="0"/>
              <a:ext cx="609600" cy="609600"/>
            </a:xfrm>
            <a:prstGeom prst="rect">
              <a:avLst/>
            </a:prstGeom>
          </p:spPr>
        </p:pic>
      </p:grpSp>
      <p:grpSp>
        <p:nvGrpSpPr>
          <p:cNvPr id="36" name="CustomIcon">
            <a:extLst>
              <a:ext uri="{FF2B5EF4-FFF2-40B4-BE49-F238E27FC236}">
                <a16:creationId xmlns:a16="http://schemas.microsoft.com/office/drawing/2014/main" id="{9996742A-3BC3-D68D-3C94-6F6034FF4133}"/>
              </a:ext>
            </a:extLst>
          </p:cNvPr>
          <p:cNvGrpSpPr>
            <a:grpSpLocks noChangeAspect="1"/>
          </p:cNvGrpSpPr>
          <p:nvPr>
            <p:custDataLst>
              <p:tags r:id="rId9"/>
            </p:custDataLst>
          </p:nvPr>
        </p:nvGrpSpPr>
        <p:grpSpPr>
          <a:xfrm>
            <a:off x="9373678" y="1440501"/>
            <a:ext cx="1233970" cy="1233970"/>
            <a:chOff x="-205105" y="-205105"/>
            <a:chExt cx="1019810" cy="1019810"/>
          </a:xfrm>
        </p:grpSpPr>
        <p:sp>
          <p:nvSpPr>
            <p:cNvPr id="33" name="Oval 32">
              <a:extLst>
                <a:ext uri="{FF2B5EF4-FFF2-40B4-BE49-F238E27FC236}">
                  <a16:creationId xmlns:a16="http://schemas.microsoft.com/office/drawing/2014/main" id="{9D269D4C-5B9F-3E21-0096-B81B4A6CDD60}"/>
                </a:ext>
              </a:extLst>
            </p:cNvPr>
            <p:cNvSpPr>
              <a:spLocks noChangeAspect="1"/>
            </p:cNvSpPr>
            <p:nvPr/>
          </p:nvSpPr>
          <p:spPr>
            <a:xfrm>
              <a:off x="-205105" y="-205105"/>
              <a:ext cx="1019810" cy="1019810"/>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5" name="Graphic 34">
              <a:extLst>
                <a:ext uri="{FF2B5EF4-FFF2-40B4-BE49-F238E27FC236}">
                  <a16:creationId xmlns:a16="http://schemas.microsoft.com/office/drawing/2014/main" id="{B01F252B-5EA4-C2E4-9EC5-666B6B09E8BC}"/>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0" y="0"/>
              <a:ext cx="609600" cy="609600"/>
            </a:xfrm>
            <a:prstGeom prst="rect">
              <a:avLst/>
            </a:prstGeom>
          </p:spPr>
        </p:pic>
      </p:grpSp>
      <p:sp>
        <p:nvSpPr>
          <p:cNvPr id="38" name="TextBox 37">
            <a:extLst>
              <a:ext uri="{FF2B5EF4-FFF2-40B4-BE49-F238E27FC236}">
                <a16:creationId xmlns:a16="http://schemas.microsoft.com/office/drawing/2014/main" id="{66539931-5596-8DD3-8B4D-0A1BCDC96637}"/>
              </a:ext>
            </a:extLst>
          </p:cNvPr>
          <p:cNvSpPr txBox="1">
            <a:spLocks/>
          </p:cNvSpPr>
          <p:nvPr>
            <p:custDataLst>
              <p:tags r:id="rId10"/>
            </p:custDataLst>
          </p:nvPr>
        </p:nvSpPr>
        <p:spPr>
          <a:xfrm>
            <a:off x="4449399" y="4004474"/>
            <a:ext cx="3293200" cy="1477328"/>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Vetting and refinement of initial proposal through stakeholder workshops</a:t>
            </a:r>
            <a:r>
              <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 testing key elements and incorporating stakeholder feedback to ensure a robust and implementable design</a:t>
            </a:r>
          </a:p>
        </p:txBody>
      </p:sp>
      <p:sp>
        <p:nvSpPr>
          <p:cNvPr id="39" name="TextBox 38">
            <a:extLst>
              <a:ext uri="{FF2B5EF4-FFF2-40B4-BE49-F238E27FC236}">
                <a16:creationId xmlns:a16="http://schemas.microsoft.com/office/drawing/2014/main" id="{3D1E6314-00FA-0D0B-E4E3-67FB6001E6E5}"/>
              </a:ext>
            </a:extLst>
          </p:cNvPr>
          <p:cNvSpPr txBox="1">
            <a:spLocks/>
          </p:cNvSpPr>
          <p:nvPr>
            <p:custDataLst>
              <p:tags r:id="rId11"/>
            </p:custDataLst>
          </p:nvPr>
        </p:nvSpPr>
        <p:spPr>
          <a:xfrm>
            <a:off x="8344063" y="4004474"/>
            <a:ext cx="3293200" cy="1231106"/>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Progression through ERCOT governance </a:t>
            </a:r>
            <a:r>
              <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(PRS, ROS, TAC, Board) and PUCT review, ensuring alignment, technical validation, and approval for implementation</a:t>
            </a:r>
          </a:p>
        </p:txBody>
      </p:sp>
      <p:sp>
        <p:nvSpPr>
          <p:cNvPr id="3" name="Slide Number Placeholder 4">
            <a:extLst>
              <a:ext uri="{FF2B5EF4-FFF2-40B4-BE49-F238E27FC236}">
                <a16:creationId xmlns:a16="http://schemas.microsoft.com/office/drawing/2014/main" id="{C95CA3AF-4286-0504-03E0-2301726BA512}"/>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1429386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2F5DF6E1-EBE3-E66C-4667-5FD225494074}"/>
              </a:ext>
            </a:extLst>
          </p:cNvPr>
          <p:cNvGraphicFramePr>
            <a:graphicFrameLocks noChangeAspect="1"/>
          </p:cNvGraphicFramePr>
          <p:nvPr>
            <p:custDataLst>
              <p:tags r:id="rId1"/>
            </p:custDataLst>
            <p:extLst>
              <p:ext uri="{D42A27DB-BD31-4B8C-83A1-F6EECF244321}">
                <p14:modId xmlns:p14="http://schemas.microsoft.com/office/powerpoint/2010/main" val="13661958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8" name="Object 9" hidden="1">
                        <a:extLst>
                          <a:ext uri="{FF2B5EF4-FFF2-40B4-BE49-F238E27FC236}">
                            <a16:creationId xmlns:a16="http://schemas.microsoft.com/office/drawing/2014/main" id="{2F5DF6E1-EBE3-E66C-4667-5FD225494074}"/>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C9FC4C35-EFFC-3E4A-E903-8E77AF548E1F}"/>
              </a:ext>
            </a:extLst>
          </p:cNvPr>
          <p:cNvSpPr>
            <a:spLocks noGrp="1"/>
          </p:cNvSpPr>
          <p:nvPr>
            <p:ph type="title"/>
            <p:custDataLst>
              <p:tags r:id="rId2"/>
            </p:custDataLst>
          </p:nvPr>
        </p:nvSpPr>
        <p:spPr/>
        <p:txBody>
          <a:bodyPr vert="horz"/>
          <a:lstStyle/>
          <a:p>
            <a:r>
              <a:rPr lang="en-US"/>
              <a:t>Agenda</a:t>
            </a:r>
          </a:p>
        </p:txBody>
      </p:sp>
      <p:sp>
        <p:nvSpPr>
          <p:cNvPr id="7" name="Text Placeholder 4">
            <a:hlinkClick r:id="rId11" action="ppaction://hlinksldjump"/>
            <a:extLst>
              <a:ext uri="{FF2B5EF4-FFF2-40B4-BE49-F238E27FC236}">
                <a16:creationId xmlns:a16="http://schemas.microsoft.com/office/drawing/2014/main" id="{37D615A4-0148-C761-60C2-3B156C0399EB}"/>
              </a:ext>
            </a:extLst>
          </p:cNvPr>
          <p:cNvSpPr>
            <a:spLocks noGrp="1"/>
          </p:cNvSpPr>
          <p:nvPr>
            <p:custDataLst>
              <p:tags r:id="rId3"/>
            </p:custDataLst>
          </p:nvPr>
        </p:nvSpPr>
        <p:spPr bwMode="auto">
          <a:xfrm>
            <a:off x="4264025" y="2101906"/>
            <a:ext cx="6392863" cy="457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92075" tIns="92075" rIns="0" bIns="904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altLang="en-US" sz="1800" i="0" u="none" strike="noStrike" kern="1200" cap="none" spc="0" normalizeH="0" baseline="0" noProof="0" dirty="0">
                <a:ln>
                  <a:noFill/>
                </a:ln>
                <a:effectLst/>
                <a:uLnTx/>
                <a:uFillTx/>
                <a:latin typeface="Arial"/>
                <a:ea typeface="+mn-ea"/>
                <a:cs typeface="Arial" panose="020B0604020202020204" pitchFamily="34" charset="0"/>
              </a:rPr>
              <a:t>Key Issues in most recent comment filings on PRGRR145</a:t>
            </a:r>
          </a:p>
        </p:txBody>
      </p:sp>
      <p:sp>
        <p:nvSpPr>
          <p:cNvPr id="9" name="Text Placeholder 4">
            <a:hlinkClick r:id="rId12" action="ppaction://hlinksldjump"/>
            <a:extLst>
              <a:ext uri="{FF2B5EF4-FFF2-40B4-BE49-F238E27FC236}">
                <a16:creationId xmlns:a16="http://schemas.microsoft.com/office/drawing/2014/main" id="{9422B87A-2F43-81BD-C9F7-5D33BE6662B4}"/>
              </a:ext>
            </a:extLst>
          </p:cNvPr>
          <p:cNvSpPr>
            <a:spLocks noGrp="1"/>
          </p:cNvSpPr>
          <p:nvPr>
            <p:custDataLst>
              <p:tags r:id="rId4"/>
            </p:custDataLst>
          </p:nvPr>
        </p:nvSpPr>
        <p:spPr bwMode="auto">
          <a:xfrm>
            <a:off x="4264025" y="2559106"/>
            <a:ext cx="6392863" cy="457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92075" tIns="92075" rIns="0" bIns="904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altLang="en-US" sz="1800" i="0" u="none" strike="noStrike" kern="1200" cap="none" spc="0" normalizeH="0" baseline="0" noProof="0" dirty="0">
                <a:ln>
                  <a:noFill/>
                </a:ln>
                <a:effectLst/>
                <a:uLnTx/>
                <a:uFillTx/>
                <a:latin typeface="Arial"/>
                <a:ea typeface="+mn-ea"/>
                <a:cs typeface="Arial" panose="020B0604020202020204" pitchFamily="34" charset="0"/>
              </a:rPr>
              <a:t>CLR and BYOG</a:t>
            </a:r>
            <a:endParaRPr kumimoji="0" lang="en-US" sz="1800" i="0" u="none" strike="noStrike" kern="1200" cap="none" spc="0" normalizeH="0" baseline="0" noProof="0" dirty="0">
              <a:ln>
                <a:noFill/>
              </a:ln>
              <a:effectLst/>
              <a:uLnTx/>
              <a:uFillTx/>
              <a:latin typeface="Arial"/>
              <a:ea typeface="+mn-ea"/>
              <a:cs typeface="Arial" panose="020B0604020202020204" pitchFamily="34" charset="0"/>
            </a:endParaRPr>
          </a:p>
        </p:txBody>
      </p:sp>
      <p:sp>
        <p:nvSpPr>
          <p:cNvPr id="10" name="Text Placeholder 4">
            <a:hlinkClick r:id="rId13" action="ppaction://hlinksldjump"/>
            <a:extLst>
              <a:ext uri="{FF2B5EF4-FFF2-40B4-BE49-F238E27FC236}">
                <a16:creationId xmlns:a16="http://schemas.microsoft.com/office/drawing/2014/main" id="{9F867843-B431-5E89-653C-28EB7C62C071}"/>
              </a:ext>
            </a:extLst>
          </p:cNvPr>
          <p:cNvSpPr>
            <a:spLocks noGrp="1"/>
          </p:cNvSpPr>
          <p:nvPr>
            <p:custDataLst>
              <p:tags r:id="rId5"/>
            </p:custDataLst>
          </p:nvPr>
        </p:nvSpPr>
        <p:spPr bwMode="auto">
          <a:xfrm>
            <a:off x="4264025" y="3016306"/>
            <a:ext cx="6392863" cy="4587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92075" tIns="92075" rIns="0" bIns="92075"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altLang="en-US" sz="1800" i="0" u="none" strike="noStrike" kern="1200" cap="none" spc="0" normalizeH="0" baseline="0" noProof="0" dirty="0">
                <a:ln>
                  <a:noFill/>
                </a:ln>
                <a:effectLst/>
                <a:uLnTx/>
                <a:uFillTx/>
                <a:latin typeface="Arial"/>
                <a:ea typeface="+mn-ea"/>
                <a:cs typeface="Arial" panose="020B0604020202020204" pitchFamily="34" charset="0"/>
              </a:rPr>
              <a:t>Emerging Year 6 alternative</a:t>
            </a:r>
            <a:endParaRPr kumimoji="0" lang="en-US" sz="1800" i="0" u="none" strike="noStrike" kern="1200" cap="none" spc="0" normalizeH="0" baseline="0" noProof="0" dirty="0">
              <a:ln>
                <a:noFill/>
              </a:ln>
              <a:effectLst/>
              <a:uLnTx/>
              <a:uFillTx/>
              <a:latin typeface="Arial"/>
              <a:ea typeface="+mn-ea"/>
              <a:cs typeface="Arial" panose="020B0604020202020204" pitchFamily="34" charset="0"/>
            </a:endParaRPr>
          </a:p>
        </p:txBody>
      </p:sp>
      <p:sp>
        <p:nvSpPr>
          <p:cNvPr id="2" name="Slide Number Placeholder 4">
            <a:extLst>
              <a:ext uri="{FF2B5EF4-FFF2-40B4-BE49-F238E27FC236}">
                <a16:creationId xmlns:a16="http://schemas.microsoft.com/office/drawing/2014/main" id="{B2A91FF1-5A0D-6350-C083-3EDBBE19D426}"/>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2</a:t>
            </a:fld>
            <a:endParaRPr lang="en-US"/>
          </a:p>
        </p:txBody>
      </p:sp>
      <p:sp>
        <p:nvSpPr>
          <p:cNvPr id="11" name="Text Placeholder 4">
            <a:hlinkClick r:id="rId13" action="ppaction://hlinksldjump"/>
            <a:extLst>
              <a:ext uri="{FF2B5EF4-FFF2-40B4-BE49-F238E27FC236}">
                <a16:creationId xmlns:a16="http://schemas.microsoft.com/office/drawing/2014/main" id="{DC8501FE-D215-381A-F826-2631A0983421}"/>
              </a:ext>
            </a:extLst>
          </p:cNvPr>
          <p:cNvSpPr>
            <a:spLocks noGrp="1"/>
          </p:cNvSpPr>
          <p:nvPr>
            <p:custDataLst>
              <p:tags r:id="rId6"/>
            </p:custDataLst>
          </p:nvPr>
        </p:nvSpPr>
        <p:spPr bwMode="auto">
          <a:xfrm>
            <a:off x="4264025" y="3473506"/>
            <a:ext cx="6392863" cy="4587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92075" tIns="92075" rIns="0" bIns="92075"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altLang="en-US" sz="1800" i="0" u="none" strike="noStrike" kern="1200" cap="none" spc="0" normalizeH="0" baseline="0" noProof="0" dirty="0">
                <a:ln>
                  <a:noFill/>
                </a:ln>
                <a:effectLst/>
                <a:uLnTx/>
                <a:uFillTx/>
                <a:latin typeface="Arial"/>
                <a:ea typeface="+mn-ea"/>
                <a:cs typeface="Arial" panose="020B0604020202020204" pitchFamily="34" charset="0"/>
              </a:rPr>
              <a:t>Appendix- Background of Batch Process</a:t>
            </a:r>
            <a:endParaRPr kumimoji="0" lang="en-US" sz="1800" i="0" u="none" strike="noStrike" kern="1200" cap="none" spc="0" normalizeH="0" baseline="0" noProof="0" dirty="0">
              <a:ln>
                <a:noFill/>
              </a:ln>
              <a:effectLst/>
              <a:uLnTx/>
              <a:uFillTx/>
              <a:latin typeface="Arial"/>
              <a:ea typeface="+mn-ea"/>
              <a:cs typeface="Arial" panose="020B0604020202020204" pitchFamily="34" charset="0"/>
            </a:endParaRPr>
          </a:p>
        </p:txBody>
      </p:sp>
      <p:sp>
        <p:nvSpPr>
          <p:cNvPr id="12" name="Text Placeholder 4">
            <a:hlinkClick r:id="rId11" action="ppaction://hlinksldjump"/>
            <a:extLst>
              <a:ext uri="{FF2B5EF4-FFF2-40B4-BE49-F238E27FC236}">
                <a16:creationId xmlns:a16="http://schemas.microsoft.com/office/drawing/2014/main" id="{D5283DD9-8A63-0D22-5C1F-185254F07623}"/>
              </a:ext>
            </a:extLst>
          </p:cNvPr>
          <p:cNvSpPr>
            <a:spLocks noGrp="1"/>
          </p:cNvSpPr>
          <p:nvPr>
            <p:custDataLst>
              <p:tags r:id="rId7"/>
            </p:custDataLst>
          </p:nvPr>
        </p:nvSpPr>
        <p:spPr bwMode="auto">
          <a:xfrm>
            <a:off x="4264024" y="1644706"/>
            <a:ext cx="6392863" cy="457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92075" tIns="92075" rIns="0" bIns="904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altLang="en-US" sz="1800" i="0" u="none" strike="noStrike" kern="1200" cap="none" spc="0" normalizeH="0" baseline="0" noProof="0" dirty="0">
                <a:ln>
                  <a:noFill/>
                </a:ln>
                <a:effectLst/>
                <a:uLnTx/>
                <a:uFillTx/>
                <a:latin typeface="Arial"/>
                <a:ea typeface="+mn-ea"/>
                <a:cs typeface="Arial" panose="020B0604020202020204" pitchFamily="34" charset="0"/>
              </a:rPr>
              <a:t>Timeline</a:t>
            </a:r>
          </a:p>
        </p:txBody>
      </p:sp>
    </p:spTree>
    <p:extLst>
      <p:ext uri="{BB962C8B-B14F-4D97-AF65-F5344CB8AC3E}">
        <p14:creationId xmlns:p14="http://schemas.microsoft.com/office/powerpoint/2010/main" val="2198339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7D5C6-9B94-9C01-2EAE-3F1E2CD47E4B}"/>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A25DA967-6AEF-5401-1C5A-B7AEE877B0E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0" imgW="404" imgH="405" progId="TCLayout.ActiveDocument.1">
                  <p:embed/>
                </p:oleObj>
              </mc:Choice>
              <mc:Fallback>
                <p:oleObj name="think-cell Slide" r:id="rId30" imgW="404" imgH="405" progId="TCLayout.ActiveDocument.1">
                  <p:embed/>
                  <p:pic>
                    <p:nvPicPr>
                      <p:cNvPr id="7" name="think-cell data - do not delete" hidden="1">
                        <a:extLst>
                          <a:ext uri="{FF2B5EF4-FFF2-40B4-BE49-F238E27FC236}">
                            <a16:creationId xmlns:a16="http://schemas.microsoft.com/office/drawing/2014/main" id="{FC222382-FBA3-3884-39D2-35346AE45A08}"/>
                          </a:ext>
                        </a:extLst>
                      </p:cNvPr>
                      <p:cNvPicPr/>
                      <p:nvPr/>
                    </p:nvPicPr>
                    <p:blipFill>
                      <a:blip r:embed="rId31"/>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0DD68D0A-A723-D9AF-4EAE-62583962A7B3}"/>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PUCT rulemakings under SB6 are reshaping how large loads are planned, interconnected, and paid for</a:t>
            </a:r>
          </a:p>
        </p:txBody>
      </p:sp>
      <p:sp>
        <p:nvSpPr>
          <p:cNvPr id="2" name="TextBox 1">
            <a:extLst>
              <a:ext uri="{FF2B5EF4-FFF2-40B4-BE49-F238E27FC236}">
                <a16:creationId xmlns:a16="http://schemas.microsoft.com/office/drawing/2014/main" id="{52AE70F6-0763-6F41-1267-D5BB5B8586FE}"/>
              </a:ext>
            </a:extLst>
          </p:cNvPr>
          <p:cNvSpPr txBox="1"/>
          <p:nvPr>
            <p:custDataLst>
              <p:tags r:id="rId3"/>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PUCT Project Nos. 58479, 58480, 58481, 58484; SB6 Implementation Docket (Project No. 58317)</a:t>
            </a:r>
          </a:p>
        </p:txBody>
      </p:sp>
      <p:cxnSp>
        <p:nvCxnSpPr>
          <p:cNvPr id="34" name="Straight Arrow Connector 33">
            <a:extLst>
              <a:ext uri="{FF2B5EF4-FFF2-40B4-BE49-F238E27FC236}">
                <a16:creationId xmlns:a16="http://schemas.microsoft.com/office/drawing/2014/main" id="{48E4ECBF-AE5F-67B6-6429-89D315BC9AE9}"/>
              </a:ext>
            </a:extLst>
          </p:cNvPr>
          <p:cNvCxnSpPr>
            <a:cxnSpLocks/>
          </p:cNvCxnSpPr>
          <p:nvPr/>
        </p:nvCxnSpPr>
        <p:spPr>
          <a:xfrm>
            <a:off x="2048373" y="5970338"/>
            <a:ext cx="9572127" cy="0"/>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A6995719-CB7F-D55C-7F08-CC115D6597AD}"/>
              </a:ext>
            </a:extLst>
          </p:cNvPr>
          <p:cNvGrpSpPr/>
          <p:nvPr/>
        </p:nvGrpSpPr>
        <p:grpSpPr>
          <a:xfrm>
            <a:off x="2518506" y="5627639"/>
            <a:ext cx="8631861" cy="685399"/>
            <a:chOff x="2361487" y="5531389"/>
            <a:chExt cx="8631861" cy="685399"/>
          </a:xfrm>
        </p:grpSpPr>
        <p:sp>
          <p:nvSpPr>
            <p:cNvPr id="35" name="Rectangle 34">
              <a:extLst>
                <a:ext uri="{FF2B5EF4-FFF2-40B4-BE49-F238E27FC236}">
                  <a16:creationId xmlns:a16="http://schemas.microsoft.com/office/drawing/2014/main" id="{9368C8B2-C8DA-3539-105A-A2C25700CF1D}"/>
                </a:ext>
              </a:extLst>
            </p:cNvPr>
            <p:cNvSpPr/>
            <p:nvPr/>
          </p:nvSpPr>
          <p:spPr>
            <a:xfrm>
              <a:off x="2599362" y="5531389"/>
              <a:ext cx="8393986" cy="685399"/>
            </a:xfrm>
            <a:prstGeom prst="rect">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SB6 establishes the overarching policy framework to ensure large load growth is integrated reliably, cost-responsibly, and transparently </a:t>
              </a:r>
              <a:r>
                <a:rPr kumimoji="0" lang="en-US" sz="1200" b="0" i="0" u="none" strike="noStrike" kern="1200" cap="none" spc="0" normalizeH="0" baseline="0" noProof="0">
                  <a:ln>
                    <a:noFill/>
                  </a:ln>
                  <a:solidFill>
                    <a:srgbClr val="171A1C"/>
                  </a:solidFill>
                  <a:effectLst/>
                  <a:uLnTx/>
                  <a:uFillTx/>
                  <a:latin typeface="Arial"/>
                  <a:ea typeface="+mn-ea"/>
                  <a:cs typeface="+mn-cs"/>
                </a:rPr>
                <a:t>– under which these rulemakings define the mechanisms for forecasting, interconnection, and cost allocation</a:t>
              </a:r>
            </a:p>
          </p:txBody>
        </p:sp>
        <p:grpSp>
          <p:nvGrpSpPr>
            <p:cNvPr id="39" name="CustomIcon">
              <a:extLst>
                <a:ext uri="{FF2B5EF4-FFF2-40B4-BE49-F238E27FC236}">
                  <a16:creationId xmlns:a16="http://schemas.microsoft.com/office/drawing/2014/main" id="{9CE37855-5EA6-D868-1CE9-CBBB9E1930A7}"/>
                </a:ext>
              </a:extLst>
            </p:cNvPr>
            <p:cNvGrpSpPr>
              <a:grpSpLocks noChangeAspect="1"/>
            </p:cNvGrpSpPr>
            <p:nvPr>
              <p:custDataLst>
                <p:tags r:id="rId28"/>
              </p:custDataLst>
            </p:nvPr>
          </p:nvGrpSpPr>
          <p:grpSpPr>
            <a:xfrm>
              <a:off x="2361487" y="5636213"/>
              <a:ext cx="475749" cy="475749"/>
              <a:chOff x="-205105" y="-205105"/>
              <a:chExt cx="1019810" cy="1019810"/>
            </a:xfrm>
          </p:grpSpPr>
          <p:sp>
            <p:nvSpPr>
              <p:cNvPr id="40" name="Oval 39">
                <a:extLst>
                  <a:ext uri="{FF2B5EF4-FFF2-40B4-BE49-F238E27FC236}">
                    <a16:creationId xmlns:a16="http://schemas.microsoft.com/office/drawing/2014/main" id="{DF75A729-C3A1-93D2-72DA-87DB37AB28F4}"/>
                  </a:ext>
                </a:extLst>
              </p:cNvPr>
              <p:cNvSpPr>
                <a:spLocks noChangeAspect="1"/>
              </p:cNvSpPr>
              <p:nvPr/>
            </p:nvSpPr>
            <p:spPr>
              <a:xfrm>
                <a:off x="-205105" y="-205105"/>
                <a:ext cx="1019810" cy="1019810"/>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42" name="Graphic 41">
                <a:extLst>
                  <a:ext uri="{FF2B5EF4-FFF2-40B4-BE49-F238E27FC236}">
                    <a16:creationId xmlns:a16="http://schemas.microsoft.com/office/drawing/2014/main" id="{48D68A81-C7BE-ECAE-2CB0-B332B77B75E1}"/>
                  </a:ext>
                </a:extLst>
              </p:cNvPr>
              <p:cNvPicPr>
                <a:picLocks noChangeAspect="1"/>
              </p:cNvPicPr>
              <p:nvPr/>
            </p:nvPicPr>
            <p:blipFill>
              <a:blip>
                <a:extLst>
                  <a:ext uri="{96DAC541-7B7A-43D3-8B79-37D633B846F1}">
                    <asvg:svgBlip xmlns:asvg="http://schemas.microsoft.com/office/drawing/2016/SVG/main" r:embed="rId32"/>
                  </a:ext>
                </a:extLst>
              </a:blip>
              <a:stretch>
                <a:fillRect/>
              </a:stretch>
            </p:blipFill>
            <p:spPr>
              <a:xfrm>
                <a:off x="0" y="0"/>
                <a:ext cx="609602" cy="609602"/>
              </a:xfrm>
              <a:prstGeom prst="rect">
                <a:avLst/>
              </a:prstGeom>
            </p:spPr>
          </p:pic>
        </p:grpSp>
      </p:grpSp>
      <p:grpSp>
        <p:nvGrpSpPr>
          <p:cNvPr id="12" name="Group 11">
            <a:extLst>
              <a:ext uri="{FF2B5EF4-FFF2-40B4-BE49-F238E27FC236}">
                <a16:creationId xmlns:a16="http://schemas.microsoft.com/office/drawing/2014/main" id="{43BC490D-50C0-C33B-50A7-D92CB3A59BCC}"/>
              </a:ext>
            </a:extLst>
          </p:cNvPr>
          <p:cNvGrpSpPr/>
          <p:nvPr/>
        </p:nvGrpSpPr>
        <p:grpSpPr>
          <a:xfrm>
            <a:off x="554736" y="1142541"/>
            <a:ext cx="11065764" cy="4304177"/>
            <a:chOff x="554736" y="1017416"/>
            <a:chExt cx="11065764" cy="4304177"/>
          </a:xfrm>
        </p:grpSpPr>
        <p:sp>
          <p:nvSpPr>
            <p:cNvPr id="8" name="TextBox 7">
              <a:extLst>
                <a:ext uri="{FF2B5EF4-FFF2-40B4-BE49-F238E27FC236}">
                  <a16:creationId xmlns:a16="http://schemas.microsoft.com/office/drawing/2014/main" id="{95C266DC-7D93-27AD-E160-12B361AEDDE6}"/>
                </a:ext>
              </a:extLst>
            </p:cNvPr>
            <p:cNvSpPr txBox="1">
              <a:spLocks/>
            </p:cNvSpPr>
            <p:nvPr/>
          </p:nvSpPr>
          <p:spPr>
            <a:xfrm>
              <a:off x="2048373" y="1430169"/>
              <a:ext cx="4773667" cy="3891424"/>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2972CE78-A4E8-0306-AD2B-9A2F2955936D}"/>
                </a:ext>
              </a:extLst>
            </p:cNvPr>
            <p:cNvSpPr txBox="1"/>
            <p:nvPr>
              <p:custDataLst>
                <p:tags r:id="rId4"/>
              </p:custDataLst>
            </p:nvPr>
          </p:nvSpPr>
          <p:spPr>
            <a:xfrm>
              <a:off x="554736" y="1926501"/>
              <a:ext cx="1245941"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sp>
          <p:nvSpPr>
            <p:cNvPr id="11" name="TextBox 10">
              <a:extLst>
                <a:ext uri="{FF2B5EF4-FFF2-40B4-BE49-F238E27FC236}">
                  <a16:creationId xmlns:a16="http://schemas.microsoft.com/office/drawing/2014/main" id="{92DE5A08-839B-17C2-6712-F8B278F19E5E}"/>
                </a:ext>
              </a:extLst>
            </p:cNvPr>
            <p:cNvSpPr txBox="1"/>
            <p:nvPr>
              <p:custDataLst>
                <p:tags r:id="rId5"/>
              </p:custDataLst>
            </p:nvPr>
          </p:nvSpPr>
          <p:spPr>
            <a:xfrm>
              <a:off x="554736" y="2997110"/>
              <a:ext cx="1245941" cy="36933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Why it matters for LLIS..</a:t>
              </a:r>
            </a:p>
          </p:txBody>
        </p:sp>
        <p:sp>
          <p:nvSpPr>
            <p:cNvPr id="13" name="TextBox 12">
              <a:extLst>
                <a:ext uri="{FF2B5EF4-FFF2-40B4-BE49-F238E27FC236}">
                  <a16:creationId xmlns:a16="http://schemas.microsoft.com/office/drawing/2014/main" id="{7C865ACF-3C88-9C45-CB2D-36B7C03F1413}"/>
                </a:ext>
              </a:extLst>
            </p:cNvPr>
            <p:cNvSpPr txBox="1">
              <a:spLocks/>
            </p:cNvSpPr>
            <p:nvPr>
              <p:custDataLst>
                <p:tags r:id="rId6"/>
              </p:custDataLst>
            </p:nvPr>
          </p:nvSpPr>
          <p:spPr>
            <a:xfrm>
              <a:off x="2048373" y="1430169"/>
              <a:ext cx="2207260" cy="369332"/>
            </a:xfrm>
            <a:prstGeom prst="rect">
              <a:avLst/>
            </a:prstGeom>
          </p:spPr>
          <p:txBody>
            <a:bodyPr vert="horz" wrap="square" lIns="0" tIns="0" rIns="0" bIns="0" rtlCol="0" anchor="b">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No. 58480 – Large Load Forecasting Criteria</a:t>
              </a:r>
            </a:p>
          </p:txBody>
        </p:sp>
        <p:sp>
          <p:nvSpPr>
            <p:cNvPr id="16" name="TextBox 15">
              <a:extLst>
                <a:ext uri="{FF2B5EF4-FFF2-40B4-BE49-F238E27FC236}">
                  <a16:creationId xmlns:a16="http://schemas.microsoft.com/office/drawing/2014/main" id="{4844E1F7-9543-21C0-5BBB-EFA9A5A8DEA1}"/>
                </a:ext>
              </a:extLst>
            </p:cNvPr>
            <p:cNvSpPr txBox="1"/>
            <p:nvPr>
              <p:custDataLst>
                <p:tags r:id="rId7"/>
              </p:custDataLst>
            </p:nvPr>
          </p:nvSpPr>
          <p:spPr>
            <a:xfrm>
              <a:off x="2048373" y="1926501"/>
              <a:ext cx="2207260" cy="923330"/>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Establishes standardized requirements for how large load forecasts are developed and incorporated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into ERCOT planning processes</a:t>
              </a:r>
            </a:p>
          </p:txBody>
        </p:sp>
        <p:sp>
          <p:nvSpPr>
            <p:cNvPr id="17" name="TextBox 16">
              <a:extLst>
                <a:ext uri="{FF2B5EF4-FFF2-40B4-BE49-F238E27FC236}">
                  <a16:creationId xmlns:a16="http://schemas.microsoft.com/office/drawing/2014/main" id="{A96808A9-F304-03C6-C894-7FF2ED9E01A4}"/>
                </a:ext>
              </a:extLst>
            </p:cNvPr>
            <p:cNvSpPr txBox="1"/>
            <p:nvPr>
              <p:custDataLst>
                <p:tags r:id="rId8"/>
              </p:custDataLst>
            </p:nvPr>
          </p:nvSpPr>
          <p:spPr>
            <a:xfrm>
              <a:off x="2048373" y="2997110"/>
              <a:ext cx="2207260" cy="181588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Determines which loads are considered “real” vs. speculative in studies</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Directly impacts planning assumptions and transmission sizing</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Reduces risk of over-forecasting (stranded or misallocated infrastructure)</a:t>
              </a:r>
            </a:p>
          </p:txBody>
        </p:sp>
        <p:sp>
          <p:nvSpPr>
            <p:cNvPr id="18" name="TextBox 17">
              <a:extLst>
                <a:ext uri="{FF2B5EF4-FFF2-40B4-BE49-F238E27FC236}">
                  <a16:creationId xmlns:a16="http://schemas.microsoft.com/office/drawing/2014/main" id="{1D185C81-888F-7746-FE61-F5372DE1CABF}"/>
                </a:ext>
              </a:extLst>
            </p:cNvPr>
            <p:cNvSpPr txBox="1">
              <a:spLocks/>
            </p:cNvSpPr>
            <p:nvPr>
              <p:custDataLst>
                <p:tags r:id="rId9"/>
              </p:custDataLst>
            </p:nvPr>
          </p:nvSpPr>
          <p:spPr>
            <a:xfrm>
              <a:off x="4503328" y="1430169"/>
              <a:ext cx="2207260" cy="369332"/>
            </a:xfrm>
            <a:prstGeom prst="rect">
              <a:avLst/>
            </a:prstGeom>
          </p:spPr>
          <p:txBody>
            <a:bodyPr vert="horz" wrap="square" lIns="0" tIns="0" rIns="0" bIns="0" rtlCol="0" anchor="b">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No. 58481 – Large Load Interconnection Standards</a:t>
              </a:r>
            </a:p>
          </p:txBody>
        </p:sp>
        <p:sp>
          <p:nvSpPr>
            <p:cNvPr id="19" name="TextBox 18">
              <a:extLst>
                <a:ext uri="{FF2B5EF4-FFF2-40B4-BE49-F238E27FC236}">
                  <a16:creationId xmlns:a16="http://schemas.microsoft.com/office/drawing/2014/main" id="{FC2B0910-6136-781C-EC2D-BD3F655C48BC}"/>
                </a:ext>
              </a:extLst>
            </p:cNvPr>
            <p:cNvSpPr txBox="1"/>
            <p:nvPr>
              <p:custDataLst>
                <p:tags r:id="rId10"/>
              </p:custDataLst>
            </p:nvPr>
          </p:nvSpPr>
          <p:spPr>
            <a:xfrm>
              <a:off x="4503329" y="1926501"/>
              <a:ext cx="2207260" cy="923330"/>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Defines requirements for interconnecting large loads</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including financial commitments, study requirements, and reliability criteria</a:t>
              </a:r>
            </a:p>
          </p:txBody>
        </p:sp>
        <p:sp>
          <p:nvSpPr>
            <p:cNvPr id="20" name="TextBox 19">
              <a:extLst>
                <a:ext uri="{FF2B5EF4-FFF2-40B4-BE49-F238E27FC236}">
                  <a16:creationId xmlns:a16="http://schemas.microsoft.com/office/drawing/2014/main" id="{92C2F6B1-C4F2-0201-E78F-75336521E5A9}"/>
                </a:ext>
              </a:extLst>
            </p:cNvPr>
            <p:cNvSpPr txBox="1"/>
            <p:nvPr>
              <p:custDataLst>
                <p:tags r:id="rId11"/>
              </p:custDataLst>
            </p:nvPr>
          </p:nvSpPr>
          <p:spPr>
            <a:xfrm>
              <a:off x="6958285" y="1430169"/>
              <a:ext cx="2207260" cy="369332"/>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No. 58479 – Co-location / Net Metering</a:t>
              </a:r>
            </a:p>
          </p:txBody>
        </p:sp>
        <p:sp>
          <p:nvSpPr>
            <p:cNvPr id="22" name="TextBox 21">
              <a:extLst>
                <a:ext uri="{FF2B5EF4-FFF2-40B4-BE49-F238E27FC236}">
                  <a16:creationId xmlns:a16="http://schemas.microsoft.com/office/drawing/2014/main" id="{C388ED57-79F8-FBB1-9C95-C998801E5319}"/>
                </a:ext>
              </a:extLst>
            </p:cNvPr>
            <p:cNvSpPr txBox="1"/>
            <p:nvPr>
              <p:custDataLst>
                <p:tags r:id="rId12"/>
              </p:custDataLst>
            </p:nvPr>
          </p:nvSpPr>
          <p:spPr>
            <a:xfrm>
              <a:off x="6958285" y="1926501"/>
              <a:ext cx="2207260" cy="738664"/>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Rulemaking governing arrangements where large loads are co-located with existing generation resources</a:t>
              </a:r>
              <a:endPar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23" name="TextBox 22">
              <a:extLst>
                <a:ext uri="{FF2B5EF4-FFF2-40B4-BE49-F238E27FC236}">
                  <a16:creationId xmlns:a16="http://schemas.microsoft.com/office/drawing/2014/main" id="{7645CED3-286D-5757-9E17-C993348B08C6}"/>
                </a:ext>
              </a:extLst>
            </p:cNvPr>
            <p:cNvSpPr txBox="1"/>
            <p:nvPr>
              <p:custDataLst>
                <p:tags r:id="rId13"/>
              </p:custDataLst>
            </p:nvPr>
          </p:nvSpPr>
          <p:spPr>
            <a:xfrm>
              <a:off x="9413240" y="1430169"/>
              <a:ext cx="2207260" cy="369332"/>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No. 58484 – Transmission Cost Recovery</a:t>
              </a:r>
            </a:p>
          </p:txBody>
        </p:sp>
        <p:sp>
          <p:nvSpPr>
            <p:cNvPr id="24" name="TextBox 23">
              <a:extLst>
                <a:ext uri="{FF2B5EF4-FFF2-40B4-BE49-F238E27FC236}">
                  <a16:creationId xmlns:a16="http://schemas.microsoft.com/office/drawing/2014/main" id="{AF44142F-D7C8-50CD-1223-2D6ECBBD7735}"/>
                </a:ext>
              </a:extLst>
            </p:cNvPr>
            <p:cNvSpPr txBox="1"/>
            <p:nvPr>
              <p:custDataLst>
                <p:tags r:id="rId14"/>
              </p:custDataLst>
            </p:nvPr>
          </p:nvSpPr>
          <p:spPr>
            <a:xfrm>
              <a:off x="9413240" y="1926501"/>
              <a:ext cx="2207260" cy="738664"/>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Evaluates how transmission costs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(including those driven by large loads) </a:t>
              </a: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are recovered and allocated across customers</a:t>
              </a:r>
            </a:p>
          </p:txBody>
        </p:sp>
        <p:cxnSp>
          <p:nvCxnSpPr>
            <p:cNvPr id="25" name="Straight Connector 24">
              <a:extLst>
                <a:ext uri="{FF2B5EF4-FFF2-40B4-BE49-F238E27FC236}">
                  <a16:creationId xmlns:a16="http://schemas.microsoft.com/office/drawing/2014/main" id="{03B2205E-2D59-39BB-C9ED-F894AB030B8B}"/>
                </a:ext>
              </a:extLst>
            </p:cNvPr>
            <p:cNvCxnSpPr>
              <a:cxnSpLocks/>
            </p:cNvCxnSpPr>
            <p:nvPr>
              <p:custDataLst>
                <p:tags r:id="rId15"/>
              </p:custDataLst>
            </p:nvPr>
          </p:nvCxnSpPr>
          <p:spPr>
            <a:xfrm>
              <a:off x="571500" y="1863001"/>
              <a:ext cx="11049000"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E511C9-7070-F5D3-DCC8-8A63E736CB5C}"/>
                </a:ext>
              </a:extLst>
            </p:cNvPr>
            <p:cNvCxnSpPr>
              <a:cxnSpLocks/>
            </p:cNvCxnSpPr>
            <p:nvPr>
              <p:custDataLst>
                <p:tags r:id="rId16"/>
              </p:custDataLst>
            </p:nvPr>
          </p:nvCxnSpPr>
          <p:spPr>
            <a:xfrm>
              <a:off x="571500" y="2933610"/>
              <a:ext cx="11049000"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DE2D205-5FCE-2A1A-DD2B-951D8CA4E0C8}"/>
                </a:ext>
              </a:extLst>
            </p:cNvPr>
            <p:cNvSpPr txBox="1"/>
            <p:nvPr>
              <p:custDataLst>
                <p:tags r:id="rId17"/>
              </p:custDataLst>
            </p:nvPr>
          </p:nvSpPr>
          <p:spPr>
            <a:xfrm>
              <a:off x="4503329" y="2997110"/>
              <a:ext cx="2207260" cy="189282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Sets entry criteria for studies</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Introduces financial commitment as a filter </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Drives standardization of the interconnection process, addressing inconsistency across TDSPs</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Core enabler of batch process design and eligibility</a:t>
              </a:r>
            </a:p>
          </p:txBody>
        </p:sp>
        <p:sp>
          <p:nvSpPr>
            <p:cNvPr id="32" name="TextBox 31">
              <a:extLst>
                <a:ext uri="{FF2B5EF4-FFF2-40B4-BE49-F238E27FC236}">
                  <a16:creationId xmlns:a16="http://schemas.microsoft.com/office/drawing/2014/main" id="{74FB8777-0676-C82F-B018-B58C2465F948}"/>
                </a:ext>
              </a:extLst>
            </p:cNvPr>
            <p:cNvSpPr txBox="1"/>
            <p:nvPr>
              <p:custDataLst>
                <p:tags r:id="rId18"/>
              </p:custDataLst>
            </p:nvPr>
          </p:nvSpPr>
          <p:spPr>
            <a:xfrm>
              <a:off x="6958285" y="2997110"/>
              <a:ext cx="2207260" cy="181588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Protects system from impact of loss of existing generation due to a new net metering arrangement</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Requires ERCOT study </a:t>
              </a:r>
              <a:r>
                <a:rPr kumimoji="0" lang="en-US" sz="1200" b="0" i="1" u="none" strike="noStrike" kern="1200" cap="none" spc="0" normalizeH="0" baseline="0" noProof="0">
                  <a:ln>
                    <a:noFill/>
                  </a:ln>
                  <a:solidFill>
                    <a:srgbClr val="171A1C"/>
                  </a:solidFill>
                  <a:effectLst/>
                  <a:uLnTx/>
                  <a:uFillTx/>
                  <a:latin typeface="Arial"/>
                  <a:ea typeface="+mn-ea"/>
                  <a:cs typeface="Arial" panose="020B0604020202020204" pitchFamily="34" charset="0"/>
                </a:rPr>
                <a:t>after</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load interconnection studies</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may recommend and the PUCT may adopt certain operating conditions</a:t>
              </a:r>
            </a:p>
          </p:txBody>
        </p:sp>
        <p:sp>
          <p:nvSpPr>
            <p:cNvPr id="33" name="TextBox 32">
              <a:extLst>
                <a:ext uri="{FF2B5EF4-FFF2-40B4-BE49-F238E27FC236}">
                  <a16:creationId xmlns:a16="http://schemas.microsoft.com/office/drawing/2014/main" id="{AE26BA54-C82E-66A4-A4F0-0A4CF577CFDD}"/>
                </a:ext>
              </a:extLst>
            </p:cNvPr>
            <p:cNvSpPr txBox="1"/>
            <p:nvPr>
              <p:custDataLst>
                <p:tags r:id="rId19"/>
              </p:custDataLst>
            </p:nvPr>
          </p:nvSpPr>
          <p:spPr>
            <a:xfrm>
              <a:off x="9413240" y="2997110"/>
              <a:ext cx="2207260" cy="1184940"/>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Determines who pays for transmission upgrades</a:t>
              </a:r>
            </a:p>
            <a:p>
              <a:pPr marL="225425" marR="0" lvl="0" indent="-225425" algn="l" defTabSz="914400" rtl="0" eaLnBrk="1" fontAlgn="auto" latinLnBrk="0" hangingPunct="1">
                <a:lnSpc>
                  <a:spcPct val="100000"/>
                </a:lnSpc>
                <a:spcBef>
                  <a:spcPts val="300"/>
                </a:spcBef>
                <a:spcAft>
                  <a:spcPts val="300"/>
                </a:spcAft>
                <a:buClr>
                  <a:srgbClr val="171A1C"/>
                </a:buClr>
                <a:buSzPct val="100000"/>
                <a:buFont typeface="Arial" panose="020B0604020202020204"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Critical to avoiding cost socialization to only residential and commercial ratepayers</a:t>
              </a:r>
            </a:p>
          </p:txBody>
        </p:sp>
        <p:cxnSp>
          <p:nvCxnSpPr>
            <p:cNvPr id="44" name="Straight Connector 43">
              <a:extLst>
                <a:ext uri="{FF2B5EF4-FFF2-40B4-BE49-F238E27FC236}">
                  <a16:creationId xmlns:a16="http://schemas.microsoft.com/office/drawing/2014/main" id="{D9554764-98E2-A969-1D7E-5452FDBDBDD7}"/>
                </a:ext>
              </a:extLst>
            </p:cNvPr>
            <p:cNvCxnSpPr>
              <a:cxnSpLocks/>
            </p:cNvCxnSpPr>
            <p:nvPr>
              <p:custDataLst>
                <p:tags r:id="rId20"/>
              </p:custDataLst>
            </p:nvPr>
          </p:nvCxnSpPr>
          <p:spPr>
            <a:xfrm>
              <a:off x="2048373" y="1349293"/>
              <a:ext cx="957212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1DAC4A7D-E2AB-C600-0C1C-E1E131ED3089}"/>
                </a:ext>
              </a:extLst>
            </p:cNvPr>
            <p:cNvSpPr txBox="1">
              <a:spLocks/>
            </p:cNvSpPr>
            <p:nvPr>
              <p:custDataLst>
                <p:tags r:id="rId21"/>
              </p:custDataLst>
            </p:nvPr>
          </p:nvSpPr>
          <p:spPr>
            <a:xfrm>
              <a:off x="2048372" y="1134367"/>
              <a:ext cx="4383249" cy="184666"/>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Relevant PUCT Projects</a:t>
              </a:r>
            </a:p>
          </p:txBody>
        </p:sp>
        <p:sp>
          <p:nvSpPr>
            <p:cNvPr id="51" name="TextBox 50">
              <a:extLst>
                <a:ext uri="{FF2B5EF4-FFF2-40B4-BE49-F238E27FC236}">
                  <a16:creationId xmlns:a16="http://schemas.microsoft.com/office/drawing/2014/main" id="{AF58689D-30D8-E490-6E98-BCB55A012819}"/>
                </a:ext>
              </a:extLst>
            </p:cNvPr>
            <p:cNvSpPr txBox="1"/>
            <p:nvPr>
              <p:custDataLst>
                <p:tags r:id="rId22"/>
              </p:custDataLst>
            </p:nvPr>
          </p:nvSpPr>
          <p:spPr>
            <a:xfrm>
              <a:off x="554736" y="4952261"/>
              <a:ext cx="1245941" cy="36933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Rulemaking stage</a:t>
              </a:r>
            </a:p>
          </p:txBody>
        </p:sp>
        <p:sp>
          <p:nvSpPr>
            <p:cNvPr id="55" name="TextBox 54">
              <a:extLst>
                <a:ext uri="{FF2B5EF4-FFF2-40B4-BE49-F238E27FC236}">
                  <a16:creationId xmlns:a16="http://schemas.microsoft.com/office/drawing/2014/main" id="{A4082085-72E2-F1A6-109B-C6988F4E872D}"/>
                </a:ext>
              </a:extLst>
            </p:cNvPr>
            <p:cNvSpPr txBox="1"/>
            <p:nvPr>
              <p:custDataLst>
                <p:tags r:id="rId23"/>
              </p:custDataLst>
            </p:nvPr>
          </p:nvSpPr>
          <p:spPr>
            <a:xfrm>
              <a:off x="2048373" y="4952261"/>
              <a:ext cx="2207260"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Rule effective</a:t>
              </a:r>
            </a:p>
          </p:txBody>
        </p:sp>
        <p:sp>
          <p:nvSpPr>
            <p:cNvPr id="56" name="TextBox 55">
              <a:extLst>
                <a:ext uri="{FF2B5EF4-FFF2-40B4-BE49-F238E27FC236}">
                  <a16:creationId xmlns:a16="http://schemas.microsoft.com/office/drawing/2014/main" id="{E983D1BB-5383-F90A-818A-6C44EC6ACA81}"/>
                </a:ext>
              </a:extLst>
            </p:cNvPr>
            <p:cNvSpPr txBox="1"/>
            <p:nvPr>
              <p:custDataLst>
                <p:tags r:id="rId24"/>
              </p:custDataLst>
            </p:nvPr>
          </p:nvSpPr>
          <p:spPr>
            <a:xfrm>
              <a:off x="4503329" y="4952261"/>
              <a:ext cx="2207260"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Public comment period</a:t>
              </a:r>
            </a:p>
          </p:txBody>
        </p:sp>
        <p:sp>
          <p:nvSpPr>
            <p:cNvPr id="57" name="TextBox 56">
              <a:extLst>
                <a:ext uri="{FF2B5EF4-FFF2-40B4-BE49-F238E27FC236}">
                  <a16:creationId xmlns:a16="http://schemas.microsoft.com/office/drawing/2014/main" id="{2FB353C3-74FB-6A32-0A7B-4AD377ED9889}"/>
                </a:ext>
              </a:extLst>
            </p:cNvPr>
            <p:cNvSpPr txBox="1"/>
            <p:nvPr>
              <p:custDataLst>
                <p:tags r:id="rId25"/>
              </p:custDataLst>
            </p:nvPr>
          </p:nvSpPr>
          <p:spPr>
            <a:xfrm>
              <a:off x="6958285" y="4952261"/>
              <a:ext cx="2207260"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Rule effective</a:t>
              </a:r>
            </a:p>
          </p:txBody>
        </p:sp>
        <p:sp>
          <p:nvSpPr>
            <p:cNvPr id="58" name="TextBox 57">
              <a:extLst>
                <a:ext uri="{FF2B5EF4-FFF2-40B4-BE49-F238E27FC236}">
                  <a16:creationId xmlns:a16="http://schemas.microsoft.com/office/drawing/2014/main" id="{BD788763-96B6-CA08-FF98-A71531A85C2C}"/>
                </a:ext>
              </a:extLst>
            </p:cNvPr>
            <p:cNvSpPr txBox="1"/>
            <p:nvPr>
              <p:custDataLst>
                <p:tags r:id="rId26"/>
              </p:custDataLst>
            </p:nvPr>
          </p:nvSpPr>
          <p:spPr>
            <a:xfrm>
              <a:off x="9413240" y="4952261"/>
              <a:ext cx="2207260"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Project initiation</a:t>
              </a:r>
            </a:p>
          </p:txBody>
        </p:sp>
        <p:cxnSp>
          <p:nvCxnSpPr>
            <p:cNvPr id="59" name="Straight Connector 58">
              <a:extLst>
                <a:ext uri="{FF2B5EF4-FFF2-40B4-BE49-F238E27FC236}">
                  <a16:creationId xmlns:a16="http://schemas.microsoft.com/office/drawing/2014/main" id="{37B6482E-D9FA-133F-01DA-92E4E9854C9A}"/>
                </a:ext>
              </a:extLst>
            </p:cNvPr>
            <p:cNvCxnSpPr>
              <a:cxnSpLocks/>
            </p:cNvCxnSpPr>
            <p:nvPr>
              <p:custDataLst>
                <p:tags r:id="rId27"/>
              </p:custDataLst>
            </p:nvPr>
          </p:nvCxnSpPr>
          <p:spPr>
            <a:xfrm>
              <a:off x="571500" y="4888761"/>
              <a:ext cx="11049000"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70691E13-5D7A-AEE9-FFBE-640B2D10FC21}"/>
                </a:ext>
              </a:extLst>
            </p:cNvPr>
            <p:cNvGrpSpPr/>
            <p:nvPr/>
          </p:nvGrpSpPr>
          <p:grpSpPr>
            <a:xfrm>
              <a:off x="10348030" y="1017416"/>
              <a:ext cx="1221573" cy="182880"/>
              <a:chOff x="9933623" y="594892"/>
              <a:chExt cx="1221573" cy="182880"/>
            </a:xfrm>
          </p:grpSpPr>
          <p:sp>
            <p:nvSpPr>
              <p:cNvPr id="5" name="TextBox 4">
                <a:extLst>
                  <a:ext uri="{FF2B5EF4-FFF2-40B4-BE49-F238E27FC236}">
                    <a16:creationId xmlns:a16="http://schemas.microsoft.com/office/drawing/2014/main" id="{47664D75-1503-B3A5-1B26-E7592AF14DB0}"/>
                  </a:ext>
                </a:extLst>
              </p:cNvPr>
              <p:cNvSpPr txBox="1">
                <a:spLocks/>
              </p:cNvSpPr>
              <p:nvPr/>
            </p:nvSpPr>
            <p:spPr>
              <a:xfrm>
                <a:off x="9933623" y="594892"/>
                <a:ext cx="182880" cy="182880"/>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19123A6C-9909-93A1-6986-FD106014858E}"/>
                  </a:ext>
                </a:extLst>
              </p:cNvPr>
              <p:cNvSpPr txBox="1">
                <a:spLocks/>
              </p:cNvSpPr>
              <p:nvPr/>
            </p:nvSpPr>
            <p:spPr>
              <a:xfrm>
                <a:off x="10223894" y="605541"/>
                <a:ext cx="931302" cy="16158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300"/>
                  </a:spcAft>
                  <a:buClr>
                    <a:srgbClr val="171A1C"/>
                  </a:buClr>
                  <a:buSzPct val="100000"/>
                  <a:buFont typeface="Segoe UI" panose="020B0502040204020203" pitchFamily="34" charset="0"/>
                  <a:buChar char="​"/>
                  <a:tabLst/>
                  <a:defRPr/>
                </a:pPr>
                <a:r>
                  <a:rPr kumimoji="0" lang="en-US" sz="1050" b="0" i="0" u="none" strike="noStrike" kern="1200" cap="none" spc="0" normalizeH="0" baseline="0" noProof="0">
                    <a:ln>
                      <a:noFill/>
                    </a:ln>
                    <a:solidFill>
                      <a:srgbClr val="171A1C"/>
                    </a:solidFill>
                    <a:effectLst/>
                    <a:uLnTx/>
                    <a:uFillTx/>
                    <a:latin typeface="Arial"/>
                    <a:ea typeface="+mn-ea"/>
                    <a:cs typeface="Arial" panose="020B0604020202020204" pitchFamily="34" charset="0"/>
                  </a:rPr>
                  <a:t>Detailed next</a:t>
                </a:r>
                <a:endParaRPr kumimoji="0" lang="en-US" sz="1050" b="0" i="0" u="none" strike="sngStrike" kern="1200" cap="none" spc="0" normalizeH="0" baseline="0" noProof="0">
                  <a:ln>
                    <a:noFill/>
                  </a:ln>
                  <a:solidFill>
                    <a:srgbClr val="FF0000"/>
                  </a:solidFill>
                  <a:effectLst/>
                  <a:uLnTx/>
                  <a:uFillTx/>
                  <a:latin typeface="Arial"/>
                  <a:ea typeface="+mn-ea"/>
                  <a:cs typeface="Arial"/>
                </a:endParaRPr>
              </a:p>
            </p:txBody>
          </p:sp>
        </p:grpSp>
      </p:grpSp>
      <p:sp>
        <p:nvSpPr>
          <p:cNvPr id="10" name="Slide Number Placeholder 4">
            <a:extLst>
              <a:ext uri="{FF2B5EF4-FFF2-40B4-BE49-F238E27FC236}">
                <a16:creationId xmlns:a16="http://schemas.microsoft.com/office/drawing/2014/main" id="{0A880856-D818-9BB5-5A0B-A23DDAA3EBA5}"/>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725609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40DE3-8066-15C4-3CDB-CCC38F33CCFD}"/>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AE0A1662-7ED6-29F2-BAEE-7896C108F3E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20" name="think-cell data - do not delete" hidden="1">
                        <a:extLst>
                          <a:ext uri="{FF2B5EF4-FFF2-40B4-BE49-F238E27FC236}">
                            <a16:creationId xmlns:a16="http://schemas.microsoft.com/office/drawing/2014/main" id="{3D472AB4-9C91-26F6-72C6-CF05C28211E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D1DA884-8123-F54A-A6C7-F22B52C2BF0E}"/>
              </a:ext>
            </a:extLst>
          </p:cNvPr>
          <p:cNvSpPr>
            <a:spLocks noGrp="1"/>
          </p:cNvSpPr>
          <p:nvPr>
            <p:ph type="title"/>
          </p:nvPr>
        </p:nvSpPr>
        <p:spPr/>
        <p:txBody>
          <a:bodyPr vert="horz"/>
          <a:lstStyle/>
          <a:p>
            <a:r>
              <a:rPr lang="en-US"/>
              <a:t>Related PUCT Activities</a:t>
            </a:r>
          </a:p>
        </p:txBody>
      </p:sp>
      <p:sp>
        <p:nvSpPr>
          <p:cNvPr id="5" name="Slide Number Placeholder 4">
            <a:extLst>
              <a:ext uri="{FF2B5EF4-FFF2-40B4-BE49-F238E27FC236}">
                <a16:creationId xmlns:a16="http://schemas.microsoft.com/office/drawing/2014/main" id="{75664646-2485-2942-026B-BE463063A85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
        <p:nvSpPr>
          <p:cNvPr id="10" name="5. Source">
            <a:extLst>
              <a:ext uri="{FF2B5EF4-FFF2-40B4-BE49-F238E27FC236}">
                <a16:creationId xmlns:a16="http://schemas.microsoft.com/office/drawing/2014/main" id="{E823D5E3-843B-4D4E-99B1-A377C2C6C5F1}"/>
              </a:ext>
            </a:extLst>
          </p:cNvPr>
          <p:cNvSpPr txBox="1"/>
          <p:nvPr>
            <p:custDataLst>
              <p:tags r:id="rId2"/>
            </p:custDataLst>
          </p:nvPr>
        </p:nvSpPr>
        <p:spPr>
          <a:xfrm>
            <a:off x="554736" y="6544818"/>
            <a:ext cx="795335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Source: PUCT Project No. 58480 (final rule) and Project No. 58481 – Proposal for Publication of 16 TAC §25.194 (filed March 12, 2026)</a:t>
            </a:r>
          </a:p>
        </p:txBody>
      </p:sp>
      <p:sp>
        <p:nvSpPr>
          <p:cNvPr id="8" name="TextBox 7">
            <a:extLst>
              <a:ext uri="{FF2B5EF4-FFF2-40B4-BE49-F238E27FC236}">
                <a16:creationId xmlns:a16="http://schemas.microsoft.com/office/drawing/2014/main" id="{74DD767A-90BC-47D0-6BD0-EBDD5A8074BC}"/>
              </a:ext>
            </a:extLst>
          </p:cNvPr>
          <p:cNvSpPr txBox="1">
            <a:spLocks/>
          </p:cNvSpPr>
          <p:nvPr/>
        </p:nvSpPr>
        <p:spPr>
          <a:xfrm>
            <a:off x="554736" y="1888278"/>
            <a:ext cx="11082528" cy="113192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C88BD6A9-7254-5FA7-7ECF-4DB3CF91C09B}"/>
              </a:ext>
            </a:extLst>
          </p:cNvPr>
          <p:cNvSpPr txBox="1">
            <a:spLocks/>
          </p:cNvSpPr>
          <p:nvPr/>
        </p:nvSpPr>
        <p:spPr>
          <a:xfrm>
            <a:off x="682993" y="1969909"/>
            <a:ext cx="10895849" cy="90024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After 2026, only Large Loads that have executed an interconnection agreement that satisfies the requirements in PUC Project 58481 will be included in the Large Load forecast. These requirements will be reflected in future revision requests.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Establishes alternative gating criteria for Large Loads to be included in the 2026 Large Load Forecast, which is used in planning assessments until new cases are constructed in 2027 using new rule criteria.</a:t>
            </a:r>
          </a:p>
        </p:txBody>
      </p:sp>
      <p:grpSp>
        <p:nvGrpSpPr>
          <p:cNvPr id="11" name="Group 10">
            <a:extLst>
              <a:ext uri="{FF2B5EF4-FFF2-40B4-BE49-F238E27FC236}">
                <a16:creationId xmlns:a16="http://schemas.microsoft.com/office/drawing/2014/main" id="{CBAF0DB0-0B40-E5DB-B9C1-1CA67E2E65C3}"/>
              </a:ext>
            </a:extLst>
          </p:cNvPr>
          <p:cNvGrpSpPr/>
          <p:nvPr/>
        </p:nvGrpSpPr>
        <p:grpSpPr>
          <a:xfrm>
            <a:off x="554736" y="3316737"/>
            <a:ext cx="11457859" cy="3084063"/>
            <a:chOff x="554736" y="2885624"/>
            <a:chExt cx="11457859" cy="3084063"/>
          </a:xfrm>
        </p:grpSpPr>
        <p:sp>
          <p:nvSpPr>
            <p:cNvPr id="12" name="TextBox 11">
              <a:extLst>
                <a:ext uri="{FF2B5EF4-FFF2-40B4-BE49-F238E27FC236}">
                  <a16:creationId xmlns:a16="http://schemas.microsoft.com/office/drawing/2014/main" id="{38C27DA3-880E-8B8A-1998-E15902453D39}"/>
                </a:ext>
              </a:extLst>
            </p:cNvPr>
            <p:cNvSpPr txBox="1">
              <a:spLocks/>
            </p:cNvSpPr>
            <p:nvPr/>
          </p:nvSpPr>
          <p:spPr>
            <a:xfrm>
              <a:off x="554736" y="2885624"/>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PUC Project 58481, proposed to be 16 TAC § 25.194, Large Load Interconnection Standards (Proposal for Publication published on March 12, 2026)</a:t>
              </a:r>
            </a:p>
          </p:txBody>
        </p:sp>
        <p:sp>
          <p:nvSpPr>
            <p:cNvPr id="13" name="TextBox 12">
              <a:extLst>
                <a:ext uri="{FF2B5EF4-FFF2-40B4-BE49-F238E27FC236}">
                  <a16:creationId xmlns:a16="http://schemas.microsoft.com/office/drawing/2014/main" id="{F421AB14-1B27-C89D-28D1-B96FA783812E}"/>
                </a:ext>
              </a:extLst>
            </p:cNvPr>
            <p:cNvSpPr txBox="1">
              <a:spLocks/>
            </p:cNvSpPr>
            <p:nvPr/>
          </p:nvSpPr>
          <p:spPr>
            <a:xfrm>
              <a:off x="554736" y="3474184"/>
              <a:ext cx="11082528" cy="249550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14" name="TextBox 13">
              <a:extLst>
                <a:ext uri="{FF2B5EF4-FFF2-40B4-BE49-F238E27FC236}">
                  <a16:creationId xmlns:a16="http://schemas.microsoft.com/office/drawing/2014/main" id="{5C842D53-C032-A1B0-81FC-DF22E7655818}"/>
                </a:ext>
              </a:extLst>
            </p:cNvPr>
            <p:cNvSpPr txBox="1">
              <a:spLocks/>
            </p:cNvSpPr>
            <p:nvPr/>
          </p:nvSpPr>
          <p:spPr>
            <a:xfrm>
              <a:off x="682994" y="3549770"/>
              <a:ext cx="5132180" cy="144655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Intermediate Agreement Requirements: </a:t>
              </a: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Site control (updated)</a:t>
              </a:r>
              <a:endParaRPr kumimoji="0" lang="en-US" sz="1400" b="0" i="0" u="none" strike="noStrike" kern="1200" cap="none" spc="0" normalizeH="0" baseline="0" noProof="0">
                <a:ln>
                  <a:noFill/>
                </a:ln>
                <a:solidFill>
                  <a:srgbClr val="171A1C"/>
                </a:solidFill>
                <a:effectLst/>
                <a:uLnTx/>
                <a:uFillTx/>
                <a:latin typeface="Arial"/>
                <a:ea typeface="+mn-ea"/>
                <a:cs typeface="Arial"/>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Financial Security ($50,000/MW in current PFP; subject to final rule)</a:t>
              </a:r>
              <a:endParaRPr kumimoji="0" lang="en-US" sz="1400" b="0" i="0" u="none" strike="noStrike" kern="1200" cap="none" spc="0" normalizeH="0" baseline="0" noProof="0">
                <a:ln>
                  <a:noFill/>
                </a:ln>
                <a:solidFill>
                  <a:srgbClr val="171A1C"/>
                </a:solidFill>
                <a:effectLst/>
                <a:uLnTx/>
                <a:uFillTx/>
                <a:latin typeface="Arial"/>
                <a:ea typeface="+mn-ea"/>
                <a:cs typeface="Arial"/>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Disclosures</a:t>
              </a:r>
              <a:endParaRPr kumimoji="0" lang="en-US" sz="1400" b="0" i="0" u="none" strike="noStrike" kern="1200" cap="none" spc="0" normalizeH="0" baseline="0" noProof="0">
                <a:ln>
                  <a:noFill/>
                </a:ln>
                <a:solidFill>
                  <a:srgbClr val="171A1C"/>
                </a:solidFill>
                <a:effectLst/>
                <a:uLnTx/>
                <a:uFillTx/>
                <a:latin typeface="Arial"/>
                <a:ea typeface="+mn-ea"/>
                <a:cs typeface="Arial"/>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Option to pay for significant equipment or services</a:t>
              </a:r>
              <a:endPar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5" name="TextBox 14">
              <a:extLst>
                <a:ext uri="{FF2B5EF4-FFF2-40B4-BE49-F238E27FC236}">
                  <a16:creationId xmlns:a16="http://schemas.microsoft.com/office/drawing/2014/main" id="{59CBB54F-00C2-248C-6ED7-AA4150EB20AF}"/>
                </a:ext>
              </a:extLst>
            </p:cNvPr>
            <p:cNvSpPr txBox="1">
              <a:spLocks/>
            </p:cNvSpPr>
            <p:nvPr/>
          </p:nvSpPr>
          <p:spPr>
            <a:xfrm>
              <a:off x="5825844" y="3479432"/>
              <a:ext cx="5741779" cy="205440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Interconnection Agreement Requirements: </a:t>
              </a: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Arial"/>
                </a:rPr>
                <a:t>Site control (updated)</a:t>
              </a: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Arial"/>
                </a:rPr>
                <a:t>Financial security</a:t>
              </a: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Interconnection fee ($50,000/MW, non-refundable)</a:t>
              </a:r>
              <a:endPar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CIAC</a:t>
              </a: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Reallocation</a:t>
              </a:r>
              <a:endParaRPr kumimoji="0" lang="en-US" sz="1400" b="0" i="0" u="none" strike="noStrike" kern="1200" cap="none" spc="0" normalizeH="0" baseline="0" noProof="0">
                <a:ln>
                  <a:noFill/>
                </a:ln>
                <a:solidFill>
                  <a:srgbClr val="171A1C"/>
                </a:solidFill>
                <a:effectLst/>
                <a:uLnTx/>
                <a:uFillTx/>
                <a:latin typeface="Arial"/>
                <a:ea typeface="+mn-ea"/>
                <a:cs typeface="Arial"/>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Withdrawal Consequences</a:t>
              </a:r>
              <a:endParaRPr kumimoji="0" lang="en-US" sz="1400" b="0" i="0" u="none" strike="noStrike" kern="1200" cap="none" spc="0" normalizeH="0" baseline="0" noProof="0">
                <a:ln>
                  <a:noFill/>
                </a:ln>
                <a:solidFill>
                  <a:srgbClr val="171A1C"/>
                </a:solidFill>
                <a:effectLst/>
                <a:uLnTx/>
                <a:uFillTx/>
                <a:latin typeface="Arial"/>
                <a:ea typeface="+mn-ea"/>
                <a:cs typeface="Arial"/>
              </a:endParaRPr>
            </a:p>
            <a:p>
              <a:pPr marL="438785" marR="0" lvl="2" indent="-210185" algn="l" defTabSz="914400" rtl="0" eaLnBrk="1" fontAlgn="auto" latinLnBrk="0" hangingPunct="1">
                <a:lnSpc>
                  <a:spcPct val="100000"/>
                </a:lnSpc>
                <a:spcBef>
                  <a:spcPts val="0"/>
                </a:spcBef>
                <a:spcAft>
                  <a:spcPts val="300"/>
                </a:spcAft>
                <a:buClr>
                  <a:srgbClr val="171A1C"/>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Refund Eligibility and Timing</a:t>
              </a:r>
              <a:endParaRPr kumimoji="0" lang="en-US" sz="1400" b="0" i="0" u="none" strike="noStrike" kern="1200" cap="none" spc="0" normalizeH="0" baseline="0" noProof="0">
                <a:ln>
                  <a:noFill/>
                </a:ln>
                <a:solidFill>
                  <a:srgbClr val="171A1C"/>
                </a:solidFill>
                <a:effectLst/>
                <a:uLnTx/>
                <a:uFillTx/>
                <a:latin typeface="Arial"/>
                <a:ea typeface="+mn-ea"/>
                <a:cs typeface="Arial"/>
              </a:endParaRPr>
            </a:p>
          </p:txBody>
        </p:sp>
        <p:sp>
          <p:nvSpPr>
            <p:cNvPr id="16" name="TextBox 15">
              <a:extLst>
                <a:ext uri="{FF2B5EF4-FFF2-40B4-BE49-F238E27FC236}">
                  <a16:creationId xmlns:a16="http://schemas.microsoft.com/office/drawing/2014/main" id="{6B51E08A-4DC2-4927-E136-7105F7B11B4A}"/>
                </a:ext>
              </a:extLst>
            </p:cNvPr>
            <p:cNvSpPr txBox="1">
              <a:spLocks/>
            </p:cNvSpPr>
            <p:nvPr/>
          </p:nvSpPr>
          <p:spPr>
            <a:xfrm>
              <a:off x="624377" y="5578518"/>
              <a:ext cx="11388218"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1400" b="0" i="0" u="none" strike="noStrike" kern="1200" cap="none" spc="0" normalizeH="0" baseline="0" noProof="0">
                  <a:ln>
                    <a:noFill/>
                  </a:ln>
                  <a:solidFill>
                    <a:srgbClr val="171A1C"/>
                  </a:solidFill>
                  <a:effectLst/>
                  <a:uLnTx/>
                  <a:uFillTx/>
                  <a:latin typeface="Arial"/>
                  <a:ea typeface="+mn-ea"/>
                  <a:cs typeface="Arial"/>
                </a:rPr>
                <a:t>After the PUCT adopts a final rule, ERCOT will file a revision request to align Section 9.7 with the requirements in the final rule.  </a:t>
              </a:r>
            </a:p>
          </p:txBody>
        </p:sp>
      </p:grpSp>
      <p:sp>
        <p:nvSpPr>
          <p:cNvPr id="21" name="TextBox 20">
            <a:extLst>
              <a:ext uri="{FF2B5EF4-FFF2-40B4-BE49-F238E27FC236}">
                <a16:creationId xmlns:a16="http://schemas.microsoft.com/office/drawing/2014/main" id="{C640DA4A-DD50-DC36-B4CF-59BF36CF126C}"/>
              </a:ext>
            </a:extLst>
          </p:cNvPr>
          <p:cNvSpPr txBox="1">
            <a:spLocks/>
          </p:cNvSpPr>
          <p:nvPr/>
        </p:nvSpPr>
        <p:spPr>
          <a:xfrm>
            <a:off x="554736" y="1319426"/>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PUC Project</a:t>
            </a:r>
            <a:r>
              <a:rPr kumimoji="0" lang="en-US" sz="1600" b="1" i="0" u="none" strike="noStrike" kern="1200" cap="none" spc="0" normalizeH="0" baseline="0" noProof="0">
                <a:ln>
                  <a:noFill/>
                </a:ln>
                <a:solidFill>
                  <a:srgbClr val="FF0000"/>
                </a:solidFill>
                <a:effectLst/>
                <a:uLnTx/>
                <a:uFillTx/>
                <a:latin typeface="Arial"/>
                <a:ea typeface="+mn-ea"/>
                <a:cs typeface="+mn-cs"/>
              </a:rPr>
              <a:t> </a:t>
            </a:r>
            <a:r>
              <a:rPr kumimoji="0" lang="en-US" sz="1600" b="1" i="0" u="none" strike="noStrike" kern="1200" cap="none" spc="0" normalizeH="0" baseline="0" noProof="0">
                <a:ln>
                  <a:noFill/>
                </a:ln>
                <a:solidFill>
                  <a:srgbClr val="FFFFFF"/>
                </a:solidFill>
                <a:effectLst/>
                <a:uLnTx/>
                <a:uFillTx/>
                <a:latin typeface="Arial"/>
                <a:ea typeface="+mn-ea"/>
                <a:cs typeface="+mn-cs"/>
              </a:rPr>
              <a:t>58480, 16 TAC § 25.370, Large Load Forecasting Rule (Adopted &amp; Effective March 1, 2026)</a:t>
            </a:r>
          </a:p>
        </p:txBody>
      </p:sp>
    </p:spTree>
    <p:extLst>
      <p:ext uri="{BB962C8B-B14F-4D97-AF65-F5344CB8AC3E}">
        <p14:creationId xmlns:p14="http://schemas.microsoft.com/office/powerpoint/2010/main" val="1584394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E6521-F43D-1F6E-4FBF-3401D48DCC94}"/>
            </a:ext>
          </a:extLst>
        </p:cNvPr>
        <p:cNvGrpSpPr/>
        <p:nvPr/>
      </p:nvGrpSpPr>
      <p:grpSpPr>
        <a:xfrm>
          <a:off x="0" y="0"/>
          <a:ext cx="0" cy="0"/>
          <a:chOff x="0" y="0"/>
          <a:chExt cx="0" cy="0"/>
        </a:xfrm>
      </p:grpSpPr>
      <p:graphicFrame>
        <p:nvGraphicFramePr>
          <p:cNvPr id="62" name="think-cell data - do not delete" hidden="1">
            <a:extLst>
              <a:ext uri="{FF2B5EF4-FFF2-40B4-BE49-F238E27FC236}">
                <a16:creationId xmlns:a16="http://schemas.microsoft.com/office/drawing/2014/main" id="{BEF5D714-BED5-88C0-6DC5-CC3DC7A4E06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0" imgW="404" imgH="403" progId="TCLayout.ActiveDocument.1">
                  <p:embed/>
                </p:oleObj>
              </mc:Choice>
              <mc:Fallback>
                <p:oleObj name="think-cell Slide" r:id="rId30" imgW="404" imgH="403" progId="TCLayout.ActiveDocument.1">
                  <p:embed/>
                  <p:pic>
                    <p:nvPicPr>
                      <p:cNvPr id="62" name="think-cell data - do not delete" hidden="1">
                        <a:extLst>
                          <a:ext uri="{FF2B5EF4-FFF2-40B4-BE49-F238E27FC236}">
                            <a16:creationId xmlns:a16="http://schemas.microsoft.com/office/drawing/2014/main" id="{0942E47D-264A-722E-6FA1-B9F93268FB25}"/>
                          </a:ext>
                        </a:extLst>
                      </p:cNvPr>
                      <p:cNvPicPr/>
                      <p:nvPr/>
                    </p:nvPicPr>
                    <p:blipFill>
                      <a:blip r:embed="rId31"/>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5226322-C6F4-0050-9EE6-D600A67A43CA}"/>
              </a:ext>
            </a:extLst>
          </p:cNvPr>
          <p:cNvSpPr>
            <a:spLocks noGrp="1"/>
          </p:cNvSpPr>
          <p:nvPr>
            <p:ph type="title"/>
          </p:nvPr>
        </p:nvSpPr>
        <p:spPr/>
        <p:txBody>
          <a:bodyPr vert="horz"/>
          <a:lstStyle/>
          <a:p>
            <a:r>
              <a:rPr lang="en-US"/>
              <a:t>Incorporating PUC Project 58481 into Batch Zero: Two Implementation Pathways</a:t>
            </a:r>
          </a:p>
        </p:txBody>
      </p:sp>
      <p:sp>
        <p:nvSpPr>
          <p:cNvPr id="5" name="Slide Number Placeholder 4">
            <a:extLst>
              <a:ext uri="{FF2B5EF4-FFF2-40B4-BE49-F238E27FC236}">
                <a16:creationId xmlns:a16="http://schemas.microsoft.com/office/drawing/2014/main" id="{E76C6209-E991-641A-F3AF-D837CCDE5B4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
        <p:nvSpPr>
          <p:cNvPr id="6" name="TextBox 5">
            <a:extLst>
              <a:ext uri="{FF2B5EF4-FFF2-40B4-BE49-F238E27FC236}">
                <a16:creationId xmlns:a16="http://schemas.microsoft.com/office/drawing/2014/main" id="{BE1579F4-6D10-8778-B6F0-4BD17A764D86}"/>
              </a:ext>
            </a:extLst>
          </p:cNvPr>
          <p:cNvSpPr txBox="1">
            <a:spLocks/>
          </p:cNvSpPr>
          <p:nvPr/>
        </p:nvSpPr>
        <p:spPr>
          <a:xfrm>
            <a:off x="2356413" y="1852613"/>
            <a:ext cx="9213190" cy="2209800"/>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cxnSp>
        <p:nvCxnSpPr>
          <p:cNvPr id="7" name="LineBasicStrong 6">
            <a:extLst>
              <a:ext uri="{FF2B5EF4-FFF2-40B4-BE49-F238E27FC236}">
                <a16:creationId xmlns:a16="http://schemas.microsoft.com/office/drawing/2014/main" id="{892E58D0-BF7A-5913-C0BE-FB31520F06C2}"/>
              </a:ext>
            </a:extLst>
          </p:cNvPr>
          <p:cNvCxnSpPr>
            <a:cxnSpLocks/>
          </p:cNvCxnSpPr>
          <p:nvPr>
            <p:custDataLst>
              <p:tags r:id="rId2"/>
            </p:custDataLst>
          </p:nvPr>
        </p:nvCxnSpPr>
        <p:spPr>
          <a:xfrm>
            <a:off x="554735" y="1808163"/>
            <a:ext cx="11044789"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 name="LineBasicStrong 6">
            <a:extLst>
              <a:ext uri="{FF2B5EF4-FFF2-40B4-BE49-F238E27FC236}">
                <a16:creationId xmlns:a16="http://schemas.microsoft.com/office/drawing/2014/main" id="{9D25C57B-4860-9561-A452-7CD31E674685}"/>
              </a:ext>
            </a:extLst>
          </p:cNvPr>
          <p:cNvCxnSpPr>
            <a:cxnSpLocks/>
          </p:cNvCxnSpPr>
          <p:nvPr>
            <p:custDataLst>
              <p:tags r:id="rId3"/>
            </p:custDataLst>
          </p:nvPr>
        </p:nvCxnSpPr>
        <p:spPr>
          <a:xfrm>
            <a:off x="2356412" y="4068763"/>
            <a:ext cx="9243107"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 name="LineBasicStrong 6">
            <a:extLst>
              <a:ext uri="{FF2B5EF4-FFF2-40B4-BE49-F238E27FC236}">
                <a16:creationId xmlns:a16="http://schemas.microsoft.com/office/drawing/2014/main" id="{4EF20F3D-F677-EC70-A07A-FCC606E0345D}"/>
              </a:ext>
            </a:extLst>
          </p:cNvPr>
          <p:cNvCxnSpPr>
            <a:cxnSpLocks/>
          </p:cNvCxnSpPr>
          <p:nvPr>
            <p:custDataLst>
              <p:tags r:id="rId4"/>
            </p:custDataLst>
          </p:nvPr>
        </p:nvCxnSpPr>
        <p:spPr>
          <a:xfrm flipV="1">
            <a:off x="2085866" y="1779588"/>
            <a:ext cx="0" cy="4468813"/>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E93AF7D-1521-55C2-1526-4EA4F31FD2C0}"/>
              </a:ext>
            </a:extLst>
          </p:cNvPr>
          <p:cNvSpPr>
            <a:spLocks noGrp="1"/>
          </p:cNvSpPr>
          <p:nvPr>
            <p:custDataLst>
              <p:tags r:id="rId5"/>
            </p:custDataLst>
          </p:nvPr>
        </p:nvSpPr>
        <p:spPr bwMode="auto">
          <a:xfrm>
            <a:off x="7643813" y="1319213"/>
            <a:ext cx="27844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DA22853-C641-4F3D-B3EF-44F8E09BA525}" type="datetime'''''''''''''''''2''''0''''''''''''''''''''''''26'''''''''''">
              <a:rPr kumimoji="0" lang="en-US" altLang="en-US" sz="14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1" name="Text Placeholder 4">
            <a:extLst>
              <a:ext uri="{FF2B5EF4-FFF2-40B4-BE49-F238E27FC236}">
                <a16:creationId xmlns:a16="http://schemas.microsoft.com/office/drawing/2014/main" id="{98E0B907-9314-8B85-26C0-139FF4A6FAFD}"/>
              </a:ext>
            </a:extLst>
          </p:cNvPr>
          <p:cNvSpPr>
            <a:spLocks noGrp="1"/>
          </p:cNvSpPr>
          <p:nvPr>
            <p:custDataLst>
              <p:tags r:id="rId6"/>
            </p:custDataLst>
          </p:nvPr>
        </p:nvSpPr>
        <p:spPr bwMode="auto">
          <a:xfrm>
            <a:off x="10428289" y="1319213"/>
            <a:ext cx="11715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5782346A-E515-4A12-BFED-9AEDCB10CB33}" type="datetime'''''''''''2''''''''''''''''0''''''2''''7'''''''''">
              <a:rPr kumimoji="0" lang="en-US" altLang="en-US" sz="14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2027</a:t>
            </a:fld>
            <a:endPar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 name="Text Placeholder 4">
            <a:extLst>
              <a:ext uri="{FF2B5EF4-FFF2-40B4-BE49-F238E27FC236}">
                <a16:creationId xmlns:a16="http://schemas.microsoft.com/office/drawing/2014/main" id="{3533C8EB-3DF2-A069-DF7B-C15F73D5D7E6}"/>
              </a:ext>
            </a:extLst>
          </p:cNvPr>
          <p:cNvSpPr>
            <a:spLocks noGrp="1"/>
          </p:cNvSpPr>
          <p:nvPr>
            <p:custDataLst>
              <p:tags r:id="rId7"/>
            </p:custDataLst>
          </p:nvPr>
        </p:nvSpPr>
        <p:spPr bwMode="auto">
          <a:xfrm>
            <a:off x="7643813" y="1595438"/>
            <a:ext cx="39052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EEC87A6-F714-42C0-997A-45D9FA1D063D}" type="datetime'''''''''''''''''''''''''Q''''''''''''2'''''''">
              <a:rPr kumimoji="0" lang="de-DE"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de-DE"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 name="Text Placeholder 4">
            <a:extLst>
              <a:ext uri="{FF2B5EF4-FFF2-40B4-BE49-F238E27FC236}">
                <a16:creationId xmlns:a16="http://schemas.microsoft.com/office/drawing/2014/main" id="{7DD267AD-5157-0831-AC3E-91D6360DA61F}"/>
              </a:ext>
            </a:extLst>
          </p:cNvPr>
          <p:cNvSpPr>
            <a:spLocks noGrp="1"/>
          </p:cNvSpPr>
          <p:nvPr>
            <p:custDataLst>
              <p:tags r:id="rId8"/>
            </p:custDataLst>
          </p:nvPr>
        </p:nvSpPr>
        <p:spPr bwMode="auto">
          <a:xfrm>
            <a:off x="8034338" y="1595438"/>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BA66F61-A17A-435D-878E-611DDD50240D}" type="datetime'''''''''''''''''''''''''Q''''''3'''''''''''">
              <a:rPr kumimoji="0" lang="de-DE"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de-DE"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4" name="Text Placeholder 4">
            <a:extLst>
              <a:ext uri="{FF2B5EF4-FFF2-40B4-BE49-F238E27FC236}">
                <a16:creationId xmlns:a16="http://schemas.microsoft.com/office/drawing/2014/main" id="{EE90061F-DC73-725E-CB0F-ED60E1DD33CB}"/>
              </a:ext>
            </a:extLst>
          </p:cNvPr>
          <p:cNvSpPr>
            <a:spLocks noGrp="1"/>
          </p:cNvSpPr>
          <p:nvPr>
            <p:custDataLst>
              <p:tags r:id="rId9"/>
            </p:custDataLst>
          </p:nvPr>
        </p:nvSpPr>
        <p:spPr bwMode="auto">
          <a:xfrm>
            <a:off x="9231313" y="1595438"/>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61531A7-6D4D-471D-9895-6A76F84B70B7}" type="datetime'Q''''''''''''''''''4'''''''''">
              <a:rPr kumimoji="0" lang="de-DE"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Q4</a:t>
            </a:fld>
            <a:endParaRPr kumimoji="0" lang="de-DE"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5" name="Text Placeholder 4">
            <a:extLst>
              <a:ext uri="{FF2B5EF4-FFF2-40B4-BE49-F238E27FC236}">
                <a16:creationId xmlns:a16="http://schemas.microsoft.com/office/drawing/2014/main" id="{38CDEE8A-DDFB-1B2A-0368-ABD761451630}"/>
              </a:ext>
            </a:extLst>
          </p:cNvPr>
          <p:cNvSpPr>
            <a:spLocks noGrp="1"/>
          </p:cNvSpPr>
          <p:nvPr>
            <p:custDataLst>
              <p:tags r:id="rId10"/>
            </p:custDataLst>
          </p:nvPr>
        </p:nvSpPr>
        <p:spPr bwMode="auto">
          <a:xfrm>
            <a:off x="10428288" y="1595438"/>
            <a:ext cx="11715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97FCCDF4-785C-4F5D-AC0C-622A8B0BA752}" type="datetime'''''''''''Q''''''''''''''''''''''''''''''''''''''1'''''''''">
              <a:rPr kumimoji="0" lang="de-DE"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de-DE"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6" name="Straight Connector 15">
            <a:extLst>
              <a:ext uri="{FF2B5EF4-FFF2-40B4-BE49-F238E27FC236}">
                <a16:creationId xmlns:a16="http://schemas.microsoft.com/office/drawing/2014/main" id="{17D4AEBB-F745-6F65-5BEB-E2A8053C3512}"/>
              </a:ext>
            </a:extLst>
          </p:cNvPr>
          <p:cNvCxnSpPr/>
          <p:nvPr>
            <p:custDataLst>
              <p:tags r:id="rId11"/>
            </p:custDataLst>
          </p:nvPr>
        </p:nvCxnSpPr>
        <p:spPr bwMode="auto">
          <a:xfrm flipH="1">
            <a:off x="7588250" y="1595438"/>
            <a:ext cx="28400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DC64FDC5-5ABD-2092-72E8-5CB23F3E5F72}"/>
              </a:ext>
            </a:extLst>
          </p:cNvPr>
          <p:cNvCxnSpPr/>
          <p:nvPr>
            <p:custDataLst>
              <p:tags r:id="rId12"/>
            </p:custDataLst>
          </p:nvPr>
        </p:nvCxnSpPr>
        <p:spPr bwMode="auto">
          <a:xfrm flipH="1">
            <a:off x="10372725" y="1595438"/>
            <a:ext cx="12271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09C10583-E2DB-B26A-4C06-EF7BC6764222}"/>
              </a:ext>
            </a:extLst>
          </p:cNvPr>
          <p:cNvCxnSpPr/>
          <p:nvPr>
            <p:custDataLst>
              <p:tags r:id="rId13"/>
            </p:custDataLst>
          </p:nvPr>
        </p:nvCxnSpPr>
        <p:spPr bwMode="auto">
          <a:xfrm>
            <a:off x="8034338" y="1814513"/>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8650038-2BC3-42AA-144B-22E32F140913}"/>
              </a:ext>
            </a:extLst>
          </p:cNvPr>
          <p:cNvCxnSpPr/>
          <p:nvPr>
            <p:custDataLst>
              <p:tags r:id="rId14"/>
            </p:custDataLst>
          </p:nvPr>
        </p:nvCxnSpPr>
        <p:spPr bwMode="auto">
          <a:xfrm>
            <a:off x="9231313" y="1814513"/>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B3EAD0AA-AC55-86CA-6F22-91E202A92218}"/>
              </a:ext>
            </a:extLst>
          </p:cNvPr>
          <p:cNvCxnSpPr/>
          <p:nvPr>
            <p:custDataLst>
              <p:tags r:id="rId15"/>
            </p:custDataLst>
          </p:nvPr>
        </p:nvCxnSpPr>
        <p:spPr bwMode="auto">
          <a:xfrm>
            <a:off x="10428288" y="1814513"/>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50F92DCF-7301-B578-47BC-2EA5E739EEE1}"/>
              </a:ext>
            </a:extLst>
          </p:cNvPr>
          <p:cNvCxnSpPr/>
          <p:nvPr>
            <p:custDataLst>
              <p:tags r:id="rId16"/>
            </p:custDataLst>
          </p:nvPr>
        </p:nvCxnSpPr>
        <p:spPr bwMode="auto">
          <a:xfrm>
            <a:off x="7643813" y="1814513"/>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C94C4A45-259A-19B8-27F9-8E52B3E0DF31}"/>
              </a:ext>
            </a:extLst>
          </p:cNvPr>
          <p:cNvCxnSpPr/>
          <p:nvPr>
            <p:custDataLst>
              <p:tags r:id="rId17"/>
            </p:custDataLst>
          </p:nvPr>
        </p:nvCxnSpPr>
        <p:spPr bwMode="auto">
          <a:xfrm>
            <a:off x="11599863" y="1814513"/>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1842FEBE-725F-7DFD-15DD-0C3096638F1A}"/>
              </a:ext>
            </a:extLst>
          </p:cNvPr>
          <p:cNvCxnSpPr/>
          <p:nvPr>
            <p:custDataLst>
              <p:tags r:id="rId18"/>
            </p:custDataLst>
          </p:nvPr>
        </p:nvCxnSpPr>
        <p:spPr bwMode="auto">
          <a:xfrm>
            <a:off x="8437563"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BF3BCE9-A491-85B6-B261-7CCBD52B2A4B}"/>
              </a:ext>
            </a:extLst>
          </p:cNvPr>
          <p:cNvCxnSpPr/>
          <p:nvPr>
            <p:custDataLst>
              <p:tags r:id="rId19"/>
            </p:custDataLst>
          </p:nvPr>
        </p:nvCxnSpPr>
        <p:spPr bwMode="auto">
          <a:xfrm>
            <a:off x="8840788"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045BB41A-BB39-98FA-6942-7A3FE91E324A}"/>
              </a:ext>
            </a:extLst>
          </p:cNvPr>
          <p:cNvCxnSpPr/>
          <p:nvPr>
            <p:custDataLst>
              <p:tags r:id="rId20"/>
            </p:custDataLst>
          </p:nvPr>
        </p:nvCxnSpPr>
        <p:spPr bwMode="auto">
          <a:xfrm>
            <a:off x="9634538"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DEBCD74E-E3CF-D8F2-BBC5-3CF4CA38A881}"/>
              </a:ext>
            </a:extLst>
          </p:cNvPr>
          <p:cNvCxnSpPr/>
          <p:nvPr>
            <p:custDataLst>
              <p:tags r:id="rId21"/>
            </p:custDataLst>
          </p:nvPr>
        </p:nvCxnSpPr>
        <p:spPr bwMode="auto">
          <a:xfrm>
            <a:off x="10025063"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B7D68B8B-2217-5FC6-6109-F0741655C346}"/>
              </a:ext>
            </a:extLst>
          </p:cNvPr>
          <p:cNvCxnSpPr/>
          <p:nvPr>
            <p:custDataLst>
              <p:tags r:id="rId22"/>
            </p:custDataLst>
          </p:nvPr>
        </p:nvCxnSpPr>
        <p:spPr bwMode="auto">
          <a:xfrm>
            <a:off x="10831513"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7408EC4F-A449-4E28-8D97-8ADB85B727A5}"/>
              </a:ext>
            </a:extLst>
          </p:cNvPr>
          <p:cNvCxnSpPr/>
          <p:nvPr>
            <p:custDataLst>
              <p:tags r:id="rId23"/>
            </p:custDataLst>
          </p:nvPr>
        </p:nvCxnSpPr>
        <p:spPr bwMode="auto">
          <a:xfrm>
            <a:off x="11196638" y="1814513"/>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64062510-8B95-0EF0-30F7-AFB71B47FF71}"/>
              </a:ext>
            </a:extLst>
          </p:cNvPr>
          <p:cNvCxnSpPr/>
          <p:nvPr>
            <p:custDataLst>
              <p:tags r:id="rId24"/>
            </p:custDataLst>
          </p:nvPr>
        </p:nvCxnSpPr>
        <p:spPr bwMode="auto">
          <a:xfrm>
            <a:off x="7643813" y="5911850"/>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CB209C8-5C5D-26A1-6A94-191BDAAD0218}"/>
              </a:ext>
            </a:extLst>
          </p:cNvPr>
          <p:cNvCxnSpPr/>
          <p:nvPr>
            <p:custDataLst>
              <p:tags r:id="rId25"/>
            </p:custDataLst>
          </p:nvPr>
        </p:nvCxnSpPr>
        <p:spPr bwMode="auto">
          <a:xfrm>
            <a:off x="7643813" y="1814513"/>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LineBasicStrong 6">
            <a:extLst>
              <a:ext uri="{FF2B5EF4-FFF2-40B4-BE49-F238E27FC236}">
                <a16:creationId xmlns:a16="http://schemas.microsoft.com/office/drawing/2014/main" id="{2AD4CC86-C6B2-0CEE-9921-D739BC0C096B}"/>
              </a:ext>
            </a:extLst>
          </p:cNvPr>
          <p:cNvCxnSpPr>
            <a:cxnSpLocks/>
          </p:cNvCxnSpPr>
          <p:nvPr>
            <p:custDataLst>
              <p:tags r:id="rId26"/>
            </p:custDataLst>
          </p:nvPr>
        </p:nvCxnSpPr>
        <p:spPr>
          <a:xfrm>
            <a:off x="7643813" y="1370013"/>
            <a:ext cx="3955707"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Arrow: Pentagon 31">
            <a:extLst>
              <a:ext uri="{FF2B5EF4-FFF2-40B4-BE49-F238E27FC236}">
                <a16:creationId xmlns:a16="http://schemas.microsoft.com/office/drawing/2014/main" id="{6DFA5BCB-D44E-F7E4-97B2-63F18294781E}"/>
              </a:ext>
            </a:extLst>
          </p:cNvPr>
          <p:cNvSpPr/>
          <p:nvPr/>
        </p:nvSpPr>
        <p:spPr>
          <a:xfrm>
            <a:off x="9237664" y="4314825"/>
            <a:ext cx="1196975" cy="441325"/>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1" i="0" u="none" strike="noStrike" kern="1200" cap="none" spc="0" normalizeH="0" baseline="0" noProof="0">
                <a:ln>
                  <a:noFill/>
                </a:ln>
                <a:solidFill>
                  <a:srgbClr val="FFFFFF"/>
                </a:solidFill>
                <a:effectLst/>
                <a:uLnTx/>
                <a:uFillTx/>
                <a:latin typeface="Arial"/>
                <a:ea typeface="+mn-ea"/>
                <a:cs typeface="+mn-cs"/>
              </a:rPr>
              <a:t>Case building</a:t>
            </a:r>
          </a:p>
        </p:txBody>
      </p:sp>
      <p:grpSp>
        <p:nvGrpSpPr>
          <p:cNvPr id="33" name="Group 32">
            <a:extLst>
              <a:ext uri="{FF2B5EF4-FFF2-40B4-BE49-F238E27FC236}">
                <a16:creationId xmlns:a16="http://schemas.microsoft.com/office/drawing/2014/main" id="{39319AF5-016E-422E-9CBC-F4756F9BA433}"/>
              </a:ext>
            </a:extLst>
          </p:cNvPr>
          <p:cNvGrpSpPr/>
          <p:nvPr/>
        </p:nvGrpSpPr>
        <p:grpSpPr>
          <a:xfrm>
            <a:off x="10271095" y="4314825"/>
            <a:ext cx="1328426" cy="441325"/>
            <a:chOff x="10271095" y="4324431"/>
            <a:chExt cx="1328426" cy="441789"/>
          </a:xfrm>
        </p:grpSpPr>
        <p:sp>
          <p:nvSpPr>
            <p:cNvPr id="34" name="Arrow: Chevron 33">
              <a:extLst>
                <a:ext uri="{FF2B5EF4-FFF2-40B4-BE49-F238E27FC236}">
                  <a16:creationId xmlns:a16="http://schemas.microsoft.com/office/drawing/2014/main" id="{D042E8BC-A4AC-A394-D68B-4F07CE8D2E00}"/>
                </a:ext>
              </a:extLst>
            </p:cNvPr>
            <p:cNvSpPr>
              <a:spLocks/>
            </p:cNvSpPr>
            <p:nvPr/>
          </p:nvSpPr>
          <p:spPr>
            <a:xfrm>
              <a:off x="10271095" y="4324431"/>
              <a:ext cx="1328426" cy="441789"/>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35" name="Arrow: Chevron 34">
              <a:extLst>
                <a:ext uri="{FF2B5EF4-FFF2-40B4-BE49-F238E27FC236}">
                  <a16:creationId xmlns:a16="http://schemas.microsoft.com/office/drawing/2014/main" id="{164F2914-B98E-9241-D856-A54CBB92DB9F}"/>
                </a:ext>
              </a:extLst>
            </p:cNvPr>
            <p:cNvSpPr>
              <a:spLocks/>
            </p:cNvSpPr>
            <p:nvPr/>
          </p:nvSpPr>
          <p:spPr>
            <a:xfrm>
              <a:off x="10972799" y="4324431"/>
              <a:ext cx="626721" cy="441789"/>
            </a:xfrm>
            <a:prstGeom prst="chevron">
              <a:avLst>
                <a:gd name="adj" fmla="val 0"/>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grpSp>
      <p:sp>
        <p:nvSpPr>
          <p:cNvPr id="36" name="TextBox 35">
            <a:extLst>
              <a:ext uri="{FF2B5EF4-FFF2-40B4-BE49-F238E27FC236}">
                <a16:creationId xmlns:a16="http://schemas.microsoft.com/office/drawing/2014/main" id="{ED37A9A6-4675-733C-0421-3D0B7BE91A44}"/>
              </a:ext>
            </a:extLst>
          </p:cNvPr>
          <p:cNvSpPr txBox="1">
            <a:spLocks/>
          </p:cNvSpPr>
          <p:nvPr/>
        </p:nvSpPr>
        <p:spPr>
          <a:xfrm>
            <a:off x="10520559" y="4459288"/>
            <a:ext cx="1145986" cy="13811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900" b="1" i="0" u="none" strike="noStrike" kern="1200" cap="none" spc="0" normalizeH="0" baseline="0" noProof="0">
                <a:ln>
                  <a:noFill/>
                </a:ln>
                <a:solidFill>
                  <a:srgbClr val="FFFFFF"/>
                </a:solidFill>
                <a:effectLst/>
                <a:uLnTx/>
                <a:uFillTx/>
                <a:latin typeface="Arial"/>
                <a:ea typeface="+mn-ea"/>
                <a:cs typeface="+mn-cs"/>
              </a:rPr>
              <a:t>Batch Zero Study</a:t>
            </a:r>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cxnSp>
        <p:nvCxnSpPr>
          <p:cNvPr id="37" name="LineBasicStrong 6">
            <a:extLst>
              <a:ext uri="{FF2B5EF4-FFF2-40B4-BE49-F238E27FC236}">
                <a16:creationId xmlns:a16="http://schemas.microsoft.com/office/drawing/2014/main" id="{FE47DCB7-7397-F9FE-7A84-8B5236BFFA21}"/>
              </a:ext>
            </a:extLst>
          </p:cNvPr>
          <p:cNvCxnSpPr>
            <a:cxnSpLocks/>
          </p:cNvCxnSpPr>
          <p:nvPr>
            <p:custDataLst>
              <p:tags r:id="rId27"/>
            </p:custDataLst>
          </p:nvPr>
        </p:nvCxnSpPr>
        <p:spPr>
          <a:xfrm flipV="1">
            <a:off x="9230971" y="2058988"/>
            <a:ext cx="0" cy="3856038"/>
          </a:xfrm>
          <a:prstGeom prst="straightConnector1">
            <a:avLst/>
          </a:prstGeom>
          <a:ln w="28575" cap="flat">
            <a:solidFill>
              <a:schemeClr val="accent3"/>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38" name="Isosceles Triangle 37">
            <a:extLst>
              <a:ext uri="{FF2B5EF4-FFF2-40B4-BE49-F238E27FC236}">
                <a16:creationId xmlns:a16="http://schemas.microsoft.com/office/drawing/2014/main" id="{C42BA900-8D2A-2EA4-EE08-F1ECC31155AC}"/>
              </a:ext>
            </a:extLst>
          </p:cNvPr>
          <p:cNvSpPr/>
          <p:nvPr/>
        </p:nvSpPr>
        <p:spPr>
          <a:xfrm>
            <a:off x="9146224" y="6007100"/>
            <a:ext cx="182880" cy="182563"/>
          </a:xfrm>
          <a:prstGeom prst="triangle">
            <a:avLst/>
          </a:prstGeom>
          <a:solidFill>
            <a:schemeClr val="accent3"/>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39" name="TextBox 38">
            <a:extLst>
              <a:ext uri="{FF2B5EF4-FFF2-40B4-BE49-F238E27FC236}">
                <a16:creationId xmlns:a16="http://schemas.microsoft.com/office/drawing/2014/main" id="{FB420D4B-057E-EF56-0E2D-A05BE85B3E45}"/>
              </a:ext>
            </a:extLst>
          </p:cNvPr>
          <p:cNvSpPr txBox="1">
            <a:spLocks/>
          </p:cNvSpPr>
          <p:nvPr/>
        </p:nvSpPr>
        <p:spPr>
          <a:xfrm>
            <a:off x="7703044" y="5972175"/>
            <a:ext cx="1386642" cy="27781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1" indent="0" algn="r"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900" b="0" i="1" u="none" strike="noStrike" kern="1200" cap="none" spc="0" normalizeH="0" baseline="0" noProof="0">
                <a:ln>
                  <a:noFill/>
                </a:ln>
                <a:solidFill>
                  <a:srgbClr val="171A1C"/>
                </a:solidFill>
                <a:effectLst/>
                <a:uLnTx/>
                <a:uFillTx/>
                <a:latin typeface="Arial"/>
                <a:ea typeface="+mn-ea"/>
                <a:cs typeface="+mn-cs"/>
              </a:rPr>
              <a:t>Illustrative publication date of Project No. 58481</a:t>
            </a:r>
          </a:p>
        </p:txBody>
      </p:sp>
      <p:sp>
        <p:nvSpPr>
          <p:cNvPr id="40" name="Speech Bubble: Rectangle 39">
            <a:extLst>
              <a:ext uri="{FF2B5EF4-FFF2-40B4-BE49-F238E27FC236}">
                <a16:creationId xmlns:a16="http://schemas.microsoft.com/office/drawing/2014/main" id="{2B94B305-0435-3500-C3AD-56B1FCDC5D96}"/>
              </a:ext>
            </a:extLst>
          </p:cNvPr>
          <p:cNvSpPr/>
          <p:nvPr/>
        </p:nvSpPr>
        <p:spPr>
          <a:xfrm>
            <a:off x="7983685" y="4332288"/>
            <a:ext cx="1017135" cy="358775"/>
          </a:xfrm>
          <a:prstGeom prst="wedgeRectCallout">
            <a:avLst>
              <a:gd name="adj1" fmla="val 61316"/>
              <a:gd name="adj2" fmla="val -4591"/>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0" i="0" u="none" strike="noStrike" kern="1200" cap="none" spc="0" normalizeH="0" baseline="0" noProof="0">
                <a:ln>
                  <a:noFill/>
                </a:ln>
                <a:solidFill>
                  <a:srgbClr val="171A1C"/>
                </a:solidFill>
                <a:effectLst/>
                <a:uLnTx/>
                <a:uFillTx/>
                <a:latin typeface="Arial"/>
                <a:ea typeface="+mn-ea"/>
                <a:cs typeface="+mn-cs"/>
              </a:rPr>
              <a:t>Deferred launch of Batch Zero</a:t>
            </a:r>
          </a:p>
        </p:txBody>
      </p:sp>
      <p:sp>
        <p:nvSpPr>
          <p:cNvPr id="41" name="Speech Bubble: Rectangle 40">
            <a:extLst>
              <a:ext uri="{FF2B5EF4-FFF2-40B4-BE49-F238E27FC236}">
                <a16:creationId xmlns:a16="http://schemas.microsoft.com/office/drawing/2014/main" id="{35B5EA28-2BA0-859E-3EF6-FF5D533D8EC7}"/>
              </a:ext>
            </a:extLst>
          </p:cNvPr>
          <p:cNvSpPr/>
          <p:nvPr/>
        </p:nvSpPr>
        <p:spPr>
          <a:xfrm>
            <a:off x="9509929" y="5045075"/>
            <a:ext cx="1353807" cy="625475"/>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0" i="0" u="none" strike="noStrike" kern="1200" cap="none" spc="0" normalizeH="0" baseline="0" noProof="0">
                <a:ln>
                  <a:noFill/>
                </a:ln>
                <a:solidFill>
                  <a:srgbClr val="333333"/>
                </a:solidFill>
                <a:effectLst/>
                <a:highlight>
                  <a:srgbClr val="FFFFFF"/>
                </a:highlight>
                <a:uLnTx/>
                <a:uFillTx/>
                <a:latin typeface="Segoe UI"/>
                <a:ea typeface="+mn-ea"/>
                <a:cs typeface="Segoe UI"/>
              </a:rPr>
              <a:t>No need for re-alignment if adopted 58481 rule is different from published draft</a:t>
            </a:r>
            <a:endParaRPr kumimoji="0" lang="en-US" sz="1800" b="0" i="0" u="none" strike="noStrike" kern="1200" cap="none" spc="0" normalizeH="0" baseline="0" noProof="0">
              <a:ln>
                <a:noFill/>
              </a:ln>
              <a:solidFill>
                <a:srgbClr val="333333"/>
              </a:solidFill>
              <a:effectLst/>
              <a:highlight>
                <a:srgbClr val="FFFFFF"/>
              </a:highlight>
              <a:uLnTx/>
              <a:uFillTx/>
              <a:latin typeface="Segoe UI"/>
              <a:ea typeface="+mn-ea"/>
              <a:cs typeface="Segoe UI"/>
            </a:endParaRPr>
          </a:p>
        </p:txBody>
      </p:sp>
      <p:sp>
        <p:nvSpPr>
          <p:cNvPr id="42" name="Arrow: Pentagon 41">
            <a:extLst>
              <a:ext uri="{FF2B5EF4-FFF2-40B4-BE49-F238E27FC236}">
                <a16:creationId xmlns:a16="http://schemas.microsoft.com/office/drawing/2014/main" id="{E958A52A-638C-6F59-EE9C-3B04FD802094}"/>
              </a:ext>
            </a:extLst>
          </p:cNvPr>
          <p:cNvSpPr>
            <a:spLocks/>
          </p:cNvSpPr>
          <p:nvPr/>
        </p:nvSpPr>
        <p:spPr>
          <a:xfrm>
            <a:off x="8033996" y="2090738"/>
            <a:ext cx="1196975" cy="441325"/>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1" i="0" u="none" strike="noStrike" kern="1200" cap="none" spc="0" normalizeH="0" baseline="0" noProof="0">
                <a:ln>
                  <a:noFill/>
                </a:ln>
                <a:solidFill>
                  <a:srgbClr val="FFFFFF"/>
                </a:solidFill>
                <a:effectLst/>
                <a:uLnTx/>
                <a:uFillTx/>
                <a:latin typeface="Arial"/>
                <a:ea typeface="+mn-ea"/>
                <a:cs typeface="+mn-cs"/>
              </a:rPr>
              <a:t>Case building</a:t>
            </a:r>
          </a:p>
        </p:txBody>
      </p:sp>
      <p:sp>
        <p:nvSpPr>
          <p:cNvPr id="43" name="Arrow: Chevron 42">
            <a:extLst>
              <a:ext uri="{FF2B5EF4-FFF2-40B4-BE49-F238E27FC236}">
                <a16:creationId xmlns:a16="http://schemas.microsoft.com/office/drawing/2014/main" id="{D8759461-02A0-CE14-C262-1A9640AC85F7}"/>
              </a:ext>
            </a:extLst>
          </p:cNvPr>
          <p:cNvSpPr>
            <a:spLocks/>
          </p:cNvSpPr>
          <p:nvPr/>
        </p:nvSpPr>
        <p:spPr>
          <a:xfrm>
            <a:off x="9067801" y="2090738"/>
            <a:ext cx="2128491" cy="441325"/>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1" i="0" u="none" strike="noStrike" kern="1200" cap="none" spc="0" normalizeH="0" baseline="0" noProof="0">
                <a:ln>
                  <a:noFill/>
                </a:ln>
                <a:solidFill>
                  <a:srgbClr val="FFFFFF"/>
                </a:solidFill>
                <a:effectLst/>
                <a:uLnTx/>
                <a:uFillTx/>
                <a:latin typeface="Arial"/>
                <a:ea typeface="+mn-ea"/>
                <a:cs typeface="+mn-cs"/>
              </a:rPr>
              <a:t>Batch Zero Study</a:t>
            </a:r>
          </a:p>
        </p:txBody>
      </p:sp>
      <p:sp>
        <p:nvSpPr>
          <p:cNvPr id="44" name="Speech Bubble: Rectangle 43">
            <a:extLst>
              <a:ext uri="{FF2B5EF4-FFF2-40B4-BE49-F238E27FC236}">
                <a16:creationId xmlns:a16="http://schemas.microsoft.com/office/drawing/2014/main" id="{F5A6082D-6B06-DCED-F01A-A55561F6195D}"/>
              </a:ext>
            </a:extLst>
          </p:cNvPr>
          <p:cNvSpPr/>
          <p:nvPr/>
        </p:nvSpPr>
        <p:spPr>
          <a:xfrm>
            <a:off x="9509929" y="2609850"/>
            <a:ext cx="1353807" cy="661988"/>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0" i="0" u="none" strike="noStrike" kern="1200" cap="none" spc="0" normalizeH="0" baseline="0" noProof="0">
                <a:ln>
                  <a:noFill/>
                </a:ln>
                <a:solidFill>
                  <a:srgbClr val="333333"/>
                </a:solidFill>
                <a:effectLst/>
                <a:highlight>
                  <a:srgbClr val="FFFFFF"/>
                </a:highlight>
                <a:uLnTx/>
                <a:uFillTx/>
                <a:latin typeface="Segoe UI"/>
                <a:ea typeface="+mn-ea"/>
                <a:cs typeface="Segoe UI"/>
              </a:rPr>
              <a:t>Potential re-alignment needed if adopted 58481 rule is different from published draft</a:t>
            </a:r>
            <a:endParaRPr kumimoji="0" lang="en-US" sz="1800" b="0" i="0" u="none" strike="noStrike" kern="1200" cap="none" spc="0" normalizeH="0" baseline="0" noProof="0">
              <a:ln>
                <a:noFill/>
              </a:ln>
              <a:solidFill>
                <a:srgbClr val="333333"/>
              </a:solidFill>
              <a:effectLst/>
              <a:highlight>
                <a:srgbClr val="FFFFFF"/>
              </a:highlight>
              <a:uLnTx/>
              <a:uFillTx/>
              <a:latin typeface="Segoe UI"/>
              <a:ea typeface="+mn-ea"/>
              <a:cs typeface="Segoe UI"/>
            </a:endParaRPr>
          </a:p>
        </p:txBody>
      </p:sp>
      <p:sp>
        <p:nvSpPr>
          <p:cNvPr id="45" name="Speech Bubble: Rectangle 44">
            <a:extLst>
              <a:ext uri="{FF2B5EF4-FFF2-40B4-BE49-F238E27FC236}">
                <a16:creationId xmlns:a16="http://schemas.microsoft.com/office/drawing/2014/main" id="{99A088F9-7B10-68D3-C6CC-821AA9091108}"/>
              </a:ext>
            </a:extLst>
          </p:cNvPr>
          <p:cNvSpPr/>
          <p:nvPr/>
        </p:nvSpPr>
        <p:spPr>
          <a:xfrm>
            <a:off x="8071014" y="2628900"/>
            <a:ext cx="924668" cy="358775"/>
          </a:xfrm>
          <a:prstGeom prst="wedgeRectCallout">
            <a:avLst>
              <a:gd name="adj1" fmla="val -22018"/>
              <a:gd name="adj2" fmla="val -6759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de-DE" sz="900" b="0" i="0" u="none" strike="noStrike" kern="1200" cap="none" spc="0" normalizeH="0" baseline="0" noProof="0">
                <a:ln>
                  <a:noFill/>
                </a:ln>
                <a:solidFill>
                  <a:srgbClr val="171A1C"/>
                </a:solidFill>
                <a:effectLst/>
                <a:uLnTx/>
                <a:uFillTx/>
                <a:latin typeface="Arial"/>
                <a:ea typeface="+mn-ea"/>
                <a:cs typeface="+mn-cs"/>
              </a:rPr>
              <a:t>Early launch of Batch Zero</a:t>
            </a:r>
          </a:p>
        </p:txBody>
      </p:sp>
      <p:sp>
        <p:nvSpPr>
          <p:cNvPr id="46" name="TextBox 45">
            <a:extLst>
              <a:ext uri="{FF2B5EF4-FFF2-40B4-BE49-F238E27FC236}">
                <a16:creationId xmlns:a16="http://schemas.microsoft.com/office/drawing/2014/main" id="{5666095F-67D3-6261-8C52-165A60C6E0BD}"/>
              </a:ext>
            </a:extLst>
          </p:cNvPr>
          <p:cNvSpPr txBox="1">
            <a:spLocks/>
          </p:cNvSpPr>
          <p:nvPr/>
        </p:nvSpPr>
        <p:spPr>
          <a:xfrm>
            <a:off x="554736" y="1852613"/>
            <a:ext cx="1260584" cy="203041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300"/>
              </a:spcAft>
              <a:buClr>
                <a:srgbClr val="171A1C"/>
              </a:buClr>
              <a:buSzPct val="100000"/>
              <a:buFont typeface="Segoe UI" panose="020B0502040204020203" pitchFamily="34" charset="0"/>
              <a:buNone/>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Project 58481 will define readiness and financial commitment standards for Large Loads. ERCOT must determine how to align Batch Zero timing with this rulemaking</a:t>
            </a:r>
          </a:p>
        </p:txBody>
      </p:sp>
      <p:sp>
        <p:nvSpPr>
          <p:cNvPr id="47" name="TextBox 46">
            <a:extLst>
              <a:ext uri="{FF2B5EF4-FFF2-40B4-BE49-F238E27FC236}">
                <a16:creationId xmlns:a16="http://schemas.microsoft.com/office/drawing/2014/main" id="{5BA878B2-6E46-3868-7250-3757BDCDBB46}"/>
              </a:ext>
            </a:extLst>
          </p:cNvPr>
          <p:cNvSpPr txBox="1">
            <a:spLocks/>
          </p:cNvSpPr>
          <p:nvPr/>
        </p:nvSpPr>
        <p:spPr>
          <a:xfrm>
            <a:off x="554736" y="1552575"/>
            <a:ext cx="1260584"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Context</a:t>
            </a:r>
          </a:p>
        </p:txBody>
      </p:sp>
      <p:sp>
        <p:nvSpPr>
          <p:cNvPr id="48" name="TextBox 47">
            <a:extLst>
              <a:ext uri="{FF2B5EF4-FFF2-40B4-BE49-F238E27FC236}">
                <a16:creationId xmlns:a16="http://schemas.microsoft.com/office/drawing/2014/main" id="{8385E703-24CA-677B-145E-DBCC4E5BBB5D}"/>
              </a:ext>
            </a:extLst>
          </p:cNvPr>
          <p:cNvSpPr txBox="1">
            <a:spLocks/>
          </p:cNvSpPr>
          <p:nvPr/>
        </p:nvSpPr>
        <p:spPr>
          <a:xfrm>
            <a:off x="3978398" y="1852613"/>
            <a:ext cx="3543300" cy="181610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Description: </a:t>
            </a:r>
            <a:r>
              <a:rPr kumimoji="0" lang="en-US" sz="1200" b="0" i="0" u="none" strike="noStrike" kern="1200" cap="none" spc="0" normalizeH="0" baseline="0" noProof="0">
                <a:ln>
                  <a:noFill/>
                </a:ln>
                <a:solidFill>
                  <a:srgbClr val="171A1C"/>
                </a:solidFill>
                <a:effectLst/>
                <a:uLnTx/>
                <a:uFillTx/>
                <a:latin typeface="Arial"/>
                <a:ea typeface="+mn-ea"/>
                <a:cs typeface="+mn-cs"/>
              </a:rPr>
              <a:t>embed the PUCT proposal for publication (Project No. 58481) concepts directly into the PGRR language and update the PGRR with the published PFP once available</a:t>
            </a:r>
            <a:endParaRPr kumimoji="0" lang="en-US" sz="1200" b="0" i="0" u="none" strike="noStrike" kern="1200" cap="none" spc="0" normalizeH="0" baseline="0" noProof="0">
              <a:ln>
                <a:noFill/>
              </a:ln>
              <a:solidFill>
                <a:srgbClr val="171A1C"/>
              </a:solidFill>
              <a:effectLst/>
              <a:uLnTx/>
              <a:uFillTx/>
              <a:latin typeface="Arial"/>
              <a:ea typeface="+mn-ea"/>
              <a:cs typeface="Arial"/>
            </a:endParaRPr>
          </a:p>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Implications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Enables earlier Batch Zero launch</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Uses proposed draft for intermediate agreement and interconnection agreement criteria</a:t>
            </a:r>
            <a:endParaRPr kumimoji="0" lang="en-US" sz="1200" b="0" i="0" u="none" strike="noStrike" kern="1200" cap="none" spc="0" normalizeH="0" baseline="0" noProof="0">
              <a:ln>
                <a:noFill/>
              </a:ln>
              <a:solidFill>
                <a:srgbClr val="171A1C"/>
              </a:solidFill>
              <a:effectLst/>
              <a:uLnTx/>
              <a:uFillTx/>
              <a:latin typeface="Arial"/>
              <a:ea typeface="+mn-ea"/>
              <a:cs typeface="Arial"/>
            </a:endParaRP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Risk of misalignment if final rule differs from draft</a:t>
            </a:r>
          </a:p>
        </p:txBody>
      </p:sp>
      <p:sp>
        <p:nvSpPr>
          <p:cNvPr id="49" name="TextBox 48">
            <a:extLst>
              <a:ext uri="{FF2B5EF4-FFF2-40B4-BE49-F238E27FC236}">
                <a16:creationId xmlns:a16="http://schemas.microsoft.com/office/drawing/2014/main" id="{E6C18FB9-4FE3-78F1-60CE-00251A62837C}"/>
              </a:ext>
            </a:extLst>
          </p:cNvPr>
          <p:cNvSpPr txBox="1">
            <a:spLocks/>
          </p:cNvSpPr>
          <p:nvPr/>
        </p:nvSpPr>
        <p:spPr>
          <a:xfrm>
            <a:off x="3978398" y="4332288"/>
            <a:ext cx="3543300" cy="15938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Description: </a:t>
            </a:r>
            <a:r>
              <a:rPr kumimoji="0" lang="en-US" sz="1200" b="0" i="0" u="none" strike="noStrike" kern="1200" cap="none" spc="0" normalizeH="0" baseline="0" noProof="0">
                <a:ln>
                  <a:noFill/>
                </a:ln>
                <a:solidFill>
                  <a:srgbClr val="171A1C"/>
                </a:solidFill>
                <a:effectLst/>
                <a:uLnTx/>
                <a:uFillTx/>
                <a:latin typeface="Arial"/>
                <a:ea typeface="+mn-ea"/>
                <a:cs typeface="+mn-cs"/>
              </a:rPr>
              <a:t>draft PGRR to reference the final adopted 16 TAC §25.194 and begin Batch Zero a defined period (e.g., X days) after the rule becomes effective</a:t>
            </a:r>
          </a:p>
          <a:p>
            <a:pPr marL="0" marR="0" lvl="1" indent="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None/>
              <a:tabLst/>
              <a:defRPr/>
            </a:pPr>
            <a:r>
              <a:rPr kumimoji="0" lang="en-US" sz="1200" b="1" i="0" u="none" strike="noStrike" kern="1200" cap="none" spc="0" normalizeH="0" baseline="0" noProof="0">
                <a:ln>
                  <a:noFill/>
                </a:ln>
                <a:solidFill>
                  <a:srgbClr val="171A1C"/>
                </a:solidFill>
                <a:effectLst/>
                <a:uLnTx/>
                <a:uFillTx/>
                <a:latin typeface="Arial"/>
                <a:ea typeface="+mn-ea"/>
                <a:cs typeface="+mn-cs"/>
              </a:rPr>
              <a:t>Implications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Batch Zero will be aligned with final PUC rule</a:t>
            </a:r>
            <a:endParaRPr kumimoji="0" lang="en-US" sz="1200" b="0" i="0" u="none" strike="noStrike" kern="1200" cap="none" spc="0" normalizeH="0" baseline="0" noProof="0">
              <a:ln>
                <a:noFill/>
              </a:ln>
              <a:solidFill>
                <a:srgbClr val="171A1C"/>
              </a:solidFill>
              <a:effectLst/>
              <a:uLnTx/>
              <a:uFillTx/>
              <a:latin typeface="Arial"/>
              <a:ea typeface="+mn-ea"/>
              <a:cs typeface="Arial"/>
            </a:endParaRP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mn-cs"/>
              </a:rPr>
              <a:t>May delay Batch Zero start depending on rule adoption timeline</a:t>
            </a:r>
          </a:p>
        </p:txBody>
      </p:sp>
      <p:sp>
        <p:nvSpPr>
          <p:cNvPr id="50" name="TextBox 49">
            <a:extLst>
              <a:ext uri="{FF2B5EF4-FFF2-40B4-BE49-F238E27FC236}">
                <a16:creationId xmlns:a16="http://schemas.microsoft.com/office/drawing/2014/main" id="{7869CB1C-B552-2CE2-9765-D493BAA34B6D}"/>
              </a:ext>
            </a:extLst>
          </p:cNvPr>
          <p:cNvSpPr txBox="1"/>
          <p:nvPr/>
        </p:nvSpPr>
        <p:spPr>
          <a:xfrm>
            <a:off x="7643813" y="1128713"/>
            <a:ext cx="3955707" cy="214313"/>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timeline</a:t>
            </a:r>
          </a:p>
        </p:txBody>
      </p:sp>
      <p:sp>
        <p:nvSpPr>
          <p:cNvPr id="51" name="TextBox 50">
            <a:extLst>
              <a:ext uri="{FF2B5EF4-FFF2-40B4-BE49-F238E27FC236}">
                <a16:creationId xmlns:a16="http://schemas.microsoft.com/office/drawing/2014/main" id="{EB5104E3-69C9-81B2-5137-AF1D6A2B3616}"/>
              </a:ext>
            </a:extLst>
          </p:cNvPr>
          <p:cNvSpPr txBox="1">
            <a:spLocks/>
          </p:cNvSpPr>
          <p:nvPr/>
        </p:nvSpPr>
        <p:spPr>
          <a:xfrm>
            <a:off x="2356413" y="1852613"/>
            <a:ext cx="1499870" cy="738188"/>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Option 1: Replicate the Draft 58481 PFP in the PGRR (proceed in parallel)</a:t>
            </a:r>
            <a:endParaRPr kumimoji="0" lang="en-US" sz="1200" b="1" i="0" u="none" strike="sngStrike" kern="1200" cap="none" spc="0" normalizeH="0" baseline="0" noProof="0">
              <a:ln>
                <a:noFill/>
              </a:ln>
              <a:solidFill>
                <a:srgbClr val="FF0000"/>
              </a:solidFill>
              <a:effectLst/>
              <a:uLnTx/>
              <a:uFillTx/>
              <a:latin typeface="Arial"/>
              <a:ea typeface="+mn-ea"/>
              <a:cs typeface="Arial"/>
            </a:endParaRPr>
          </a:p>
        </p:txBody>
      </p:sp>
      <p:sp>
        <p:nvSpPr>
          <p:cNvPr id="52" name="TextBox 51">
            <a:extLst>
              <a:ext uri="{FF2B5EF4-FFF2-40B4-BE49-F238E27FC236}">
                <a16:creationId xmlns:a16="http://schemas.microsoft.com/office/drawing/2014/main" id="{12B1F457-37FB-9E92-B8E4-4302901C8E73}"/>
              </a:ext>
            </a:extLst>
          </p:cNvPr>
          <p:cNvSpPr txBox="1">
            <a:spLocks/>
          </p:cNvSpPr>
          <p:nvPr/>
        </p:nvSpPr>
        <p:spPr>
          <a:xfrm>
            <a:off x="2356413" y="4332288"/>
            <a:ext cx="1499870" cy="92392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Option 2: Tie PGRR to Final Adopted 58481 Rule (sequential alignment)</a:t>
            </a:r>
            <a:endParaRPr kumimoji="0" lang="en-US" sz="1200" b="1" i="0" u="none" strike="sngStrike" kern="1200" cap="none" spc="0" normalizeH="0" baseline="0" noProof="0">
              <a:ln>
                <a:noFill/>
              </a:ln>
              <a:solidFill>
                <a:srgbClr val="FF0000"/>
              </a:solidFill>
              <a:effectLst/>
              <a:uLnTx/>
              <a:uFillTx/>
              <a:latin typeface="Arial"/>
              <a:ea typeface="+mn-ea"/>
              <a:cs typeface="Arial"/>
            </a:endParaRPr>
          </a:p>
        </p:txBody>
      </p:sp>
      <p:sp>
        <p:nvSpPr>
          <p:cNvPr id="53" name="TextBox 52">
            <a:extLst>
              <a:ext uri="{FF2B5EF4-FFF2-40B4-BE49-F238E27FC236}">
                <a16:creationId xmlns:a16="http://schemas.microsoft.com/office/drawing/2014/main" id="{A5F957DE-B1D4-8687-6E27-BC5F094EABA2}"/>
              </a:ext>
            </a:extLst>
          </p:cNvPr>
          <p:cNvSpPr txBox="1">
            <a:spLocks/>
          </p:cNvSpPr>
          <p:nvPr/>
        </p:nvSpPr>
        <p:spPr>
          <a:xfrm>
            <a:off x="2356413" y="1552575"/>
            <a:ext cx="1499870"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Option</a:t>
            </a:r>
          </a:p>
        </p:txBody>
      </p:sp>
      <p:grpSp>
        <p:nvGrpSpPr>
          <p:cNvPr id="54" name="ChevronBlue 27">
            <a:extLst>
              <a:ext uri="{FF2B5EF4-FFF2-40B4-BE49-F238E27FC236}">
                <a16:creationId xmlns:a16="http://schemas.microsoft.com/office/drawing/2014/main" id="{4C32D907-21E4-6D6E-E389-E305F1339955}"/>
              </a:ext>
            </a:extLst>
          </p:cNvPr>
          <p:cNvGrpSpPr>
            <a:grpSpLocks noChangeAspect="1"/>
          </p:cNvGrpSpPr>
          <p:nvPr>
            <p:custDataLst>
              <p:tags r:id="rId28"/>
            </p:custDataLst>
          </p:nvPr>
        </p:nvGrpSpPr>
        <p:grpSpPr>
          <a:xfrm>
            <a:off x="1937434" y="1620838"/>
            <a:ext cx="298450" cy="298450"/>
            <a:chOff x="1016000" y="1016000"/>
            <a:chExt cx="396228" cy="396228"/>
          </a:xfrm>
        </p:grpSpPr>
        <p:sp>
          <p:nvSpPr>
            <p:cNvPr id="55" name="Oval 54">
              <a:extLst>
                <a:ext uri="{FF2B5EF4-FFF2-40B4-BE49-F238E27FC236}">
                  <a16:creationId xmlns:a16="http://schemas.microsoft.com/office/drawing/2014/main" id="{EC422337-EA20-5D3C-0849-B0A939753726}"/>
                </a:ext>
              </a:extLst>
            </p:cNvPr>
            <p:cNvSpPr/>
            <p:nvPr/>
          </p:nvSpPr>
          <p:spPr>
            <a:xfrm>
              <a:off x="1016000" y="1016000"/>
              <a:ext cx="396228" cy="396228"/>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6" name="Graphic 55">
              <a:extLst>
                <a:ext uri="{FF2B5EF4-FFF2-40B4-BE49-F238E27FC236}">
                  <a16:creationId xmlns:a16="http://schemas.microsoft.com/office/drawing/2014/main" id="{785FBFA9-22AB-0258-ED2F-C8F3C776EE9E}"/>
                </a:ext>
              </a:extLst>
            </p:cNvPr>
            <p:cNvPicPr>
              <a:picLocks noChangeAspect="1"/>
            </p:cNvPicPr>
            <p:nvPr/>
          </p:nvPicPr>
          <p:blipFill>
            <a:blip>
              <a:extLst>
                <a:ext uri="{96DAC541-7B7A-43D3-8B79-37D633B846F1}">
                  <asvg:svgBlip xmlns:asvg="http://schemas.microsoft.com/office/drawing/2016/SVG/main" r:embed="rId32"/>
                </a:ext>
              </a:extLst>
            </a:blip>
            <a:stretch>
              <a:fillRect/>
            </a:stretch>
          </p:blipFill>
          <p:spPr>
            <a:xfrm>
              <a:off x="1023614" y="1023614"/>
              <a:ext cx="381000" cy="381000"/>
            </a:xfrm>
            <a:prstGeom prst="rect">
              <a:avLst/>
            </a:prstGeom>
          </p:spPr>
        </p:pic>
      </p:grpSp>
      <p:sp>
        <p:nvSpPr>
          <p:cNvPr id="57" name="TextBox 56">
            <a:extLst>
              <a:ext uri="{FF2B5EF4-FFF2-40B4-BE49-F238E27FC236}">
                <a16:creationId xmlns:a16="http://schemas.microsoft.com/office/drawing/2014/main" id="{6062EDA7-3543-C772-F5D2-B5BCC35D8DF4}"/>
              </a:ext>
            </a:extLst>
          </p:cNvPr>
          <p:cNvSpPr txBox="1"/>
          <p:nvPr/>
        </p:nvSpPr>
        <p:spPr>
          <a:xfrm>
            <a:off x="3978398" y="1552575"/>
            <a:ext cx="3543300" cy="215900"/>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de-DE"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 and implications</a:t>
            </a:r>
          </a:p>
        </p:txBody>
      </p:sp>
      <p:grpSp>
        <p:nvGrpSpPr>
          <p:cNvPr id="58" name="Group 57">
            <a:extLst>
              <a:ext uri="{FF2B5EF4-FFF2-40B4-BE49-F238E27FC236}">
                <a16:creationId xmlns:a16="http://schemas.microsoft.com/office/drawing/2014/main" id="{741F70B6-6FA7-20AA-20A4-83FB1D9D4B68}"/>
              </a:ext>
            </a:extLst>
          </p:cNvPr>
          <p:cNvGrpSpPr/>
          <p:nvPr/>
        </p:nvGrpSpPr>
        <p:grpSpPr>
          <a:xfrm>
            <a:off x="9753458" y="896939"/>
            <a:ext cx="1816145" cy="184150"/>
            <a:chOff x="9933623" y="594892"/>
            <a:chExt cx="1816145" cy="182880"/>
          </a:xfrm>
        </p:grpSpPr>
        <p:sp>
          <p:nvSpPr>
            <p:cNvPr id="59" name="TextBox 58">
              <a:extLst>
                <a:ext uri="{FF2B5EF4-FFF2-40B4-BE49-F238E27FC236}">
                  <a16:creationId xmlns:a16="http://schemas.microsoft.com/office/drawing/2014/main" id="{ECBB1DBE-0919-59DB-30EE-8C26B567785A}"/>
                </a:ext>
              </a:extLst>
            </p:cNvPr>
            <p:cNvSpPr txBox="1">
              <a:spLocks/>
            </p:cNvSpPr>
            <p:nvPr/>
          </p:nvSpPr>
          <p:spPr>
            <a:xfrm>
              <a:off x="9933623" y="594892"/>
              <a:ext cx="182880" cy="182880"/>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60" name="TextBox 59">
              <a:extLst>
                <a:ext uri="{FF2B5EF4-FFF2-40B4-BE49-F238E27FC236}">
                  <a16:creationId xmlns:a16="http://schemas.microsoft.com/office/drawing/2014/main" id="{3B237051-5C48-7D5B-5C8E-982D6E60769D}"/>
                </a:ext>
              </a:extLst>
            </p:cNvPr>
            <p:cNvSpPr txBox="1">
              <a:spLocks/>
            </p:cNvSpPr>
            <p:nvPr/>
          </p:nvSpPr>
          <p:spPr>
            <a:xfrm>
              <a:off x="10223893" y="605541"/>
              <a:ext cx="1525875" cy="16046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300"/>
                </a:spcAft>
                <a:buClr>
                  <a:srgbClr val="171A1C"/>
                </a:buClr>
                <a:buSzPct val="100000"/>
                <a:buFont typeface="Segoe UI" panose="020B0502040204020203" pitchFamily="34" charset="0"/>
                <a:buChar char="​"/>
                <a:tabLst/>
                <a:defRPr/>
              </a:pPr>
              <a:r>
                <a:rPr kumimoji="0" lang="en-US" sz="1050" b="0" i="0" u="none" strike="noStrike" kern="1200" cap="none" spc="0" normalizeH="0" baseline="0" noProof="0">
                  <a:ln>
                    <a:noFill/>
                  </a:ln>
                  <a:solidFill>
                    <a:srgbClr val="171A1C"/>
                  </a:solidFill>
                  <a:effectLst/>
                  <a:uLnTx/>
                  <a:uFillTx/>
                  <a:latin typeface="Arial"/>
                  <a:ea typeface="+mn-ea"/>
                  <a:cs typeface="Arial" panose="020B0604020202020204" pitchFamily="34" charset="0"/>
                </a:rPr>
                <a:t>Current PGRR145 option</a:t>
              </a:r>
              <a:endParaRPr kumimoji="0" lang="en-US" sz="1050" b="0" i="0" u="none" strike="sngStrike" kern="1200" cap="none" spc="0" normalizeH="0" baseline="0" noProof="0">
                <a:ln>
                  <a:noFill/>
                </a:ln>
                <a:solidFill>
                  <a:srgbClr val="FF0000"/>
                </a:solidFill>
                <a:effectLst/>
                <a:uLnTx/>
                <a:uFillTx/>
                <a:latin typeface="Arial"/>
                <a:ea typeface="+mn-ea"/>
                <a:cs typeface="Arial"/>
              </a:endParaRPr>
            </a:p>
          </p:txBody>
        </p:sp>
      </p:grpSp>
    </p:spTree>
    <p:extLst>
      <p:ext uri="{BB962C8B-B14F-4D97-AF65-F5344CB8AC3E}">
        <p14:creationId xmlns:p14="http://schemas.microsoft.com/office/powerpoint/2010/main" val="870813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616B6-4737-9CC3-33D6-BF631B2A9B6A}"/>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9831E4CD-6DBD-29D0-CB21-54CC4364944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1" imgW="404" imgH="403" progId="TCLayout.ActiveDocument.1">
                  <p:embed/>
                </p:oleObj>
              </mc:Choice>
              <mc:Fallback>
                <p:oleObj name="think-cell Slide" r:id="rId31" imgW="404" imgH="403" progId="TCLayout.ActiveDocument.1">
                  <p:embed/>
                  <p:pic>
                    <p:nvPicPr>
                      <p:cNvPr id="5" name="Object 6" hidden="1">
                        <a:extLst>
                          <a:ext uri="{FF2B5EF4-FFF2-40B4-BE49-F238E27FC236}">
                            <a16:creationId xmlns:a16="http://schemas.microsoft.com/office/drawing/2014/main" id="{F1CC3AD7-2907-703D-1CFF-CE1447415941}"/>
                          </a:ext>
                        </a:extLst>
                      </p:cNvPr>
                      <p:cNvPicPr/>
                      <p:nvPr/>
                    </p:nvPicPr>
                    <p:blipFill>
                      <a:blip r:embed="rId32"/>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387CA342-B75B-C870-F1EB-60A19D7BA025}"/>
              </a:ext>
            </a:extLst>
          </p:cNvPr>
          <p:cNvSpPr>
            <a:spLocks noGrp="1"/>
          </p:cNvSpPr>
          <p:nvPr>
            <p:ph type="title"/>
          </p:nvPr>
        </p:nvSpPr>
        <p:spPr/>
        <p:txBody>
          <a:bodyPr vert="horz">
            <a:noAutofit/>
          </a:bodyPr>
          <a:lstStyle/>
          <a:p>
            <a:r>
              <a:rPr lang="en-US"/>
              <a:t>The batch study process increases outcome certainty and</a:t>
            </a:r>
            <a:br>
              <a:rPr lang="en-US"/>
            </a:br>
            <a:r>
              <a:rPr lang="en-US"/>
              <a:t>transparency while limiting restudy risk</a:t>
            </a:r>
          </a:p>
        </p:txBody>
      </p:sp>
      <p:sp>
        <p:nvSpPr>
          <p:cNvPr id="7" name="Text Placeholder 6">
            <a:extLst>
              <a:ext uri="{FF2B5EF4-FFF2-40B4-BE49-F238E27FC236}">
                <a16:creationId xmlns:a16="http://schemas.microsoft.com/office/drawing/2014/main" id="{6EF237D2-4BEF-A3ED-8647-3F196ECB63A7}"/>
              </a:ext>
            </a:extLst>
          </p:cNvPr>
          <p:cNvSpPr>
            <a:spLocks noGrp="1"/>
          </p:cNvSpPr>
          <p:nvPr>
            <p:ph type="body" sz="quarter" idx="15"/>
          </p:nvPr>
        </p:nvSpPr>
        <p:spPr>
          <a:xfrm flipH="1">
            <a:off x="495299" y="5106263"/>
            <a:ext cx="11163298" cy="1331128"/>
          </a:xfrm>
        </p:spPr>
        <p:txBody>
          <a:bodyPr/>
          <a:lstStyle/>
          <a:p>
            <a:r>
              <a:rPr lang="en-US">
                <a:solidFill>
                  <a:srgbClr val="D6FAFF"/>
                </a:solidFill>
              </a:rPr>
              <a:t>.</a:t>
            </a:r>
          </a:p>
        </p:txBody>
      </p:sp>
      <p:grpSp>
        <p:nvGrpSpPr>
          <p:cNvPr id="145" name="Group 144">
            <a:extLst>
              <a:ext uri="{FF2B5EF4-FFF2-40B4-BE49-F238E27FC236}">
                <a16:creationId xmlns:a16="http://schemas.microsoft.com/office/drawing/2014/main" id="{0DE36BA6-0375-7B36-CE22-DCD2103F833C}"/>
              </a:ext>
            </a:extLst>
          </p:cNvPr>
          <p:cNvGrpSpPr/>
          <p:nvPr/>
        </p:nvGrpSpPr>
        <p:grpSpPr>
          <a:xfrm>
            <a:off x="7337602" y="933161"/>
            <a:ext cx="4299662" cy="261893"/>
            <a:chOff x="7337602" y="627823"/>
            <a:chExt cx="4299662" cy="261893"/>
          </a:xfrm>
        </p:grpSpPr>
        <p:sp>
          <p:nvSpPr>
            <p:cNvPr id="10" name="Rectangle 9">
              <a:extLst>
                <a:ext uri="{FF2B5EF4-FFF2-40B4-BE49-F238E27FC236}">
                  <a16:creationId xmlns:a16="http://schemas.microsoft.com/office/drawing/2014/main" id="{72EE4B94-6C82-7697-067C-88F7B713215C}"/>
                </a:ext>
              </a:extLst>
            </p:cNvPr>
            <p:cNvSpPr>
              <a:spLocks/>
            </p:cNvSpPr>
            <p:nvPr/>
          </p:nvSpPr>
          <p:spPr>
            <a:xfrm>
              <a:off x="10500498" y="685523"/>
              <a:ext cx="204216" cy="146492"/>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a:ea typeface="+mn-ea"/>
                <a:cs typeface="+mn-cs"/>
              </a:endParaRPr>
            </a:p>
          </p:txBody>
        </p:sp>
        <p:sp>
          <p:nvSpPr>
            <p:cNvPr id="11" name="TextBox 10">
              <a:extLst>
                <a:ext uri="{FF2B5EF4-FFF2-40B4-BE49-F238E27FC236}">
                  <a16:creationId xmlns:a16="http://schemas.microsoft.com/office/drawing/2014/main" id="{9475E5CB-E55B-FDF6-CB22-EF22C41D24F3}"/>
                </a:ext>
              </a:extLst>
            </p:cNvPr>
            <p:cNvSpPr txBox="1"/>
            <p:nvPr/>
          </p:nvSpPr>
          <p:spPr>
            <a:xfrm>
              <a:off x="10792576" y="681825"/>
              <a:ext cx="844688"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0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ERCOT action</a:t>
              </a:r>
            </a:p>
          </p:txBody>
        </p:sp>
        <p:sp>
          <p:nvSpPr>
            <p:cNvPr id="12" name="Rectangle 11">
              <a:extLst>
                <a:ext uri="{FF2B5EF4-FFF2-40B4-BE49-F238E27FC236}">
                  <a16:creationId xmlns:a16="http://schemas.microsoft.com/office/drawing/2014/main" id="{B689C476-0D49-4B30-47CB-0E8C81E80204}"/>
                </a:ext>
              </a:extLst>
            </p:cNvPr>
            <p:cNvSpPr>
              <a:spLocks/>
            </p:cNvSpPr>
            <p:nvPr/>
          </p:nvSpPr>
          <p:spPr>
            <a:xfrm>
              <a:off x="9010605" y="685523"/>
              <a:ext cx="204216" cy="146492"/>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FE8A3A5B-294F-EEE0-460B-6D117EE3E61C}"/>
                </a:ext>
              </a:extLst>
            </p:cNvPr>
            <p:cNvSpPr txBox="1"/>
            <p:nvPr/>
          </p:nvSpPr>
          <p:spPr>
            <a:xfrm>
              <a:off x="9302684" y="681825"/>
              <a:ext cx="1109951"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Non-ERCOT action</a:t>
              </a:r>
            </a:p>
          </p:txBody>
        </p:sp>
        <p:sp>
          <p:nvSpPr>
            <p:cNvPr id="14" name="TextBox 13">
              <a:extLst>
                <a:ext uri="{FF2B5EF4-FFF2-40B4-BE49-F238E27FC236}">
                  <a16:creationId xmlns:a16="http://schemas.microsoft.com/office/drawing/2014/main" id="{DBE05AB3-49CE-72E8-256F-FF27D300A29B}"/>
                </a:ext>
              </a:extLst>
            </p:cNvPr>
            <p:cNvSpPr txBox="1"/>
            <p:nvPr/>
          </p:nvSpPr>
          <p:spPr>
            <a:xfrm>
              <a:off x="7687358" y="681825"/>
              <a:ext cx="1235384"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None/>
                <a:tabLst/>
                <a:defRPr/>
              </a:pPr>
              <a:r>
                <a:rPr kumimoji="0" lang="en-US" sz="10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Communication point</a:t>
              </a:r>
            </a:p>
          </p:txBody>
        </p:sp>
        <p:grpSp>
          <p:nvGrpSpPr>
            <p:cNvPr id="15" name="CustomIcon">
              <a:extLst>
                <a:ext uri="{FF2B5EF4-FFF2-40B4-BE49-F238E27FC236}">
                  <a16:creationId xmlns:a16="http://schemas.microsoft.com/office/drawing/2014/main" id="{C15C6FEE-1721-A241-3C73-A21BA7D6D34A}"/>
                </a:ext>
              </a:extLst>
            </p:cNvPr>
            <p:cNvGrpSpPr>
              <a:grpSpLocks noChangeAspect="1"/>
            </p:cNvGrpSpPr>
            <p:nvPr>
              <p:custDataLst>
                <p:tags r:id="rId29"/>
              </p:custDataLst>
            </p:nvPr>
          </p:nvGrpSpPr>
          <p:grpSpPr>
            <a:xfrm>
              <a:off x="7337602" y="627823"/>
              <a:ext cx="261893" cy="261893"/>
              <a:chOff x="-205105" y="-205105"/>
              <a:chExt cx="1019810" cy="1019810"/>
            </a:xfrm>
          </p:grpSpPr>
          <p:sp>
            <p:nvSpPr>
              <p:cNvPr id="16" name="Oval 15">
                <a:extLst>
                  <a:ext uri="{FF2B5EF4-FFF2-40B4-BE49-F238E27FC236}">
                    <a16:creationId xmlns:a16="http://schemas.microsoft.com/office/drawing/2014/main" id="{7B215A3B-20CA-E4EA-870B-071258E3D77E}"/>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17" name="Graphic 16">
                <a:extLst>
                  <a:ext uri="{FF2B5EF4-FFF2-40B4-BE49-F238E27FC236}">
                    <a16:creationId xmlns:a16="http://schemas.microsoft.com/office/drawing/2014/main" id="{F8B41A02-208F-B74B-9F35-7B72A0986707}"/>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grpSp>
      <p:sp>
        <p:nvSpPr>
          <p:cNvPr id="52" name="TextBox 51">
            <a:extLst>
              <a:ext uri="{FF2B5EF4-FFF2-40B4-BE49-F238E27FC236}">
                <a16:creationId xmlns:a16="http://schemas.microsoft.com/office/drawing/2014/main" id="{A383E6F2-911D-BC25-6911-96E7AAE4FDC3}"/>
              </a:ext>
            </a:extLst>
          </p:cNvPr>
          <p:cNvSpPr txBox="1"/>
          <p:nvPr/>
        </p:nvSpPr>
        <p:spPr>
          <a:xfrm>
            <a:off x="554736" y="1325846"/>
            <a:ext cx="5271099" cy="215444"/>
          </a:xfrm>
          <a:prstGeom prst="rect">
            <a:avLst/>
          </a:prstGeom>
        </p:spPr>
        <p:txBody>
          <a:bodyPr vert="horz" wrap="square" lIns="0" tIns="0" rIns="0" bIns="0" rtlCol="0">
            <a:sp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From the existing </a:t>
            </a:r>
            <a:r>
              <a:rPr kumimoji="0" lang="en-US" sz="1400" b="0" i="0" u="none" strike="noStrike" kern="1200" cap="none" spc="0" normalizeH="0" baseline="0" noProof="0">
                <a:ln>
                  <a:noFill/>
                </a:ln>
                <a:solidFill>
                  <a:srgbClr val="000000"/>
                </a:solidFill>
                <a:effectLst/>
                <a:uLnTx/>
                <a:uFillTx/>
                <a:latin typeface="Arial"/>
                <a:ea typeface="+mn-ea"/>
                <a:cs typeface="+mn-cs"/>
              </a:rPr>
              <a:t>single study process…</a:t>
            </a:r>
          </a:p>
        </p:txBody>
      </p:sp>
      <p:cxnSp>
        <p:nvCxnSpPr>
          <p:cNvPr id="53" name="GreyLineContentSeparatorDefault 63">
            <a:extLst>
              <a:ext uri="{FF2B5EF4-FFF2-40B4-BE49-F238E27FC236}">
                <a16:creationId xmlns:a16="http://schemas.microsoft.com/office/drawing/2014/main" id="{F988C1D2-FDCE-06AA-9086-BF2A8A13A650}"/>
              </a:ext>
            </a:extLst>
          </p:cNvPr>
          <p:cNvCxnSpPr>
            <a:cxnSpLocks/>
          </p:cNvCxnSpPr>
          <p:nvPr>
            <p:custDataLst>
              <p:tags r:id="rId2"/>
            </p:custDataLst>
          </p:nvPr>
        </p:nvCxnSpPr>
        <p:spPr>
          <a:xfrm>
            <a:off x="554736" y="1597409"/>
            <a:ext cx="11082528" cy="0"/>
          </a:xfrm>
          <a:prstGeom prst="straightConnector1">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69" name="LineBasicVerticalDefault 55">
            <a:extLst>
              <a:ext uri="{FF2B5EF4-FFF2-40B4-BE49-F238E27FC236}">
                <a16:creationId xmlns:a16="http://schemas.microsoft.com/office/drawing/2014/main" id="{F98F9A97-D2CD-3461-74DE-2C436426FDFE}"/>
              </a:ext>
            </a:extLst>
          </p:cNvPr>
          <p:cNvCxnSpPr>
            <a:cxnSpLocks/>
            <a:stCxn id="71" idx="4"/>
          </p:cNvCxnSpPr>
          <p:nvPr>
            <p:custDataLst>
              <p:tags r:id="rId3"/>
            </p:custDataLst>
          </p:nvPr>
        </p:nvCxnSpPr>
        <p:spPr>
          <a:xfrm flipH="1">
            <a:off x="6208581" y="1740762"/>
            <a:ext cx="14024" cy="3254896"/>
          </a:xfrm>
          <a:prstGeom prst="straightConnector1">
            <a:avLst/>
          </a:prstGeom>
          <a:ln w="6350">
            <a:solidFill>
              <a:srgbClr val="B3B3B3"/>
            </a:solidFill>
          </a:ln>
        </p:spPr>
        <p:style>
          <a:lnRef idx="1">
            <a:schemeClr val="accent1"/>
          </a:lnRef>
          <a:fillRef idx="0">
            <a:schemeClr val="accent1"/>
          </a:fillRef>
          <a:effectRef idx="0">
            <a:schemeClr val="accent1"/>
          </a:effectRef>
          <a:fontRef idx="minor">
            <a:schemeClr val="tx1"/>
          </a:fontRef>
        </p:style>
      </p:cxnSp>
      <p:grpSp>
        <p:nvGrpSpPr>
          <p:cNvPr id="70" name="ChevronBlue 73">
            <a:extLst>
              <a:ext uri="{FF2B5EF4-FFF2-40B4-BE49-F238E27FC236}">
                <a16:creationId xmlns:a16="http://schemas.microsoft.com/office/drawing/2014/main" id="{82FB028C-EFCB-A52A-D1F8-1BD4EFA85006}"/>
              </a:ext>
            </a:extLst>
          </p:cNvPr>
          <p:cNvGrpSpPr>
            <a:grpSpLocks noChangeAspect="1"/>
          </p:cNvGrpSpPr>
          <p:nvPr>
            <p:custDataLst>
              <p:tags r:id="rId4"/>
            </p:custDataLst>
          </p:nvPr>
        </p:nvGrpSpPr>
        <p:grpSpPr>
          <a:xfrm>
            <a:off x="6080785" y="1457122"/>
            <a:ext cx="283640" cy="283640"/>
            <a:chOff x="1016000" y="1016000"/>
            <a:chExt cx="396228" cy="396228"/>
          </a:xfrm>
        </p:grpSpPr>
        <p:sp>
          <p:nvSpPr>
            <p:cNvPr id="71" name="Oval 70">
              <a:extLst>
                <a:ext uri="{FF2B5EF4-FFF2-40B4-BE49-F238E27FC236}">
                  <a16:creationId xmlns:a16="http://schemas.microsoft.com/office/drawing/2014/main" id="{820DDD05-B2D9-5D0B-CDF2-22381150C638}"/>
                </a:ext>
              </a:extLst>
            </p:cNvPr>
            <p:cNvSpPr/>
            <p:nvPr/>
          </p:nvSpPr>
          <p:spPr>
            <a:xfrm>
              <a:off x="1016000" y="1016000"/>
              <a:ext cx="396228" cy="3962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72" name="Graphic 71">
              <a:extLst>
                <a:ext uri="{FF2B5EF4-FFF2-40B4-BE49-F238E27FC236}">
                  <a16:creationId xmlns:a16="http://schemas.microsoft.com/office/drawing/2014/main" id="{43FFF5EA-D36D-C3B5-AB97-542CB016DFDB}"/>
                </a:ext>
              </a:extLst>
            </p:cNvPr>
            <p:cNvPicPr>
              <a:picLocks noChangeAspect="1"/>
            </p:cNvPicPr>
            <p:nvPr/>
          </p:nvPicPr>
          <p:blipFill>
            <a:blip>
              <a:extLst>
                <a:ext uri="{96DAC541-7B7A-43D3-8B79-37D633B846F1}">
                  <asvg:svgBlip xmlns:asvg="http://schemas.microsoft.com/office/drawing/2016/SVG/main" r:embed="rId34"/>
                </a:ext>
              </a:extLst>
            </a:blip>
            <a:stretch>
              <a:fillRect/>
            </a:stretch>
          </p:blipFill>
          <p:spPr>
            <a:xfrm>
              <a:off x="1023614" y="1023614"/>
              <a:ext cx="381000" cy="381000"/>
            </a:xfrm>
            <a:prstGeom prst="rect">
              <a:avLst/>
            </a:prstGeom>
          </p:spPr>
        </p:pic>
      </p:grpSp>
      <p:sp>
        <p:nvSpPr>
          <p:cNvPr id="8" name="TextBox 7">
            <a:extLst>
              <a:ext uri="{FF2B5EF4-FFF2-40B4-BE49-F238E27FC236}">
                <a16:creationId xmlns:a16="http://schemas.microsoft.com/office/drawing/2014/main" id="{2A8B8AA0-6225-1437-DAA2-58F64AFDC8A8}"/>
              </a:ext>
            </a:extLst>
          </p:cNvPr>
          <p:cNvSpPr txBox="1">
            <a:spLocks/>
          </p:cNvSpPr>
          <p:nvPr/>
        </p:nvSpPr>
        <p:spPr>
          <a:xfrm>
            <a:off x="6619374" y="1325846"/>
            <a:ext cx="5028232" cy="215444"/>
          </a:xfrm>
          <a:prstGeom prst="rect">
            <a:avLst/>
          </a:prstGeom>
        </p:spPr>
        <p:txBody>
          <a:bodyPr vert="horz" wrap="square" lIns="0" tIns="0" rIns="0" bIns="0" rtlCol="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5715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…to the new </a:t>
            </a:r>
            <a:r>
              <a:rPr kumimoji="0" lang="en-US" sz="1400" b="0" i="0" u="none" strike="noStrike" kern="1200" cap="none" spc="0" normalizeH="0" baseline="0" noProof="0">
                <a:ln>
                  <a:noFill/>
                </a:ln>
                <a:solidFill>
                  <a:srgbClr val="000000"/>
                </a:solidFill>
                <a:effectLst/>
                <a:uLnTx/>
                <a:uFillTx/>
                <a:latin typeface="Arial"/>
                <a:ea typeface="+mn-ea"/>
                <a:cs typeface="+mn-cs"/>
              </a:rPr>
              <a:t>batch study process</a:t>
            </a:r>
          </a:p>
        </p:txBody>
      </p:sp>
      <p:cxnSp>
        <p:nvCxnSpPr>
          <p:cNvPr id="37" name="Straight Arrow Connector 36">
            <a:extLst>
              <a:ext uri="{FF2B5EF4-FFF2-40B4-BE49-F238E27FC236}">
                <a16:creationId xmlns:a16="http://schemas.microsoft.com/office/drawing/2014/main" id="{3E9AACE7-5512-7EFC-90D8-AA48E5E23AF9}"/>
              </a:ext>
            </a:extLst>
          </p:cNvPr>
          <p:cNvCxnSpPr>
            <a:cxnSpLocks/>
          </p:cNvCxnSpPr>
          <p:nvPr/>
        </p:nvCxnSpPr>
        <p:spPr>
          <a:xfrm flipV="1">
            <a:off x="11280718" y="2703879"/>
            <a:ext cx="0" cy="28556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9D511AEE-D72C-CE4D-E28F-2A20290D9940}"/>
              </a:ext>
            </a:extLst>
          </p:cNvPr>
          <p:cNvSpPr>
            <a:spLocks/>
          </p:cNvSpPr>
          <p:nvPr/>
        </p:nvSpPr>
        <p:spPr>
          <a:xfrm>
            <a:off x="11011775" y="2944792"/>
            <a:ext cx="532081" cy="584775"/>
          </a:xfrm>
          <a:prstGeom prst="rect">
            <a:avLst/>
          </a:prstGeom>
          <a:solidFill>
            <a:srgbClr val="D8D8D8"/>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RPG, QSA</a:t>
            </a:r>
          </a:p>
        </p:txBody>
      </p:sp>
      <p:cxnSp>
        <p:nvCxnSpPr>
          <p:cNvPr id="39" name="Straight Arrow Connector 38">
            <a:extLst>
              <a:ext uri="{FF2B5EF4-FFF2-40B4-BE49-F238E27FC236}">
                <a16:creationId xmlns:a16="http://schemas.microsoft.com/office/drawing/2014/main" id="{8DCCBD9A-A9D6-63E1-1C95-67989A44D8F8}"/>
              </a:ext>
            </a:extLst>
          </p:cNvPr>
          <p:cNvCxnSpPr>
            <a:cxnSpLocks/>
            <a:stCxn id="41" idx="3"/>
            <a:endCxn id="38" idx="1"/>
          </p:cNvCxnSpPr>
          <p:nvPr/>
        </p:nvCxnSpPr>
        <p:spPr>
          <a:xfrm>
            <a:off x="10764368" y="3237180"/>
            <a:ext cx="247407"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3601FA58-A1E9-C0A7-82F2-4DDA342CAE10}"/>
              </a:ext>
            </a:extLst>
          </p:cNvPr>
          <p:cNvSpPr txBox="1"/>
          <p:nvPr/>
        </p:nvSpPr>
        <p:spPr>
          <a:xfrm>
            <a:off x="10913830" y="2580768"/>
            <a:ext cx="733776" cy="123111"/>
          </a:xfrm>
          <a:prstGeom prst="rect">
            <a:avLst/>
          </a:prstGeom>
        </p:spPr>
        <p:txBody>
          <a:bodyPr vert="horz" wrap="square" lIns="0" tIns="0" rIns="0" bIns="0" rtlCol="0" anchor="ctr">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800" b="0" i="0" u="none" strike="noStrike" kern="1200" cap="none" spc="0" normalizeH="0" baseline="0" noProof="0">
                <a:ln>
                  <a:noFill/>
                </a:ln>
                <a:solidFill>
                  <a:srgbClr val="1F8B9D"/>
                </a:solidFill>
                <a:effectLst/>
                <a:uLnTx/>
                <a:uFillTx/>
                <a:latin typeface="Arial"/>
                <a:ea typeface="+mn-ea"/>
                <a:cs typeface="Arial" panose="020B0604020202020204" pitchFamily="34" charset="0"/>
              </a:rPr>
              <a:t>Energization</a:t>
            </a:r>
          </a:p>
        </p:txBody>
      </p:sp>
      <p:sp>
        <p:nvSpPr>
          <p:cNvPr id="41" name="Rectangle 40">
            <a:extLst>
              <a:ext uri="{FF2B5EF4-FFF2-40B4-BE49-F238E27FC236}">
                <a16:creationId xmlns:a16="http://schemas.microsoft.com/office/drawing/2014/main" id="{3894E6B3-369C-E5BA-2B76-E07D08C84583}"/>
              </a:ext>
            </a:extLst>
          </p:cNvPr>
          <p:cNvSpPr>
            <a:spLocks/>
          </p:cNvSpPr>
          <p:nvPr/>
        </p:nvSpPr>
        <p:spPr>
          <a:xfrm>
            <a:off x="9362899" y="2944792"/>
            <a:ext cx="1401469" cy="584775"/>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
                <a:srgbClr val="FFFFFF"/>
              </a:buClr>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Batch study: </a:t>
            </a:r>
            <a:r>
              <a:rPr kumimoji="0" lang="en-US" sz="800" b="0" i="0" u="none" strike="noStrike" kern="1200" cap="none" spc="0" normalizeH="0" baseline="0" noProof="0">
                <a:ln>
                  <a:noFill/>
                </a:ln>
                <a:solidFill>
                  <a:srgbClr val="FFFFFF"/>
                </a:solidFill>
                <a:effectLst/>
                <a:uLnTx/>
                <a:uFillTx/>
                <a:latin typeface="Arial"/>
                <a:ea typeface="+mn-ea"/>
                <a:cs typeface="+mn-cs"/>
              </a:rPr>
              <a:t>ERCOT compiles applications, studies together as a batch, and allocates load</a:t>
            </a:r>
          </a:p>
        </p:txBody>
      </p:sp>
      <p:grpSp>
        <p:nvGrpSpPr>
          <p:cNvPr id="49" name="CustomIcon">
            <a:extLst>
              <a:ext uri="{FF2B5EF4-FFF2-40B4-BE49-F238E27FC236}">
                <a16:creationId xmlns:a16="http://schemas.microsoft.com/office/drawing/2014/main" id="{7471AC1E-B9CB-0707-C2D7-938CD31911DE}"/>
              </a:ext>
            </a:extLst>
          </p:cNvPr>
          <p:cNvGrpSpPr>
            <a:grpSpLocks noChangeAspect="1"/>
          </p:cNvGrpSpPr>
          <p:nvPr>
            <p:custDataLst>
              <p:tags r:id="rId5"/>
            </p:custDataLst>
          </p:nvPr>
        </p:nvGrpSpPr>
        <p:grpSpPr>
          <a:xfrm>
            <a:off x="10853571" y="2829088"/>
            <a:ext cx="261893" cy="261893"/>
            <a:chOff x="-205105" y="-205105"/>
            <a:chExt cx="1019810" cy="1019810"/>
          </a:xfrm>
        </p:grpSpPr>
        <p:sp>
          <p:nvSpPr>
            <p:cNvPr id="50" name="Oval 49">
              <a:extLst>
                <a:ext uri="{FF2B5EF4-FFF2-40B4-BE49-F238E27FC236}">
                  <a16:creationId xmlns:a16="http://schemas.microsoft.com/office/drawing/2014/main" id="{6E7D0D41-E670-1F3A-5D92-90FF77785FAC}"/>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51" name="Graphic 50">
              <a:extLst>
                <a:ext uri="{FF2B5EF4-FFF2-40B4-BE49-F238E27FC236}">
                  <a16:creationId xmlns:a16="http://schemas.microsoft.com/office/drawing/2014/main" id="{58C2993B-EC95-5AC6-D547-5092420CF971}"/>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sp>
        <p:nvSpPr>
          <p:cNvPr id="33" name="Rectangle 32">
            <a:extLst>
              <a:ext uri="{FF2B5EF4-FFF2-40B4-BE49-F238E27FC236}">
                <a16:creationId xmlns:a16="http://schemas.microsoft.com/office/drawing/2014/main" id="{F4394D30-78A0-3DDE-758C-45EA40324612}"/>
              </a:ext>
            </a:extLst>
          </p:cNvPr>
          <p:cNvSpPr>
            <a:spLocks/>
          </p:cNvSpPr>
          <p:nvPr/>
        </p:nvSpPr>
        <p:spPr>
          <a:xfrm>
            <a:off x="6619374" y="1919316"/>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34" name="Rectangle 33">
            <a:extLst>
              <a:ext uri="{FF2B5EF4-FFF2-40B4-BE49-F238E27FC236}">
                <a16:creationId xmlns:a16="http://schemas.microsoft.com/office/drawing/2014/main" id="{9C684CA5-D67F-8487-3072-62C2B346D2E0}"/>
              </a:ext>
            </a:extLst>
          </p:cNvPr>
          <p:cNvSpPr>
            <a:spLocks/>
          </p:cNvSpPr>
          <p:nvPr/>
        </p:nvSpPr>
        <p:spPr>
          <a:xfrm>
            <a:off x="6937526" y="2479773"/>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35" name="Rectangle 34">
            <a:extLst>
              <a:ext uri="{FF2B5EF4-FFF2-40B4-BE49-F238E27FC236}">
                <a16:creationId xmlns:a16="http://schemas.microsoft.com/office/drawing/2014/main" id="{7D49E792-755F-BD06-FB15-BFC3CA852215}"/>
              </a:ext>
            </a:extLst>
          </p:cNvPr>
          <p:cNvSpPr>
            <a:spLocks/>
          </p:cNvSpPr>
          <p:nvPr/>
        </p:nvSpPr>
        <p:spPr>
          <a:xfrm>
            <a:off x="7255678" y="3040230"/>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36" name="Right Brace 35">
            <a:extLst>
              <a:ext uri="{FF2B5EF4-FFF2-40B4-BE49-F238E27FC236}">
                <a16:creationId xmlns:a16="http://schemas.microsoft.com/office/drawing/2014/main" id="{1CC408A9-7B60-0193-B4A3-67C9DF71F7F4}"/>
              </a:ext>
            </a:extLst>
          </p:cNvPr>
          <p:cNvSpPr/>
          <p:nvPr/>
        </p:nvSpPr>
        <p:spPr>
          <a:xfrm>
            <a:off x="8975792" y="1717952"/>
            <a:ext cx="203663" cy="3008313"/>
          </a:xfrm>
          <a:prstGeom prst="rightBrace">
            <a:avLst>
              <a:gd name="adj1" fmla="val 8333"/>
              <a:gd name="adj2" fmla="val 51215"/>
            </a:avLst>
          </a:prstGeom>
          <a:ln>
            <a:solidFill>
              <a:srgbClr val="7F7F7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
        <p:nvSpPr>
          <p:cNvPr id="42" name="TrackerAlphaWhite 56">
            <a:extLst>
              <a:ext uri="{FF2B5EF4-FFF2-40B4-BE49-F238E27FC236}">
                <a16:creationId xmlns:a16="http://schemas.microsoft.com/office/drawing/2014/main" id="{DF89EF5B-6364-F448-9BA1-898ECBE29DB1}"/>
              </a:ext>
            </a:extLst>
          </p:cNvPr>
          <p:cNvSpPr/>
          <p:nvPr>
            <p:custDataLst>
              <p:tags r:id="rId6"/>
            </p:custDataLst>
          </p:nvPr>
        </p:nvSpPr>
        <p:spPr>
          <a:xfrm>
            <a:off x="9228320" y="2565130"/>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AEC7"/>
                </a:solidFill>
                <a:effectLst/>
                <a:uLnTx/>
                <a:uFillTx/>
                <a:latin typeface="Arial"/>
                <a:ea typeface="+mn-ea"/>
                <a:cs typeface="+mn-cs"/>
              </a:rPr>
              <a:t>C</a:t>
            </a:r>
          </a:p>
        </p:txBody>
      </p:sp>
      <p:grpSp>
        <p:nvGrpSpPr>
          <p:cNvPr id="43" name="CustomIcon">
            <a:extLst>
              <a:ext uri="{FF2B5EF4-FFF2-40B4-BE49-F238E27FC236}">
                <a16:creationId xmlns:a16="http://schemas.microsoft.com/office/drawing/2014/main" id="{6640508C-CA14-DF8D-8CAF-9F32B8F54BE6}"/>
              </a:ext>
            </a:extLst>
          </p:cNvPr>
          <p:cNvGrpSpPr>
            <a:grpSpLocks noChangeAspect="1"/>
          </p:cNvGrpSpPr>
          <p:nvPr>
            <p:custDataLst>
              <p:tags r:id="rId7"/>
            </p:custDataLst>
          </p:nvPr>
        </p:nvGrpSpPr>
        <p:grpSpPr>
          <a:xfrm>
            <a:off x="9222056" y="2829088"/>
            <a:ext cx="261893" cy="261893"/>
            <a:chOff x="-205105" y="-205105"/>
            <a:chExt cx="1019810" cy="1019810"/>
          </a:xfrm>
        </p:grpSpPr>
        <p:sp>
          <p:nvSpPr>
            <p:cNvPr id="44" name="Oval 43">
              <a:extLst>
                <a:ext uri="{FF2B5EF4-FFF2-40B4-BE49-F238E27FC236}">
                  <a16:creationId xmlns:a16="http://schemas.microsoft.com/office/drawing/2014/main" id="{36190745-B871-1102-E12B-283799CBA2CA}"/>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45" name="Graphic 44">
              <a:extLst>
                <a:ext uri="{FF2B5EF4-FFF2-40B4-BE49-F238E27FC236}">
                  <a16:creationId xmlns:a16="http://schemas.microsoft.com/office/drawing/2014/main" id="{C0EAF959-C6E2-2A8E-C2B2-6EFDD2035797}"/>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grpSp>
        <p:nvGrpSpPr>
          <p:cNvPr id="46" name="CustomIcon">
            <a:extLst>
              <a:ext uri="{FF2B5EF4-FFF2-40B4-BE49-F238E27FC236}">
                <a16:creationId xmlns:a16="http://schemas.microsoft.com/office/drawing/2014/main" id="{B7407E61-917B-AD51-30BF-E83DAD13AD33}"/>
              </a:ext>
            </a:extLst>
          </p:cNvPr>
          <p:cNvGrpSpPr>
            <a:grpSpLocks noChangeAspect="1"/>
          </p:cNvGrpSpPr>
          <p:nvPr>
            <p:custDataLst>
              <p:tags r:id="rId8"/>
            </p:custDataLst>
          </p:nvPr>
        </p:nvGrpSpPr>
        <p:grpSpPr>
          <a:xfrm>
            <a:off x="7450962" y="1805597"/>
            <a:ext cx="261893" cy="261893"/>
            <a:chOff x="-205105" y="-205105"/>
            <a:chExt cx="1019810" cy="1019810"/>
          </a:xfrm>
        </p:grpSpPr>
        <p:sp>
          <p:nvSpPr>
            <p:cNvPr id="47" name="Oval 46">
              <a:extLst>
                <a:ext uri="{FF2B5EF4-FFF2-40B4-BE49-F238E27FC236}">
                  <a16:creationId xmlns:a16="http://schemas.microsoft.com/office/drawing/2014/main" id="{202A68BC-773B-391F-FECD-F580C5B7414D}"/>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48" name="Graphic 47">
              <a:extLst>
                <a:ext uri="{FF2B5EF4-FFF2-40B4-BE49-F238E27FC236}">
                  <a16:creationId xmlns:a16="http://schemas.microsoft.com/office/drawing/2014/main" id="{27C8317A-D1A0-559D-AFCA-D02036BE159A}"/>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grpSp>
        <p:nvGrpSpPr>
          <p:cNvPr id="74" name="CustomIcon">
            <a:extLst>
              <a:ext uri="{FF2B5EF4-FFF2-40B4-BE49-F238E27FC236}">
                <a16:creationId xmlns:a16="http://schemas.microsoft.com/office/drawing/2014/main" id="{F94965B9-7EDA-0057-D4B0-E134D5835094}"/>
              </a:ext>
            </a:extLst>
          </p:cNvPr>
          <p:cNvGrpSpPr>
            <a:grpSpLocks noChangeAspect="1"/>
          </p:cNvGrpSpPr>
          <p:nvPr>
            <p:custDataLst>
              <p:tags r:id="rId9"/>
            </p:custDataLst>
          </p:nvPr>
        </p:nvGrpSpPr>
        <p:grpSpPr>
          <a:xfrm>
            <a:off x="7748322" y="2389354"/>
            <a:ext cx="261893" cy="261893"/>
            <a:chOff x="-205105" y="-205105"/>
            <a:chExt cx="1019810" cy="1019810"/>
          </a:xfrm>
        </p:grpSpPr>
        <p:sp>
          <p:nvSpPr>
            <p:cNvPr id="75" name="Oval 74">
              <a:extLst>
                <a:ext uri="{FF2B5EF4-FFF2-40B4-BE49-F238E27FC236}">
                  <a16:creationId xmlns:a16="http://schemas.microsoft.com/office/drawing/2014/main" id="{1DEFD066-FA86-4491-1258-90CFD77B040C}"/>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76" name="Graphic 75">
              <a:extLst>
                <a:ext uri="{FF2B5EF4-FFF2-40B4-BE49-F238E27FC236}">
                  <a16:creationId xmlns:a16="http://schemas.microsoft.com/office/drawing/2014/main" id="{CC623FEA-9412-12FD-F9F7-51EBE6E76018}"/>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grpSp>
        <p:nvGrpSpPr>
          <p:cNvPr id="77" name="CustomIcon">
            <a:extLst>
              <a:ext uri="{FF2B5EF4-FFF2-40B4-BE49-F238E27FC236}">
                <a16:creationId xmlns:a16="http://schemas.microsoft.com/office/drawing/2014/main" id="{10873F18-1649-D078-1946-38CFA9FC8FFA}"/>
              </a:ext>
            </a:extLst>
          </p:cNvPr>
          <p:cNvGrpSpPr>
            <a:grpSpLocks noChangeAspect="1"/>
          </p:cNvGrpSpPr>
          <p:nvPr>
            <p:custDataLst>
              <p:tags r:id="rId10"/>
            </p:custDataLst>
          </p:nvPr>
        </p:nvGrpSpPr>
        <p:grpSpPr>
          <a:xfrm>
            <a:off x="8068315" y="2905146"/>
            <a:ext cx="261893" cy="261893"/>
            <a:chOff x="-205105" y="-205105"/>
            <a:chExt cx="1019810" cy="1019810"/>
          </a:xfrm>
        </p:grpSpPr>
        <p:sp>
          <p:nvSpPr>
            <p:cNvPr id="78" name="Oval 77">
              <a:extLst>
                <a:ext uri="{FF2B5EF4-FFF2-40B4-BE49-F238E27FC236}">
                  <a16:creationId xmlns:a16="http://schemas.microsoft.com/office/drawing/2014/main" id="{43032936-81B9-EC35-A680-6D229EAD875C}"/>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79" name="Graphic 78">
              <a:extLst>
                <a:ext uri="{FF2B5EF4-FFF2-40B4-BE49-F238E27FC236}">
                  <a16:creationId xmlns:a16="http://schemas.microsoft.com/office/drawing/2014/main" id="{AE417B24-F673-C9CF-7506-7B35ED3DA6F1}"/>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sp>
        <p:nvSpPr>
          <p:cNvPr id="85" name="Rectangle 84">
            <a:extLst>
              <a:ext uri="{FF2B5EF4-FFF2-40B4-BE49-F238E27FC236}">
                <a16:creationId xmlns:a16="http://schemas.microsoft.com/office/drawing/2014/main" id="{FC311411-7AB4-573C-37E8-9397B511EBEC}"/>
              </a:ext>
            </a:extLst>
          </p:cNvPr>
          <p:cNvSpPr>
            <a:spLocks/>
          </p:cNvSpPr>
          <p:nvPr/>
        </p:nvSpPr>
        <p:spPr>
          <a:xfrm>
            <a:off x="7573830" y="3600687"/>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86" name="Rectangle 85">
            <a:extLst>
              <a:ext uri="{FF2B5EF4-FFF2-40B4-BE49-F238E27FC236}">
                <a16:creationId xmlns:a16="http://schemas.microsoft.com/office/drawing/2014/main" id="{9FE8261B-FCB6-381D-43C4-B4939DBB5F88}"/>
              </a:ext>
            </a:extLst>
          </p:cNvPr>
          <p:cNvSpPr>
            <a:spLocks/>
          </p:cNvSpPr>
          <p:nvPr/>
        </p:nvSpPr>
        <p:spPr>
          <a:xfrm>
            <a:off x="7891983" y="4161146"/>
            <a:ext cx="941743"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grpSp>
        <p:nvGrpSpPr>
          <p:cNvPr id="87" name="CustomIcon">
            <a:extLst>
              <a:ext uri="{FF2B5EF4-FFF2-40B4-BE49-F238E27FC236}">
                <a16:creationId xmlns:a16="http://schemas.microsoft.com/office/drawing/2014/main" id="{58AF591E-BE09-65FD-108E-AA5647A1671C}"/>
              </a:ext>
            </a:extLst>
          </p:cNvPr>
          <p:cNvGrpSpPr>
            <a:grpSpLocks noChangeAspect="1"/>
          </p:cNvGrpSpPr>
          <p:nvPr>
            <p:custDataLst>
              <p:tags r:id="rId11"/>
            </p:custDataLst>
          </p:nvPr>
        </p:nvGrpSpPr>
        <p:grpSpPr>
          <a:xfrm>
            <a:off x="8388244" y="3481158"/>
            <a:ext cx="261893" cy="261893"/>
            <a:chOff x="-205105" y="-205105"/>
            <a:chExt cx="1019810" cy="1019810"/>
          </a:xfrm>
        </p:grpSpPr>
        <p:sp>
          <p:nvSpPr>
            <p:cNvPr id="88" name="Oval 87">
              <a:extLst>
                <a:ext uri="{FF2B5EF4-FFF2-40B4-BE49-F238E27FC236}">
                  <a16:creationId xmlns:a16="http://schemas.microsoft.com/office/drawing/2014/main" id="{8900FBE9-F88C-FCAB-A41B-1258A5D27C5D}"/>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89" name="Graphic 88">
              <a:extLst>
                <a:ext uri="{FF2B5EF4-FFF2-40B4-BE49-F238E27FC236}">
                  <a16:creationId xmlns:a16="http://schemas.microsoft.com/office/drawing/2014/main" id="{9F15EA68-9CB7-E9A5-6898-E24DF667FA8E}"/>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grpSp>
        <p:nvGrpSpPr>
          <p:cNvPr id="90" name="CustomIcon">
            <a:extLst>
              <a:ext uri="{FF2B5EF4-FFF2-40B4-BE49-F238E27FC236}">
                <a16:creationId xmlns:a16="http://schemas.microsoft.com/office/drawing/2014/main" id="{95734EBB-3F02-2D63-BF14-7A8235E68794}"/>
              </a:ext>
            </a:extLst>
          </p:cNvPr>
          <p:cNvGrpSpPr>
            <a:grpSpLocks noChangeAspect="1"/>
          </p:cNvGrpSpPr>
          <p:nvPr>
            <p:custDataLst>
              <p:tags r:id="rId12"/>
            </p:custDataLst>
          </p:nvPr>
        </p:nvGrpSpPr>
        <p:grpSpPr>
          <a:xfrm>
            <a:off x="8696667" y="4054571"/>
            <a:ext cx="261893" cy="261893"/>
            <a:chOff x="-205105" y="-205105"/>
            <a:chExt cx="1019810" cy="1019810"/>
          </a:xfrm>
        </p:grpSpPr>
        <p:sp>
          <p:nvSpPr>
            <p:cNvPr id="91" name="Oval 90">
              <a:extLst>
                <a:ext uri="{FF2B5EF4-FFF2-40B4-BE49-F238E27FC236}">
                  <a16:creationId xmlns:a16="http://schemas.microsoft.com/office/drawing/2014/main" id="{A680AB80-5F4A-D6ED-8E03-C361C99D9CE8}"/>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92" name="Graphic 91">
              <a:extLst>
                <a:ext uri="{FF2B5EF4-FFF2-40B4-BE49-F238E27FC236}">
                  <a16:creationId xmlns:a16="http://schemas.microsoft.com/office/drawing/2014/main" id="{6E6EAE49-EC2F-3690-63A4-D007DDEC3805}"/>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sp>
        <p:nvSpPr>
          <p:cNvPr id="18" name="Rectangle 17">
            <a:extLst>
              <a:ext uri="{FF2B5EF4-FFF2-40B4-BE49-F238E27FC236}">
                <a16:creationId xmlns:a16="http://schemas.microsoft.com/office/drawing/2014/main" id="{EEA4FA31-CF4E-3F41-3144-AECA5EA9A6A3}"/>
              </a:ext>
            </a:extLst>
          </p:cNvPr>
          <p:cNvSpPr>
            <a:spLocks/>
          </p:cNvSpPr>
          <p:nvPr/>
        </p:nvSpPr>
        <p:spPr>
          <a:xfrm>
            <a:off x="554736" y="1717952"/>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19" name="Rectangle 18">
            <a:extLst>
              <a:ext uri="{FF2B5EF4-FFF2-40B4-BE49-F238E27FC236}">
                <a16:creationId xmlns:a16="http://schemas.microsoft.com/office/drawing/2014/main" id="{CEBFA7DF-1680-63B4-D004-53F30F7A8C93}"/>
              </a:ext>
            </a:extLst>
          </p:cNvPr>
          <p:cNvSpPr>
            <a:spLocks/>
          </p:cNvSpPr>
          <p:nvPr/>
        </p:nvSpPr>
        <p:spPr>
          <a:xfrm>
            <a:off x="1380781" y="1719969"/>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Single study</a:t>
            </a:r>
          </a:p>
        </p:txBody>
      </p:sp>
      <p:cxnSp>
        <p:nvCxnSpPr>
          <p:cNvPr id="20" name="Straight Arrow Connector 19">
            <a:extLst>
              <a:ext uri="{FF2B5EF4-FFF2-40B4-BE49-F238E27FC236}">
                <a16:creationId xmlns:a16="http://schemas.microsoft.com/office/drawing/2014/main" id="{601F8509-1271-3945-2492-FA45D43FC267}"/>
              </a:ext>
            </a:extLst>
          </p:cNvPr>
          <p:cNvCxnSpPr>
            <a:cxnSpLocks/>
            <a:stCxn id="18" idx="3"/>
            <a:endCxn id="19" idx="1"/>
          </p:cNvCxnSpPr>
          <p:nvPr/>
        </p:nvCxnSpPr>
        <p:spPr>
          <a:xfrm>
            <a:off x="1135132" y="1966699"/>
            <a:ext cx="245649" cy="101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AFB1568-3231-1E9B-74B5-653337285D1B}"/>
              </a:ext>
            </a:extLst>
          </p:cNvPr>
          <p:cNvCxnSpPr>
            <a:cxnSpLocks/>
            <a:stCxn id="19" idx="3"/>
            <a:endCxn id="99" idx="1"/>
          </p:cNvCxnSpPr>
          <p:nvPr/>
        </p:nvCxnSpPr>
        <p:spPr>
          <a:xfrm flipV="1">
            <a:off x="2315313" y="1967708"/>
            <a:ext cx="170614"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1AE7E052-7F6B-0294-6CCC-C979235694A0}"/>
              </a:ext>
            </a:extLst>
          </p:cNvPr>
          <p:cNvSpPr>
            <a:spLocks/>
          </p:cNvSpPr>
          <p:nvPr/>
        </p:nvSpPr>
        <p:spPr>
          <a:xfrm>
            <a:off x="1946783" y="2393634"/>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Single study </a:t>
            </a:r>
            <a:r>
              <a:rPr kumimoji="0" lang="en-US" sz="800" b="0" i="1" u="none" strike="noStrike" kern="1200" cap="none" spc="0" normalizeH="0" baseline="0" noProof="0">
                <a:ln>
                  <a:noFill/>
                </a:ln>
                <a:solidFill>
                  <a:srgbClr val="FFFFFF"/>
                </a:solidFill>
                <a:effectLst/>
                <a:uLnTx/>
                <a:uFillTx/>
                <a:latin typeface="Arial"/>
                <a:ea typeface="+mn-ea"/>
                <a:cs typeface="+mn-cs"/>
              </a:rPr>
              <a:t>(invalidating prior results)</a:t>
            </a:r>
          </a:p>
        </p:txBody>
      </p:sp>
      <p:sp>
        <p:nvSpPr>
          <p:cNvPr id="23" name="Rectangle 22">
            <a:extLst>
              <a:ext uri="{FF2B5EF4-FFF2-40B4-BE49-F238E27FC236}">
                <a16:creationId xmlns:a16="http://schemas.microsoft.com/office/drawing/2014/main" id="{6A084AD1-2083-01B2-43A8-9CB52B109F82}"/>
              </a:ext>
            </a:extLst>
          </p:cNvPr>
          <p:cNvSpPr>
            <a:spLocks/>
          </p:cNvSpPr>
          <p:nvPr/>
        </p:nvSpPr>
        <p:spPr>
          <a:xfrm>
            <a:off x="3114616" y="2393632"/>
            <a:ext cx="692336"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Initial approval</a:t>
            </a:r>
          </a:p>
        </p:txBody>
      </p:sp>
      <p:cxnSp>
        <p:nvCxnSpPr>
          <p:cNvPr id="24" name="Straight Arrow Connector 23">
            <a:extLst>
              <a:ext uri="{FF2B5EF4-FFF2-40B4-BE49-F238E27FC236}">
                <a16:creationId xmlns:a16="http://schemas.microsoft.com/office/drawing/2014/main" id="{6E226FAF-E812-D723-4D3A-8D74BE3A08B2}"/>
              </a:ext>
            </a:extLst>
          </p:cNvPr>
          <p:cNvCxnSpPr>
            <a:cxnSpLocks/>
          </p:cNvCxnSpPr>
          <p:nvPr/>
        </p:nvCxnSpPr>
        <p:spPr>
          <a:xfrm>
            <a:off x="3352857" y="3689856"/>
            <a:ext cx="155882"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951C637B-39D6-9E6C-D889-F3D68EEDA867}"/>
              </a:ext>
            </a:extLst>
          </p:cNvPr>
          <p:cNvSpPr>
            <a:spLocks/>
          </p:cNvSpPr>
          <p:nvPr/>
        </p:nvSpPr>
        <p:spPr>
          <a:xfrm>
            <a:off x="2562565" y="3067299"/>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Single study </a:t>
            </a:r>
            <a:r>
              <a:rPr kumimoji="0" lang="en-US" sz="800" b="0" i="1" u="none" strike="noStrike" kern="1200" cap="none" spc="0" normalizeH="0" baseline="0" noProof="0">
                <a:ln>
                  <a:noFill/>
                </a:ln>
                <a:solidFill>
                  <a:srgbClr val="FFFFFF"/>
                </a:solidFill>
                <a:effectLst/>
                <a:uLnTx/>
                <a:uFillTx/>
                <a:latin typeface="Arial"/>
                <a:ea typeface="+mn-ea"/>
                <a:cs typeface="+mn-cs"/>
              </a:rPr>
              <a:t>(invalidating prior results)</a:t>
            </a:r>
          </a:p>
        </p:txBody>
      </p:sp>
      <p:sp>
        <p:nvSpPr>
          <p:cNvPr id="26" name="Rectangle 25">
            <a:extLst>
              <a:ext uri="{FF2B5EF4-FFF2-40B4-BE49-F238E27FC236}">
                <a16:creationId xmlns:a16="http://schemas.microsoft.com/office/drawing/2014/main" id="{F7FB5AFF-A859-811E-ED20-9378272595DD}"/>
              </a:ext>
            </a:extLst>
          </p:cNvPr>
          <p:cNvSpPr>
            <a:spLocks/>
          </p:cNvSpPr>
          <p:nvPr/>
        </p:nvSpPr>
        <p:spPr>
          <a:xfrm>
            <a:off x="4926872" y="4414628"/>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Initial approval</a:t>
            </a:r>
          </a:p>
        </p:txBody>
      </p:sp>
      <p:cxnSp>
        <p:nvCxnSpPr>
          <p:cNvPr id="27" name="Straight Arrow Connector 26">
            <a:extLst>
              <a:ext uri="{FF2B5EF4-FFF2-40B4-BE49-F238E27FC236}">
                <a16:creationId xmlns:a16="http://schemas.microsoft.com/office/drawing/2014/main" id="{09F1FD2A-07AA-0817-5550-E1A52D340F8F}"/>
              </a:ext>
            </a:extLst>
          </p:cNvPr>
          <p:cNvCxnSpPr>
            <a:cxnSpLocks/>
            <a:stCxn id="94" idx="3"/>
            <a:endCxn id="26" idx="1"/>
          </p:cNvCxnSpPr>
          <p:nvPr/>
        </p:nvCxnSpPr>
        <p:spPr>
          <a:xfrm>
            <a:off x="4728661" y="4662368"/>
            <a:ext cx="198211"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36270535-C534-CF48-B30D-C960F88B2217}"/>
              </a:ext>
            </a:extLst>
          </p:cNvPr>
          <p:cNvCxnSpPr>
            <a:cxnSpLocks/>
            <a:stCxn id="26" idx="0"/>
            <a:endCxn id="30" idx="1"/>
          </p:cNvCxnSpPr>
          <p:nvPr/>
        </p:nvCxnSpPr>
        <p:spPr>
          <a:xfrm rot="5400000" flipH="1" flipV="1">
            <a:off x="4835853" y="3685182"/>
            <a:ext cx="1148181" cy="310712"/>
          </a:xfrm>
          <a:prstGeom prst="bentConnector2">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287C8F8F-4F94-FBCC-77DF-33692B39F305}"/>
              </a:ext>
            </a:extLst>
          </p:cNvPr>
          <p:cNvCxnSpPr>
            <a:cxnSpLocks/>
            <a:stCxn id="22" idx="2"/>
            <a:endCxn id="19" idx="2"/>
          </p:cNvCxnSpPr>
          <p:nvPr/>
        </p:nvCxnSpPr>
        <p:spPr>
          <a:xfrm rot="5400000" flipH="1">
            <a:off x="1794215" y="2269281"/>
            <a:ext cx="673665" cy="566002"/>
          </a:xfrm>
          <a:prstGeom prst="bentConnector3">
            <a:avLst>
              <a:gd name="adj1" fmla="val -1868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ED8D5072-F52B-12B0-54E1-511CEECF46F5}"/>
              </a:ext>
            </a:extLst>
          </p:cNvPr>
          <p:cNvSpPr>
            <a:spLocks/>
          </p:cNvSpPr>
          <p:nvPr/>
        </p:nvSpPr>
        <p:spPr>
          <a:xfrm>
            <a:off x="5565299" y="3018707"/>
            <a:ext cx="492889" cy="495480"/>
          </a:xfrm>
          <a:prstGeom prst="rect">
            <a:avLst/>
          </a:prstGeom>
          <a:solidFill>
            <a:srgbClr val="D8D8D8"/>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RPG, QSA</a:t>
            </a:r>
          </a:p>
        </p:txBody>
      </p:sp>
      <p:cxnSp>
        <p:nvCxnSpPr>
          <p:cNvPr id="31" name="Straight Arrow Connector 30">
            <a:extLst>
              <a:ext uri="{FF2B5EF4-FFF2-40B4-BE49-F238E27FC236}">
                <a16:creationId xmlns:a16="http://schemas.microsoft.com/office/drawing/2014/main" id="{8F5ACD1B-C5AC-B395-106A-82083A94DF2D}"/>
              </a:ext>
            </a:extLst>
          </p:cNvPr>
          <p:cNvCxnSpPr>
            <a:cxnSpLocks/>
          </p:cNvCxnSpPr>
          <p:nvPr/>
        </p:nvCxnSpPr>
        <p:spPr>
          <a:xfrm flipV="1">
            <a:off x="5807066" y="2730015"/>
            <a:ext cx="0" cy="28556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B8F7708-AE11-9D77-E880-04DFBCD83EB1}"/>
              </a:ext>
            </a:extLst>
          </p:cNvPr>
          <p:cNvSpPr txBox="1"/>
          <p:nvPr/>
        </p:nvSpPr>
        <p:spPr>
          <a:xfrm>
            <a:off x="5490475" y="2600557"/>
            <a:ext cx="674279" cy="123111"/>
          </a:xfrm>
          <a:prstGeom prst="rect">
            <a:avLst/>
          </a:prstGeom>
        </p:spPr>
        <p:txBody>
          <a:bodyPr vert="horz" wrap="square" lIns="0" tIns="0" rIns="0" bIns="0" rtlCol="0" anchor="ctr">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800" b="0" i="0" u="none" strike="noStrike" kern="1200" cap="none" spc="0" normalizeH="0" baseline="0" noProof="0">
                <a:ln>
                  <a:noFill/>
                </a:ln>
                <a:solidFill>
                  <a:srgbClr val="1F8B9D"/>
                </a:solidFill>
                <a:effectLst/>
                <a:uLnTx/>
                <a:uFillTx/>
                <a:latin typeface="Arial"/>
                <a:ea typeface="+mn-ea"/>
                <a:cs typeface="Arial" panose="020B0604020202020204" pitchFamily="34" charset="0"/>
              </a:rPr>
              <a:t>Energization</a:t>
            </a:r>
          </a:p>
        </p:txBody>
      </p:sp>
      <p:cxnSp>
        <p:nvCxnSpPr>
          <p:cNvPr id="73" name="Connector: Elbow 72">
            <a:extLst>
              <a:ext uri="{FF2B5EF4-FFF2-40B4-BE49-F238E27FC236}">
                <a16:creationId xmlns:a16="http://schemas.microsoft.com/office/drawing/2014/main" id="{17C71B88-A805-4105-D60F-BD8CAE8F8DA7}"/>
              </a:ext>
            </a:extLst>
          </p:cNvPr>
          <p:cNvCxnSpPr>
            <a:cxnSpLocks/>
            <a:stCxn id="25" idx="2"/>
            <a:endCxn id="22" idx="2"/>
          </p:cNvCxnSpPr>
          <p:nvPr/>
        </p:nvCxnSpPr>
        <p:spPr>
          <a:xfrm rot="5400000" flipH="1">
            <a:off x="2385107" y="2918056"/>
            <a:ext cx="673665" cy="615782"/>
          </a:xfrm>
          <a:prstGeom prst="bentConnector3">
            <a:avLst>
              <a:gd name="adj1" fmla="val -2173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80" name="CustomIcon">
            <a:extLst>
              <a:ext uri="{FF2B5EF4-FFF2-40B4-BE49-F238E27FC236}">
                <a16:creationId xmlns:a16="http://schemas.microsoft.com/office/drawing/2014/main" id="{5A7C34C8-7A8E-B872-1EAC-73E1D1235B6C}"/>
              </a:ext>
            </a:extLst>
          </p:cNvPr>
          <p:cNvGrpSpPr>
            <a:grpSpLocks noChangeAspect="1"/>
          </p:cNvGrpSpPr>
          <p:nvPr>
            <p:custDataLst>
              <p:tags r:id="rId13"/>
            </p:custDataLst>
          </p:nvPr>
        </p:nvGrpSpPr>
        <p:grpSpPr>
          <a:xfrm>
            <a:off x="5448729" y="2910081"/>
            <a:ext cx="261893" cy="261893"/>
            <a:chOff x="-205105" y="-205105"/>
            <a:chExt cx="1019810" cy="1019810"/>
          </a:xfrm>
        </p:grpSpPr>
        <p:sp>
          <p:nvSpPr>
            <p:cNvPr id="81" name="Oval 80">
              <a:extLst>
                <a:ext uri="{FF2B5EF4-FFF2-40B4-BE49-F238E27FC236}">
                  <a16:creationId xmlns:a16="http://schemas.microsoft.com/office/drawing/2014/main" id="{D8C978F8-2433-0E2A-ED5C-A8F497238B9B}"/>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pic>
          <p:nvPicPr>
            <p:cNvPr id="82" name="Graphic 81">
              <a:extLst>
                <a:ext uri="{FF2B5EF4-FFF2-40B4-BE49-F238E27FC236}">
                  <a16:creationId xmlns:a16="http://schemas.microsoft.com/office/drawing/2014/main" id="{48FCFE2D-00E2-EF8D-D384-3BBC4073C964}"/>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sp>
        <p:nvSpPr>
          <p:cNvPr id="83" name="TrackerAlphaWhite 56">
            <a:extLst>
              <a:ext uri="{FF2B5EF4-FFF2-40B4-BE49-F238E27FC236}">
                <a16:creationId xmlns:a16="http://schemas.microsoft.com/office/drawing/2014/main" id="{AC8112CE-4B79-CA1F-4459-E2931852CA48}"/>
              </a:ext>
            </a:extLst>
          </p:cNvPr>
          <p:cNvSpPr/>
          <p:nvPr>
            <p:custDataLst>
              <p:tags r:id="rId14"/>
            </p:custDataLst>
          </p:nvPr>
        </p:nvSpPr>
        <p:spPr>
          <a:xfrm>
            <a:off x="4802688" y="2816670"/>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AEC7"/>
                </a:solidFill>
                <a:effectLst/>
                <a:uLnTx/>
                <a:uFillTx/>
                <a:latin typeface="Arial"/>
                <a:ea typeface="+mn-ea"/>
                <a:cs typeface="+mn-cs"/>
              </a:rPr>
              <a:t>B</a:t>
            </a:r>
          </a:p>
        </p:txBody>
      </p:sp>
      <p:pic>
        <p:nvPicPr>
          <p:cNvPr id="84" name="CustomIcon">
            <a:extLst>
              <a:ext uri="{FF2B5EF4-FFF2-40B4-BE49-F238E27FC236}">
                <a16:creationId xmlns:a16="http://schemas.microsoft.com/office/drawing/2014/main" id="{D7EE1E4B-89EE-3868-7F14-2FA70E8A53BD}"/>
              </a:ext>
            </a:extLst>
          </p:cNvPr>
          <p:cNvPicPr>
            <a:picLocks noChangeAspect="1"/>
          </p:cNvPicPr>
          <p:nvPr>
            <p:custDataLst>
              <p:tags r:id="rId15"/>
            </p:custDataLst>
          </p:nvPr>
        </p:nvPicPr>
        <p:blipFill>
          <a:blip>
            <a:extLst>
              <a:ext uri="{96DAC541-7B7A-43D3-8B79-37D633B846F1}">
                <asvg:svgBlip xmlns:asvg="http://schemas.microsoft.com/office/drawing/2016/SVG/main" r:embed="rId35"/>
              </a:ext>
            </a:extLst>
          </a:blip>
          <a:stretch>
            <a:fillRect/>
          </a:stretch>
        </p:blipFill>
        <p:spPr>
          <a:xfrm>
            <a:off x="4824720" y="2940242"/>
            <a:ext cx="635843" cy="635843"/>
          </a:xfrm>
          <a:prstGeom prst="rect">
            <a:avLst/>
          </a:prstGeom>
        </p:spPr>
      </p:pic>
      <p:sp>
        <p:nvSpPr>
          <p:cNvPr id="93" name="Rectangle 92">
            <a:extLst>
              <a:ext uri="{FF2B5EF4-FFF2-40B4-BE49-F238E27FC236}">
                <a16:creationId xmlns:a16="http://schemas.microsoft.com/office/drawing/2014/main" id="{E968D1BD-E21D-DB4F-F728-4EAF380AE2E3}"/>
              </a:ext>
            </a:extLst>
          </p:cNvPr>
          <p:cNvSpPr>
            <a:spLocks/>
          </p:cNvSpPr>
          <p:nvPr/>
        </p:nvSpPr>
        <p:spPr>
          <a:xfrm>
            <a:off x="3178347" y="3740964"/>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Single study </a:t>
            </a:r>
            <a:r>
              <a:rPr kumimoji="0" lang="en-US" sz="800" b="0" i="1" u="none" strike="noStrike" kern="1200" cap="none" spc="0" normalizeH="0" baseline="0" noProof="0">
                <a:ln>
                  <a:noFill/>
                </a:ln>
                <a:solidFill>
                  <a:srgbClr val="FFFFFF"/>
                </a:solidFill>
                <a:effectLst/>
                <a:uLnTx/>
                <a:uFillTx/>
                <a:latin typeface="Arial"/>
                <a:ea typeface="+mn-ea"/>
                <a:cs typeface="+mn-cs"/>
              </a:rPr>
              <a:t>(invalidating prior results)</a:t>
            </a:r>
          </a:p>
        </p:txBody>
      </p:sp>
      <p:sp>
        <p:nvSpPr>
          <p:cNvPr id="94" name="Rectangle 93">
            <a:extLst>
              <a:ext uri="{FF2B5EF4-FFF2-40B4-BE49-F238E27FC236}">
                <a16:creationId xmlns:a16="http://schemas.microsoft.com/office/drawing/2014/main" id="{6E1FF631-3E2F-FDA5-A62E-26E407FBD820}"/>
              </a:ext>
            </a:extLst>
          </p:cNvPr>
          <p:cNvSpPr>
            <a:spLocks/>
          </p:cNvSpPr>
          <p:nvPr/>
        </p:nvSpPr>
        <p:spPr>
          <a:xfrm>
            <a:off x="3794129" y="4414628"/>
            <a:ext cx="934532" cy="495480"/>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none" spc="0" normalizeH="0" baseline="0" noProof="0">
                <a:ln>
                  <a:noFill/>
                </a:ln>
                <a:solidFill>
                  <a:srgbClr val="FFFFFF"/>
                </a:solidFill>
                <a:effectLst/>
                <a:uLnTx/>
                <a:uFillTx/>
                <a:latin typeface="Arial"/>
                <a:ea typeface="+mn-ea"/>
                <a:cs typeface="+mn-cs"/>
              </a:rPr>
              <a:t>Single study </a:t>
            </a:r>
            <a:r>
              <a:rPr kumimoji="0" lang="en-US" sz="800" b="0" i="1" u="none" strike="noStrike" kern="1200" cap="none" spc="0" normalizeH="0" baseline="0" noProof="0">
                <a:ln>
                  <a:noFill/>
                </a:ln>
                <a:solidFill>
                  <a:srgbClr val="FFFFFF"/>
                </a:solidFill>
                <a:effectLst/>
                <a:uLnTx/>
                <a:uFillTx/>
                <a:latin typeface="Arial"/>
                <a:ea typeface="+mn-ea"/>
                <a:cs typeface="+mn-cs"/>
              </a:rPr>
              <a:t>(invalidating prior results)</a:t>
            </a:r>
          </a:p>
        </p:txBody>
      </p:sp>
      <p:cxnSp>
        <p:nvCxnSpPr>
          <p:cNvPr id="95" name="Connector: Elbow 94">
            <a:extLst>
              <a:ext uri="{FF2B5EF4-FFF2-40B4-BE49-F238E27FC236}">
                <a16:creationId xmlns:a16="http://schemas.microsoft.com/office/drawing/2014/main" id="{DE905675-EDE5-E16E-46A0-DFB1A3E059B6}"/>
              </a:ext>
            </a:extLst>
          </p:cNvPr>
          <p:cNvCxnSpPr>
            <a:cxnSpLocks/>
            <a:stCxn id="93" idx="2"/>
            <a:endCxn id="25" idx="2"/>
          </p:cNvCxnSpPr>
          <p:nvPr/>
        </p:nvCxnSpPr>
        <p:spPr>
          <a:xfrm rot="5400000" flipH="1">
            <a:off x="3000889" y="3591721"/>
            <a:ext cx="673665" cy="615782"/>
          </a:xfrm>
          <a:prstGeom prst="bentConnector3">
            <a:avLst>
              <a:gd name="adj1" fmla="val -20208"/>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Connector: Elbow 95">
            <a:extLst>
              <a:ext uri="{FF2B5EF4-FFF2-40B4-BE49-F238E27FC236}">
                <a16:creationId xmlns:a16="http://schemas.microsoft.com/office/drawing/2014/main" id="{95239B90-6A30-34C4-39F2-A6F6E142BCFD}"/>
              </a:ext>
            </a:extLst>
          </p:cNvPr>
          <p:cNvCxnSpPr>
            <a:cxnSpLocks/>
            <a:stCxn id="94" idx="2"/>
            <a:endCxn id="93" idx="2"/>
          </p:cNvCxnSpPr>
          <p:nvPr/>
        </p:nvCxnSpPr>
        <p:spPr>
          <a:xfrm rot="5400000" flipH="1">
            <a:off x="3616672" y="4265385"/>
            <a:ext cx="673664" cy="615782"/>
          </a:xfrm>
          <a:prstGeom prst="bentConnector3">
            <a:avLst>
              <a:gd name="adj1" fmla="val -17158"/>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4B69F364-EEE3-365D-BAD1-3857B8F9606A}"/>
              </a:ext>
            </a:extLst>
          </p:cNvPr>
          <p:cNvSpPr>
            <a:spLocks/>
          </p:cNvSpPr>
          <p:nvPr/>
        </p:nvSpPr>
        <p:spPr>
          <a:xfrm>
            <a:off x="4335088" y="3740964"/>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Initial approval</a:t>
            </a:r>
          </a:p>
        </p:txBody>
      </p:sp>
      <p:sp>
        <p:nvSpPr>
          <p:cNvPr id="98" name="Rectangle 97">
            <a:extLst>
              <a:ext uri="{FF2B5EF4-FFF2-40B4-BE49-F238E27FC236}">
                <a16:creationId xmlns:a16="http://schemas.microsoft.com/office/drawing/2014/main" id="{E7B493DC-E99B-B9B8-ECB7-A2CE9C1A7E44}"/>
              </a:ext>
            </a:extLst>
          </p:cNvPr>
          <p:cNvSpPr>
            <a:spLocks/>
          </p:cNvSpPr>
          <p:nvPr/>
        </p:nvSpPr>
        <p:spPr>
          <a:xfrm>
            <a:off x="3743305" y="3067298"/>
            <a:ext cx="655430" cy="495480"/>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Initial approval</a:t>
            </a:r>
          </a:p>
        </p:txBody>
      </p:sp>
      <p:sp>
        <p:nvSpPr>
          <p:cNvPr id="99" name="Rectangle 98">
            <a:extLst>
              <a:ext uri="{FF2B5EF4-FFF2-40B4-BE49-F238E27FC236}">
                <a16:creationId xmlns:a16="http://schemas.microsoft.com/office/drawing/2014/main" id="{9BD49098-5DFC-0EFC-A64C-EAF260F1B3C2}"/>
              </a:ext>
            </a:extLst>
          </p:cNvPr>
          <p:cNvSpPr>
            <a:spLocks/>
          </p:cNvSpPr>
          <p:nvPr/>
        </p:nvSpPr>
        <p:spPr>
          <a:xfrm>
            <a:off x="2485927" y="1719969"/>
            <a:ext cx="692336" cy="495477"/>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Initial approval</a:t>
            </a:r>
          </a:p>
        </p:txBody>
      </p:sp>
      <p:cxnSp>
        <p:nvCxnSpPr>
          <p:cNvPr id="100" name="Straight Arrow Connector 99">
            <a:extLst>
              <a:ext uri="{FF2B5EF4-FFF2-40B4-BE49-F238E27FC236}">
                <a16:creationId xmlns:a16="http://schemas.microsoft.com/office/drawing/2014/main" id="{25524E88-8A6A-5650-4741-BEAA7A84C336}"/>
              </a:ext>
            </a:extLst>
          </p:cNvPr>
          <p:cNvCxnSpPr>
            <a:cxnSpLocks/>
            <a:stCxn id="22" idx="3"/>
            <a:endCxn id="23" idx="1"/>
          </p:cNvCxnSpPr>
          <p:nvPr/>
        </p:nvCxnSpPr>
        <p:spPr>
          <a:xfrm flipV="1">
            <a:off x="2881315" y="2641372"/>
            <a:ext cx="233301" cy="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42D203D6-E1BE-A982-5053-079E5CDD6922}"/>
              </a:ext>
            </a:extLst>
          </p:cNvPr>
          <p:cNvCxnSpPr>
            <a:cxnSpLocks/>
            <a:stCxn id="25" idx="3"/>
            <a:endCxn id="98" idx="1"/>
          </p:cNvCxnSpPr>
          <p:nvPr/>
        </p:nvCxnSpPr>
        <p:spPr>
          <a:xfrm flipV="1">
            <a:off x="3497097" y="3315038"/>
            <a:ext cx="246208"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78BB2848-0BE8-1CD8-4254-1CC6A0768DCF}"/>
              </a:ext>
            </a:extLst>
          </p:cNvPr>
          <p:cNvCxnSpPr>
            <a:cxnSpLocks/>
            <a:stCxn id="93" idx="3"/>
            <a:endCxn id="97" idx="1"/>
          </p:cNvCxnSpPr>
          <p:nvPr/>
        </p:nvCxnSpPr>
        <p:spPr>
          <a:xfrm>
            <a:off x="4112879" y="3988704"/>
            <a:ext cx="222209"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3" name="Connector: Elbow 102">
            <a:extLst>
              <a:ext uri="{FF2B5EF4-FFF2-40B4-BE49-F238E27FC236}">
                <a16:creationId xmlns:a16="http://schemas.microsoft.com/office/drawing/2014/main" id="{A5436C6B-6B14-1490-9C63-BE10812535D3}"/>
              </a:ext>
            </a:extLst>
          </p:cNvPr>
          <p:cNvCxnSpPr>
            <a:cxnSpLocks/>
            <a:stCxn id="23" idx="3"/>
            <a:endCxn id="30" idx="1"/>
          </p:cNvCxnSpPr>
          <p:nvPr/>
        </p:nvCxnSpPr>
        <p:spPr>
          <a:xfrm>
            <a:off x="3806952" y="2641372"/>
            <a:ext cx="1758347" cy="625075"/>
          </a:xfrm>
          <a:prstGeom prst="bentConnector3">
            <a:avLst>
              <a:gd name="adj1" fmla="val 75057"/>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96751B3D-F656-1B92-80C3-7F639FF918E0}"/>
              </a:ext>
            </a:extLst>
          </p:cNvPr>
          <p:cNvSpPr>
            <a:spLocks/>
          </p:cNvSpPr>
          <p:nvPr/>
        </p:nvSpPr>
        <p:spPr>
          <a:xfrm>
            <a:off x="1003134" y="2391620"/>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105" name="Rectangle 104">
            <a:extLst>
              <a:ext uri="{FF2B5EF4-FFF2-40B4-BE49-F238E27FC236}">
                <a16:creationId xmlns:a16="http://schemas.microsoft.com/office/drawing/2014/main" id="{4CEFE514-8414-CB63-02F4-DFCAF79261D3}"/>
              </a:ext>
            </a:extLst>
          </p:cNvPr>
          <p:cNvSpPr>
            <a:spLocks/>
          </p:cNvSpPr>
          <p:nvPr/>
        </p:nvSpPr>
        <p:spPr>
          <a:xfrm>
            <a:off x="1646738" y="3065285"/>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106" name="Rectangle 105">
            <a:extLst>
              <a:ext uri="{FF2B5EF4-FFF2-40B4-BE49-F238E27FC236}">
                <a16:creationId xmlns:a16="http://schemas.microsoft.com/office/drawing/2014/main" id="{D002F208-846C-558C-3A79-35A7044D5E5C}"/>
              </a:ext>
            </a:extLst>
          </p:cNvPr>
          <p:cNvSpPr>
            <a:spLocks/>
          </p:cNvSpPr>
          <p:nvPr/>
        </p:nvSpPr>
        <p:spPr>
          <a:xfrm>
            <a:off x="2290342" y="3738950"/>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sp>
        <p:nvSpPr>
          <p:cNvPr id="107" name="Rectangle 106">
            <a:extLst>
              <a:ext uri="{FF2B5EF4-FFF2-40B4-BE49-F238E27FC236}">
                <a16:creationId xmlns:a16="http://schemas.microsoft.com/office/drawing/2014/main" id="{36E8B09D-0106-A7B0-4C45-2E679BB183F8}"/>
              </a:ext>
            </a:extLst>
          </p:cNvPr>
          <p:cNvSpPr>
            <a:spLocks/>
          </p:cNvSpPr>
          <p:nvPr/>
        </p:nvSpPr>
        <p:spPr>
          <a:xfrm>
            <a:off x="2933944" y="4412614"/>
            <a:ext cx="580396" cy="497494"/>
          </a:xfrm>
          <a:prstGeom prst="rect">
            <a:avLst/>
          </a:prstGeom>
          <a:solidFill>
            <a:srgbClr val="D9D9D9"/>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mn-cs"/>
              </a:rPr>
              <a:t>Dev. submits project to TSP</a:t>
            </a:r>
          </a:p>
        </p:txBody>
      </p:sp>
      <p:cxnSp>
        <p:nvCxnSpPr>
          <p:cNvPr id="108" name="Straight Arrow Connector 107">
            <a:extLst>
              <a:ext uri="{FF2B5EF4-FFF2-40B4-BE49-F238E27FC236}">
                <a16:creationId xmlns:a16="http://schemas.microsoft.com/office/drawing/2014/main" id="{35ADD8EB-9CF0-7EDA-7280-4207490CD10C}"/>
              </a:ext>
            </a:extLst>
          </p:cNvPr>
          <p:cNvCxnSpPr>
            <a:cxnSpLocks/>
            <a:stCxn id="104" idx="3"/>
            <a:endCxn id="22" idx="1"/>
          </p:cNvCxnSpPr>
          <p:nvPr/>
        </p:nvCxnSpPr>
        <p:spPr>
          <a:xfrm>
            <a:off x="1583530" y="2640367"/>
            <a:ext cx="363253"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16782DF9-EC53-1F45-EBCA-3CE3CCBF6AEA}"/>
              </a:ext>
            </a:extLst>
          </p:cNvPr>
          <p:cNvCxnSpPr>
            <a:cxnSpLocks/>
            <a:stCxn id="105" idx="3"/>
            <a:endCxn id="25" idx="1"/>
          </p:cNvCxnSpPr>
          <p:nvPr/>
        </p:nvCxnSpPr>
        <p:spPr>
          <a:xfrm>
            <a:off x="2227134" y="3314032"/>
            <a:ext cx="335431"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06748C59-3304-A721-8455-C3B6EC9D00CC}"/>
              </a:ext>
            </a:extLst>
          </p:cNvPr>
          <p:cNvCxnSpPr>
            <a:cxnSpLocks/>
            <a:stCxn id="106" idx="3"/>
            <a:endCxn id="93" idx="1"/>
          </p:cNvCxnSpPr>
          <p:nvPr/>
        </p:nvCxnSpPr>
        <p:spPr>
          <a:xfrm>
            <a:off x="2870738" y="3987697"/>
            <a:ext cx="307609"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DAEDB853-D2BA-52FA-0287-33D0232C8474}"/>
              </a:ext>
            </a:extLst>
          </p:cNvPr>
          <p:cNvCxnSpPr>
            <a:cxnSpLocks/>
            <a:stCxn id="107" idx="3"/>
            <a:endCxn id="94" idx="1"/>
          </p:cNvCxnSpPr>
          <p:nvPr/>
        </p:nvCxnSpPr>
        <p:spPr>
          <a:xfrm>
            <a:off x="3514340" y="4661361"/>
            <a:ext cx="279789" cy="1007"/>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2" name="Connector: Elbow 111">
            <a:extLst>
              <a:ext uri="{FF2B5EF4-FFF2-40B4-BE49-F238E27FC236}">
                <a16:creationId xmlns:a16="http://schemas.microsoft.com/office/drawing/2014/main" id="{F680BABC-4D2B-6BB5-1F32-BBC31F7FC6E0}"/>
              </a:ext>
            </a:extLst>
          </p:cNvPr>
          <p:cNvCxnSpPr>
            <a:cxnSpLocks/>
            <a:stCxn id="98" idx="3"/>
            <a:endCxn id="30" idx="1"/>
          </p:cNvCxnSpPr>
          <p:nvPr/>
        </p:nvCxnSpPr>
        <p:spPr>
          <a:xfrm flipV="1">
            <a:off x="4398735" y="3266447"/>
            <a:ext cx="1166564" cy="48591"/>
          </a:xfrm>
          <a:prstGeom prst="bentConnector3">
            <a:avLst>
              <a:gd name="adj1" fmla="val 50000"/>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13" name="XWhite 10">
            <a:extLst>
              <a:ext uri="{FF2B5EF4-FFF2-40B4-BE49-F238E27FC236}">
                <a16:creationId xmlns:a16="http://schemas.microsoft.com/office/drawing/2014/main" id="{84CEE9DD-CF85-A50F-E922-16FD54E25A22}"/>
              </a:ext>
            </a:extLst>
          </p:cNvPr>
          <p:cNvGrpSpPr>
            <a:grpSpLocks noChangeAspect="1"/>
          </p:cNvGrpSpPr>
          <p:nvPr>
            <p:custDataLst>
              <p:tags r:id="rId16"/>
            </p:custDataLst>
          </p:nvPr>
        </p:nvGrpSpPr>
        <p:grpSpPr>
          <a:xfrm>
            <a:off x="3919329" y="2533918"/>
            <a:ext cx="214909" cy="214909"/>
            <a:chOff x="1016000" y="1016000"/>
            <a:chExt cx="396228" cy="396228"/>
          </a:xfrm>
        </p:grpSpPr>
        <p:sp>
          <p:nvSpPr>
            <p:cNvPr id="114" name="Oval 113">
              <a:extLst>
                <a:ext uri="{FF2B5EF4-FFF2-40B4-BE49-F238E27FC236}">
                  <a16:creationId xmlns:a16="http://schemas.microsoft.com/office/drawing/2014/main" id="{8996FA01-35BA-066C-8472-1C1733A1E535}"/>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pic>
          <p:nvPicPr>
            <p:cNvPr id="115" name="Graphic 114">
              <a:extLst>
                <a:ext uri="{FF2B5EF4-FFF2-40B4-BE49-F238E27FC236}">
                  <a16:creationId xmlns:a16="http://schemas.microsoft.com/office/drawing/2014/main" id="{61532ADC-BE77-DB07-6D98-F23883D41CE6}"/>
                </a:ext>
              </a:extLst>
            </p:cNvPr>
            <p:cNvPicPr>
              <a:picLocks noChangeAspect="1"/>
            </p:cNvPicPr>
            <p:nvPr/>
          </p:nvPicPr>
          <p:blipFill>
            <a:blip>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cxnSp>
        <p:nvCxnSpPr>
          <p:cNvPr id="116" name="Connector: Elbow 115">
            <a:extLst>
              <a:ext uri="{FF2B5EF4-FFF2-40B4-BE49-F238E27FC236}">
                <a16:creationId xmlns:a16="http://schemas.microsoft.com/office/drawing/2014/main" id="{CEBE9C52-4151-A1C0-4375-6868010EA1BF}"/>
              </a:ext>
            </a:extLst>
          </p:cNvPr>
          <p:cNvCxnSpPr>
            <a:cxnSpLocks/>
            <a:stCxn id="97" idx="3"/>
            <a:endCxn id="30" idx="1"/>
          </p:cNvCxnSpPr>
          <p:nvPr/>
        </p:nvCxnSpPr>
        <p:spPr>
          <a:xfrm flipV="1">
            <a:off x="4990518" y="3266447"/>
            <a:ext cx="574781" cy="722257"/>
          </a:xfrm>
          <a:prstGeom prst="bentConnector3">
            <a:avLst>
              <a:gd name="adj1" fmla="val 21400"/>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7" name="Connector: Elbow 116">
            <a:extLst>
              <a:ext uri="{FF2B5EF4-FFF2-40B4-BE49-F238E27FC236}">
                <a16:creationId xmlns:a16="http://schemas.microsoft.com/office/drawing/2014/main" id="{B55F397E-9EA7-4F1A-B0F6-87B989AFAA08}"/>
              </a:ext>
            </a:extLst>
          </p:cNvPr>
          <p:cNvCxnSpPr>
            <a:cxnSpLocks/>
            <a:stCxn id="99" idx="3"/>
            <a:endCxn id="30" idx="1"/>
          </p:cNvCxnSpPr>
          <p:nvPr/>
        </p:nvCxnSpPr>
        <p:spPr>
          <a:xfrm>
            <a:off x="3178263" y="1967708"/>
            <a:ext cx="2387036" cy="1298739"/>
          </a:xfrm>
          <a:prstGeom prst="bentConnector3">
            <a:avLst>
              <a:gd name="adj1" fmla="val 87446"/>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18" name="XWhite 10">
            <a:extLst>
              <a:ext uri="{FF2B5EF4-FFF2-40B4-BE49-F238E27FC236}">
                <a16:creationId xmlns:a16="http://schemas.microsoft.com/office/drawing/2014/main" id="{FFC397D0-6FAD-3734-D16B-0BB73CFABD64}"/>
              </a:ext>
            </a:extLst>
          </p:cNvPr>
          <p:cNvGrpSpPr>
            <a:grpSpLocks noChangeAspect="1"/>
          </p:cNvGrpSpPr>
          <p:nvPr>
            <p:custDataLst>
              <p:tags r:id="rId17"/>
            </p:custDataLst>
          </p:nvPr>
        </p:nvGrpSpPr>
        <p:grpSpPr>
          <a:xfrm>
            <a:off x="4502778" y="3207584"/>
            <a:ext cx="214909" cy="214909"/>
            <a:chOff x="1016000" y="1016000"/>
            <a:chExt cx="396228" cy="396228"/>
          </a:xfrm>
        </p:grpSpPr>
        <p:sp>
          <p:nvSpPr>
            <p:cNvPr id="119" name="Oval 118">
              <a:extLst>
                <a:ext uri="{FF2B5EF4-FFF2-40B4-BE49-F238E27FC236}">
                  <a16:creationId xmlns:a16="http://schemas.microsoft.com/office/drawing/2014/main" id="{81B6A59F-756A-E5F3-5B9A-A473253D8DAA}"/>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pic>
          <p:nvPicPr>
            <p:cNvPr id="120" name="Graphic 119">
              <a:extLst>
                <a:ext uri="{FF2B5EF4-FFF2-40B4-BE49-F238E27FC236}">
                  <a16:creationId xmlns:a16="http://schemas.microsoft.com/office/drawing/2014/main" id="{68EFF096-F92A-FB7F-DBFD-A29BE0DF4333}"/>
                </a:ext>
              </a:extLst>
            </p:cNvPr>
            <p:cNvPicPr>
              <a:picLocks noChangeAspect="1"/>
            </p:cNvPicPr>
            <p:nvPr/>
          </p:nvPicPr>
          <p:blipFill>
            <a:blip>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grpSp>
        <p:nvGrpSpPr>
          <p:cNvPr id="121" name="XWhite 10">
            <a:extLst>
              <a:ext uri="{FF2B5EF4-FFF2-40B4-BE49-F238E27FC236}">
                <a16:creationId xmlns:a16="http://schemas.microsoft.com/office/drawing/2014/main" id="{B5BD0107-31C8-CFF4-1441-CD3902B119AC}"/>
              </a:ext>
            </a:extLst>
          </p:cNvPr>
          <p:cNvGrpSpPr>
            <a:grpSpLocks noChangeAspect="1"/>
          </p:cNvGrpSpPr>
          <p:nvPr>
            <p:custDataLst>
              <p:tags r:id="rId18"/>
            </p:custDataLst>
          </p:nvPr>
        </p:nvGrpSpPr>
        <p:grpSpPr>
          <a:xfrm>
            <a:off x="5147133" y="4026675"/>
            <a:ext cx="214909" cy="214909"/>
            <a:chOff x="1016000" y="1016000"/>
            <a:chExt cx="396228" cy="396228"/>
          </a:xfrm>
        </p:grpSpPr>
        <p:sp>
          <p:nvSpPr>
            <p:cNvPr id="122" name="Oval 121">
              <a:extLst>
                <a:ext uri="{FF2B5EF4-FFF2-40B4-BE49-F238E27FC236}">
                  <a16:creationId xmlns:a16="http://schemas.microsoft.com/office/drawing/2014/main" id="{58633B0C-9C60-C2F3-DBEE-C793DA1EDFAA}"/>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pic>
          <p:nvPicPr>
            <p:cNvPr id="123" name="Graphic 122">
              <a:extLst>
                <a:ext uri="{FF2B5EF4-FFF2-40B4-BE49-F238E27FC236}">
                  <a16:creationId xmlns:a16="http://schemas.microsoft.com/office/drawing/2014/main" id="{C4E3B8C9-DEF2-BF3F-2241-2B068BB9A795}"/>
                </a:ext>
              </a:extLst>
            </p:cNvPr>
            <p:cNvPicPr>
              <a:picLocks noChangeAspect="1"/>
            </p:cNvPicPr>
            <p:nvPr/>
          </p:nvPicPr>
          <p:blipFill>
            <a:blip>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grpSp>
        <p:nvGrpSpPr>
          <p:cNvPr id="124" name="XWhite 10">
            <a:extLst>
              <a:ext uri="{FF2B5EF4-FFF2-40B4-BE49-F238E27FC236}">
                <a16:creationId xmlns:a16="http://schemas.microsoft.com/office/drawing/2014/main" id="{E1C47827-C202-4D16-8CB5-2E2995DE018C}"/>
              </a:ext>
            </a:extLst>
          </p:cNvPr>
          <p:cNvGrpSpPr>
            <a:grpSpLocks noChangeAspect="1"/>
          </p:cNvGrpSpPr>
          <p:nvPr>
            <p:custDataLst>
              <p:tags r:id="rId19"/>
            </p:custDataLst>
          </p:nvPr>
        </p:nvGrpSpPr>
        <p:grpSpPr>
          <a:xfrm>
            <a:off x="5014098" y="3667780"/>
            <a:ext cx="214909" cy="214909"/>
            <a:chOff x="1016000" y="1016000"/>
            <a:chExt cx="396228" cy="396228"/>
          </a:xfrm>
        </p:grpSpPr>
        <p:sp>
          <p:nvSpPr>
            <p:cNvPr id="125" name="Oval 124">
              <a:extLst>
                <a:ext uri="{FF2B5EF4-FFF2-40B4-BE49-F238E27FC236}">
                  <a16:creationId xmlns:a16="http://schemas.microsoft.com/office/drawing/2014/main" id="{CC64F166-D65D-BF51-E85A-52B18F7B1BFF}"/>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pic>
          <p:nvPicPr>
            <p:cNvPr id="126" name="Graphic 125">
              <a:extLst>
                <a:ext uri="{FF2B5EF4-FFF2-40B4-BE49-F238E27FC236}">
                  <a16:creationId xmlns:a16="http://schemas.microsoft.com/office/drawing/2014/main" id="{6CFCD91E-58B4-027D-6472-6EAE2D028266}"/>
                </a:ext>
              </a:extLst>
            </p:cNvPr>
            <p:cNvPicPr>
              <a:picLocks noChangeAspect="1"/>
            </p:cNvPicPr>
            <p:nvPr/>
          </p:nvPicPr>
          <p:blipFill>
            <a:blip>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grpSp>
        <p:nvGrpSpPr>
          <p:cNvPr id="127" name="XWhite 10">
            <a:extLst>
              <a:ext uri="{FF2B5EF4-FFF2-40B4-BE49-F238E27FC236}">
                <a16:creationId xmlns:a16="http://schemas.microsoft.com/office/drawing/2014/main" id="{B04189B1-550B-3B49-6B7D-F1BBC0C35BF1}"/>
              </a:ext>
            </a:extLst>
          </p:cNvPr>
          <p:cNvGrpSpPr>
            <a:grpSpLocks noChangeAspect="1"/>
          </p:cNvGrpSpPr>
          <p:nvPr>
            <p:custDataLst>
              <p:tags r:id="rId20"/>
            </p:custDataLst>
          </p:nvPr>
        </p:nvGrpSpPr>
        <p:grpSpPr>
          <a:xfrm>
            <a:off x="3361004" y="1860253"/>
            <a:ext cx="214909" cy="214909"/>
            <a:chOff x="1016000" y="1016000"/>
            <a:chExt cx="396228" cy="396228"/>
          </a:xfrm>
        </p:grpSpPr>
        <p:sp>
          <p:nvSpPr>
            <p:cNvPr id="128" name="Oval 127">
              <a:extLst>
                <a:ext uri="{FF2B5EF4-FFF2-40B4-BE49-F238E27FC236}">
                  <a16:creationId xmlns:a16="http://schemas.microsoft.com/office/drawing/2014/main" id="{FFA19CCA-125A-AA33-165F-7379BD34E651}"/>
                </a:ext>
              </a:extLst>
            </p:cNvPr>
            <p:cNvSpPr/>
            <p:nvPr/>
          </p:nvSpPr>
          <p:spPr>
            <a:xfrm>
              <a:off x="1016000" y="1016000"/>
              <a:ext cx="396228" cy="396228"/>
            </a:xfrm>
            <a:prstGeom prst="ellipse">
              <a:avLst/>
            </a:prstGeom>
            <a:solidFill>
              <a:schemeClr val="bg1"/>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a:ea typeface="+mn-ea"/>
                <a:cs typeface="+mn-cs"/>
              </a:endParaRPr>
            </a:p>
          </p:txBody>
        </p:sp>
        <p:pic>
          <p:nvPicPr>
            <p:cNvPr id="129" name="Graphic 128">
              <a:extLst>
                <a:ext uri="{FF2B5EF4-FFF2-40B4-BE49-F238E27FC236}">
                  <a16:creationId xmlns:a16="http://schemas.microsoft.com/office/drawing/2014/main" id="{D046A63E-658A-2B9A-4A92-FA8301BBC237}"/>
                </a:ext>
              </a:extLst>
            </p:cNvPr>
            <p:cNvPicPr>
              <a:picLocks noChangeAspect="1"/>
            </p:cNvPicPr>
            <p:nvPr/>
          </p:nvPicPr>
          <p:blipFill>
            <a:blip>
              <a:extLst>
                <a:ext uri="{96DAC541-7B7A-43D3-8B79-37D633B846F1}">
                  <asvg:svgBlip xmlns:asvg="http://schemas.microsoft.com/office/drawing/2016/SVG/main" r:embed="rId36"/>
                </a:ext>
              </a:extLst>
            </a:blip>
            <a:stretch>
              <a:fillRect/>
            </a:stretch>
          </p:blipFill>
          <p:spPr>
            <a:xfrm>
              <a:off x="1023614" y="1023614"/>
              <a:ext cx="381000" cy="381000"/>
            </a:xfrm>
            <a:prstGeom prst="rect">
              <a:avLst/>
            </a:prstGeom>
          </p:spPr>
        </p:pic>
      </p:grpSp>
      <p:sp>
        <p:nvSpPr>
          <p:cNvPr id="130" name="TrackerAlphaWhite 56">
            <a:extLst>
              <a:ext uri="{FF2B5EF4-FFF2-40B4-BE49-F238E27FC236}">
                <a16:creationId xmlns:a16="http://schemas.microsoft.com/office/drawing/2014/main" id="{DDD164E7-ACB6-38D2-16DA-F15E9F7F6E60}"/>
              </a:ext>
            </a:extLst>
          </p:cNvPr>
          <p:cNvSpPr/>
          <p:nvPr>
            <p:custDataLst>
              <p:tags r:id="rId21"/>
            </p:custDataLst>
          </p:nvPr>
        </p:nvSpPr>
        <p:spPr>
          <a:xfrm>
            <a:off x="3553531" y="4804011"/>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AEC7"/>
                </a:solidFill>
                <a:effectLst/>
                <a:uLnTx/>
                <a:uFillTx/>
                <a:latin typeface="Arial"/>
                <a:ea typeface="+mn-ea"/>
                <a:cs typeface="+mn-cs"/>
              </a:rPr>
              <a:t>A</a:t>
            </a:r>
          </a:p>
        </p:txBody>
      </p:sp>
      <p:sp>
        <p:nvSpPr>
          <p:cNvPr id="131" name="TrackerAlphaWhite 56">
            <a:extLst>
              <a:ext uri="{FF2B5EF4-FFF2-40B4-BE49-F238E27FC236}">
                <a16:creationId xmlns:a16="http://schemas.microsoft.com/office/drawing/2014/main" id="{BDDCB956-9AE3-62FE-0435-CD4013BF3B27}"/>
              </a:ext>
            </a:extLst>
          </p:cNvPr>
          <p:cNvSpPr/>
          <p:nvPr>
            <p:custDataLst>
              <p:tags r:id="rId22"/>
            </p:custDataLst>
          </p:nvPr>
        </p:nvSpPr>
        <p:spPr>
          <a:xfrm>
            <a:off x="2925170" y="4094290"/>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AEC7"/>
                </a:solidFill>
                <a:effectLst/>
                <a:uLnTx/>
                <a:uFillTx/>
                <a:latin typeface="Arial"/>
                <a:ea typeface="+mn-ea"/>
                <a:cs typeface="+mn-cs"/>
              </a:rPr>
              <a:t>A</a:t>
            </a:r>
          </a:p>
        </p:txBody>
      </p:sp>
      <p:sp>
        <p:nvSpPr>
          <p:cNvPr id="132" name="TrackerAlphaWhite 56">
            <a:extLst>
              <a:ext uri="{FF2B5EF4-FFF2-40B4-BE49-F238E27FC236}">
                <a16:creationId xmlns:a16="http://schemas.microsoft.com/office/drawing/2014/main" id="{5B1D8DC1-6889-8EC9-9D1D-D3073CB56F34}"/>
              </a:ext>
            </a:extLst>
          </p:cNvPr>
          <p:cNvSpPr/>
          <p:nvPr>
            <p:custDataLst>
              <p:tags r:id="rId23"/>
            </p:custDataLst>
          </p:nvPr>
        </p:nvSpPr>
        <p:spPr>
          <a:xfrm>
            <a:off x="2316502" y="3404127"/>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AEC7"/>
                </a:solidFill>
                <a:effectLst/>
                <a:uLnTx/>
                <a:uFillTx/>
                <a:latin typeface="Arial"/>
                <a:ea typeface="+mn-ea"/>
                <a:cs typeface="+mn-cs"/>
              </a:rPr>
              <a:t>A</a:t>
            </a:r>
          </a:p>
        </p:txBody>
      </p:sp>
      <p:sp>
        <p:nvSpPr>
          <p:cNvPr id="133" name="TrackerAlphaWhite 56">
            <a:extLst>
              <a:ext uri="{FF2B5EF4-FFF2-40B4-BE49-F238E27FC236}">
                <a16:creationId xmlns:a16="http://schemas.microsoft.com/office/drawing/2014/main" id="{3F912E55-2CF9-A823-9BDA-3DEC157BB1FB}"/>
              </a:ext>
            </a:extLst>
          </p:cNvPr>
          <p:cNvSpPr/>
          <p:nvPr>
            <p:custDataLst>
              <p:tags r:id="rId24"/>
            </p:custDataLst>
          </p:nvPr>
        </p:nvSpPr>
        <p:spPr>
          <a:xfrm>
            <a:off x="1739119" y="2764481"/>
            <a:ext cx="206085" cy="206085"/>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AEC7"/>
                </a:solidFill>
                <a:effectLst/>
                <a:uLnTx/>
                <a:uFillTx/>
                <a:latin typeface="Arial"/>
                <a:ea typeface="+mn-ea"/>
                <a:cs typeface="+mn-cs"/>
              </a:rPr>
              <a:t>A</a:t>
            </a:r>
          </a:p>
        </p:txBody>
      </p:sp>
      <p:grpSp>
        <p:nvGrpSpPr>
          <p:cNvPr id="155" name="Group 154">
            <a:extLst>
              <a:ext uri="{FF2B5EF4-FFF2-40B4-BE49-F238E27FC236}">
                <a16:creationId xmlns:a16="http://schemas.microsoft.com/office/drawing/2014/main" id="{4F7772D0-0C13-FF5C-BD8E-DE94BDF4C69D}"/>
              </a:ext>
            </a:extLst>
          </p:cNvPr>
          <p:cNvGrpSpPr/>
          <p:nvPr/>
        </p:nvGrpSpPr>
        <p:grpSpPr>
          <a:xfrm>
            <a:off x="600643" y="5179432"/>
            <a:ext cx="10856926" cy="484748"/>
            <a:chOff x="600643" y="4919047"/>
            <a:chExt cx="10856926" cy="484748"/>
          </a:xfrm>
        </p:grpSpPr>
        <p:sp>
          <p:nvSpPr>
            <p:cNvPr id="56" name="TrackerAlphaWhite 56">
              <a:extLst>
                <a:ext uri="{FF2B5EF4-FFF2-40B4-BE49-F238E27FC236}">
                  <a16:creationId xmlns:a16="http://schemas.microsoft.com/office/drawing/2014/main" id="{6B91A4D4-C88F-671C-46A4-C83D00273F41}"/>
                </a:ext>
              </a:extLst>
            </p:cNvPr>
            <p:cNvSpPr/>
            <p:nvPr>
              <p:custDataLst>
                <p:tags r:id="rId27"/>
              </p:custDataLst>
            </p:nvPr>
          </p:nvSpPr>
          <p:spPr>
            <a:xfrm>
              <a:off x="600643" y="4919047"/>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AEC7"/>
                  </a:solidFill>
                  <a:effectLst/>
                  <a:uLnTx/>
                  <a:uFillTx/>
                  <a:latin typeface="Arial"/>
                  <a:ea typeface="+mn-ea"/>
                  <a:cs typeface="+mn-cs"/>
                </a:rPr>
                <a:t>A</a:t>
              </a:r>
            </a:p>
          </p:txBody>
        </p:sp>
        <p:sp>
          <p:nvSpPr>
            <p:cNvPr id="62" name="TrackerAlphaWhite 56">
              <a:extLst>
                <a:ext uri="{FF2B5EF4-FFF2-40B4-BE49-F238E27FC236}">
                  <a16:creationId xmlns:a16="http://schemas.microsoft.com/office/drawing/2014/main" id="{B1F9AF4A-8CAA-8A0B-1EE8-55A096AA1D8F}"/>
                </a:ext>
              </a:extLst>
            </p:cNvPr>
            <p:cNvSpPr>
              <a:spLocks/>
            </p:cNvSpPr>
            <p:nvPr>
              <p:custDataLst>
                <p:tags r:id="rId28"/>
              </p:custDataLst>
            </p:nvPr>
          </p:nvSpPr>
          <p:spPr>
            <a:xfrm>
              <a:off x="6273647" y="4919047"/>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AEC7"/>
                  </a:solidFill>
                  <a:effectLst/>
                  <a:uLnTx/>
                  <a:uFillTx/>
                  <a:latin typeface="Arial"/>
                  <a:ea typeface="+mn-ea"/>
                  <a:cs typeface="+mn-cs"/>
                </a:rPr>
                <a:t>C</a:t>
              </a:r>
            </a:p>
          </p:txBody>
        </p:sp>
        <p:sp>
          <p:nvSpPr>
            <p:cNvPr id="146" name="TextBox 145">
              <a:extLst>
                <a:ext uri="{FF2B5EF4-FFF2-40B4-BE49-F238E27FC236}">
                  <a16:creationId xmlns:a16="http://schemas.microsoft.com/office/drawing/2014/main" id="{9B084A5F-BF8A-670A-D5D3-290F3574FCC7}"/>
                </a:ext>
              </a:extLst>
            </p:cNvPr>
            <p:cNvSpPr txBox="1"/>
            <p:nvPr/>
          </p:nvSpPr>
          <p:spPr>
            <a:xfrm>
              <a:off x="1003133" y="4919047"/>
              <a:ext cx="4997051" cy="48474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Frequent restudies required</a:t>
              </a:r>
              <a:b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br>
              <a:r>
                <a:rPr kumimoji="0" lang="en-US" sz="1050" b="0" i="0" u="none" strike="noStrike" kern="1200" cap="none" spc="0" normalizeH="0" baseline="0" noProof="0">
                  <a:ln>
                    <a:noFill/>
                  </a:ln>
                  <a:solidFill>
                    <a:srgbClr val="000000"/>
                  </a:solidFill>
                  <a:effectLst/>
                  <a:uLnTx/>
                  <a:uFillTx/>
                  <a:latin typeface="Arial"/>
                  <a:ea typeface="+mn-ea"/>
                  <a:cs typeface="Arial" panose="020B0604020202020204" pitchFamily="34" charset="0"/>
                </a:rPr>
                <a:t>If another project impacts the same transmission zone, all previous studies are invalidated and impacted projects which haven’t yet energized must be restudied</a:t>
              </a:r>
            </a:p>
          </p:txBody>
        </p:sp>
        <p:sp>
          <p:nvSpPr>
            <p:cNvPr id="150" name="TextBox 149">
              <a:extLst>
                <a:ext uri="{FF2B5EF4-FFF2-40B4-BE49-F238E27FC236}">
                  <a16:creationId xmlns:a16="http://schemas.microsoft.com/office/drawing/2014/main" id="{1E193348-5DE6-9CDF-B61E-B6240AC62916}"/>
                </a:ext>
              </a:extLst>
            </p:cNvPr>
            <p:cNvSpPr txBox="1"/>
            <p:nvPr/>
          </p:nvSpPr>
          <p:spPr>
            <a:xfrm>
              <a:off x="6700229" y="4919047"/>
              <a:ext cx="4757340" cy="48474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t>Batching process</a:t>
              </a:r>
              <a:b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br>
              <a:r>
                <a:rPr kumimoji="0" lang="en-US" sz="1050" b="0" i="0" u="none" strike="noStrike" kern="1200" cap="none" spc="0" normalizeH="0" baseline="0" noProof="0">
                  <a:ln>
                    <a:noFill/>
                  </a:ln>
                  <a:solidFill>
                    <a:srgbClr val="000000"/>
                  </a:solidFill>
                  <a:effectLst/>
                  <a:uLnTx/>
                  <a:uFillTx/>
                  <a:latin typeface="Arial"/>
                  <a:ea typeface="+mn-ea"/>
                  <a:cs typeface="Arial" panose="020B0604020202020204" pitchFamily="34" charset="0"/>
                </a:rPr>
                <a:t>Every ~6 months, all submitted requests are clustered and studied together; allocated capacity coming out of the study is “reserved” to prevent restudies</a:t>
              </a:r>
            </a:p>
          </p:txBody>
        </p:sp>
      </p:grpSp>
      <p:grpSp>
        <p:nvGrpSpPr>
          <p:cNvPr id="156" name="Group 155">
            <a:extLst>
              <a:ext uri="{FF2B5EF4-FFF2-40B4-BE49-F238E27FC236}">
                <a16:creationId xmlns:a16="http://schemas.microsoft.com/office/drawing/2014/main" id="{F5A171DB-70F1-2F17-B444-8953DF84F2B0}"/>
              </a:ext>
            </a:extLst>
          </p:cNvPr>
          <p:cNvGrpSpPr/>
          <p:nvPr/>
        </p:nvGrpSpPr>
        <p:grpSpPr>
          <a:xfrm>
            <a:off x="600643" y="5720877"/>
            <a:ext cx="10856926" cy="646331"/>
            <a:chOff x="600643" y="5469875"/>
            <a:chExt cx="10856926" cy="646331"/>
          </a:xfrm>
        </p:grpSpPr>
        <p:sp>
          <p:nvSpPr>
            <p:cNvPr id="59" name="TrackerAlphaWhite 56">
              <a:extLst>
                <a:ext uri="{FF2B5EF4-FFF2-40B4-BE49-F238E27FC236}">
                  <a16:creationId xmlns:a16="http://schemas.microsoft.com/office/drawing/2014/main" id="{FB133335-9290-740D-7400-1317D2BD5E97}"/>
                </a:ext>
              </a:extLst>
            </p:cNvPr>
            <p:cNvSpPr/>
            <p:nvPr>
              <p:custDataLst>
                <p:tags r:id="rId25"/>
              </p:custDataLst>
            </p:nvPr>
          </p:nvSpPr>
          <p:spPr>
            <a:xfrm>
              <a:off x="600643" y="5469875"/>
              <a:ext cx="249363" cy="249363"/>
            </a:xfrm>
            <a:prstGeom prst="ellipse">
              <a:avLst/>
            </a:prstGeom>
            <a:solidFill>
              <a:schemeClr val="bg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AEC7"/>
                  </a:solidFill>
                  <a:effectLst/>
                  <a:uLnTx/>
                  <a:uFillTx/>
                  <a:latin typeface="Arial"/>
                  <a:ea typeface="+mn-ea"/>
                  <a:cs typeface="+mn-cs"/>
                </a:rPr>
                <a:t>B</a:t>
              </a:r>
            </a:p>
          </p:txBody>
        </p:sp>
        <p:grpSp>
          <p:nvGrpSpPr>
            <p:cNvPr id="65" name="CustomIcon">
              <a:extLst>
                <a:ext uri="{FF2B5EF4-FFF2-40B4-BE49-F238E27FC236}">
                  <a16:creationId xmlns:a16="http://schemas.microsoft.com/office/drawing/2014/main" id="{E34EDD36-7CC9-33E2-1BC5-CF7B4049A717}"/>
                </a:ext>
              </a:extLst>
            </p:cNvPr>
            <p:cNvGrpSpPr>
              <a:grpSpLocks/>
            </p:cNvGrpSpPr>
            <p:nvPr>
              <p:custDataLst>
                <p:tags r:id="rId26"/>
              </p:custDataLst>
            </p:nvPr>
          </p:nvGrpSpPr>
          <p:grpSpPr>
            <a:xfrm>
              <a:off x="6273647" y="5469875"/>
              <a:ext cx="249363" cy="249363"/>
              <a:chOff x="-205105" y="-205105"/>
              <a:chExt cx="1019810" cy="1019810"/>
            </a:xfrm>
          </p:grpSpPr>
          <p:sp>
            <p:nvSpPr>
              <p:cNvPr id="67" name="Oval 66">
                <a:extLst>
                  <a:ext uri="{FF2B5EF4-FFF2-40B4-BE49-F238E27FC236}">
                    <a16:creationId xmlns:a16="http://schemas.microsoft.com/office/drawing/2014/main" id="{77B6CB00-7AC6-CF4C-D915-5E88CF7498F0}"/>
                  </a:ext>
                </a:extLst>
              </p:cNvPr>
              <p:cNvSpPr>
                <a:spLocks noChangeAspect="1"/>
              </p:cNvSpPr>
              <p:nvPr/>
            </p:nvSpPr>
            <p:spPr>
              <a:xfrm>
                <a:off x="-205105" y="-205105"/>
                <a:ext cx="1019810" cy="10198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FFFFFF"/>
                  </a:solidFill>
                  <a:effectLst/>
                  <a:uLnTx/>
                  <a:uFillTx/>
                  <a:latin typeface="Arial"/>
                  <a:ea typeface="+mn-ea"/>
                  <a:cs typeface="+mn-cs"/>
                </a:endParaRPr>
              </a:p>
            </p:txBody>
          </p:sp>
          <p:pic>
            <p:nvPicPr>
              <p:cNvPr id="68" name="Graphic 67">
                <a:extLst>
                  <a:ext uri="{FF2B5EF4-FFF2-40B4-BE49-F238E27FC236}">
                    <a16:creationId xmlns:a16="http://schemas.microsoft.com/office/drawing/2014/main" id="{4CA03755-A763-1061-075B-FFF28C635AA7}"/>
                  </a:ext>
                </a:extLst>
              </p:cNvPr>
              <p:cNvPicPr>
                <a:picLocks noChangeAspect="1"/>
              </p:cNvPicPr>
              <p:nvPr/>
            </p:nvPicPr>
            <p:blipFill>
              <a:blip>
                <a:extLst>
                  <a:ext uri="{96DAC541-7B7A-43D3-8B79-37D633B846F1}">
                    <asvg:svgBlip xmlns:asvg="http://schemas.microsoft.com/office/drawing/2016/SVG/main" r:embed="rId33"/>
                  </a:ext>
                </a:extLst>
              </a:blip>
              <a:stretch>
                <a:fillRect/>
              </a:stretch>
            </p:blipFill>
            <p:spPr>
              <a:xfrm>
                <a:off x="0" y="0"/>
                <a:ext cx="609600" cy="609600"/>
              </a:xfrm>
              <a:prstGeom prst="rect">
                <a:avLst/>
              </a:prstGeom>
            </p:spPr>
          </p:pic>
        </p:grpSp>
        <p:sp>
          <p:nvSpPr>
            <p:cNvPr id="148" name="TextBox 147">
              <a:extLst>
                <a:ext uri="{FF2B5EF4-FFF2-40B4-BE49-F238E27FC236}">
                  <a16:creationId xmlns:a16="http://schemas.microsoft.com/office/drawing/2014/main" id="{BA89F698-6C24-3F4E-E666-B70B8D16C964}"/>
                </a:ext>
              </a:extLst>
            </p:cNvPr>
            <p:cNvSpPr txBox="1"/>
            <p:nvPr/>
          </p:nvSpPr>
          <p:spPr>
            <a:xfrm>
              <a:off x="1003133" y="5469875"/>
              <a:ext cx="4997051" cy="64633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t>Restudy loop</a:t>
              </a:r>
              <a:b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br>
              <a:r>
                <a:rPr kumimoji="0" lang="en-US" sz="1050" b="0" i="0" u="none" strike="noStrike" kern="1200" cap="none" spc="0" normalizeH="0" baseline="0" noProof="0">
                  <a:ln>
                    <a:noFill/>
                  </a:ln>
                  <a:solidFill>
                    <a:srgbClr val="000000"/>
                  </a:solidFill>
                  <a:effectLst/>
                  <a:uLnTx/>
                  <a:uFillTx/>
                  <a:latin typeface="Arial"/>
                  <a:ea typeface="+mn-ea"/>
                  <a:cs typeface="Arial" panose="020B0604020202020204" pitchFamily="34" charset="0"/>
                </a:rPr>
                <a:t>In the absence of capacity reservation, projects can be repeatedly pulled into restudies as new requests enter the system, delaying approvals and potentially extending timelines by years</a:t>
              </a:r>
            </a:p>
          </p:txBody>
        </p:sp>
        <p:sp>
          <p:nvSpPr>
            <p:cNvPr id="152" name="TextBox 151">
              <a:extLst>
                <a:ext uri="{FF2B5EF4-FFF2-40B4-BE49-F238E27FC236}">
                  <a16:creationId xmlns:a16="http://schemas.microsoft.com/office/drawing/2014/main" id="{FC58D64D-DB25-FED3-33F8-9E82D30027D1}"/>
                </a:ext>
              </a:extLst>
            </p:cNvPr>
            <p:cNvSpPr txBox="1"/>
            <p:nvPr/>
          </p:nvSpPr>
          <p:spPr>
            <a:xfrm>
              <a:off x="6700229" y="5469875"/>
              <a:ext cx="4757340" cy="64633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t>Transparent communications</a:t>
              </a:r>
              <a:br>
                <a:rPr kumimoji="0" lang="en-US" sz="1050" b="1" i="0" u="none" strike="noStrike" kern="1200" cap="none" spc="0" normalizeH="0" baseline="0" noProof="0">
                  <a:ln>
                    <a:noFill/>
                  </a:ln>
                  <a:solidFill>
                    <a:srgbClr val="000000"/>
                  </a:solidFill>
                  <a:effectLst/>
                  <a:uLnTx/>
                  <a:uFillTx/>
                  <a:latin typeface="Arial"/>
                  <a:ea typeface="+mn-ea"/>
                  <a:cs typeface="Arial" panose="020B0604020202020204" pitchFamily="34" charset="0"/>
                </a:rPr>
              </a:br>
              <a:r>
                <a:rPr kumimoji="0" lang="en-US" sz="1050" b="0" i="0" u="none" strike="noStrike" kern="1200" cap="none" spc="0" normalizeH="0" baseline="0" noProof="0">
                  <a:ln>
                    <a:noFill/>
                  </a:ln>
                  <a:solidFill>
                    <a:srgbClr val="000000"/>
                  </a:solidFill>
                  <a:effectLst/>
                  <a:uLnTx/>
                  <a:uFillTx/>
                  <a:latin typeface="Arial"/>
                  <a:ea typeface="+mn-ea"/>
                  <a:cs typeface="Arial" panose="020B0604020202020204" pitchFamily="34" charset="0"/>
                </a:rPr>
                <a:t>Along with the new batch study process, ERCOT is redesigning the study communication process to have clearly defined touchpoints and transparent information handovers </a:t>
              </a:r>
            </a:p>
          </p:txBody>
        </p:sp>
      </p:grpSp>
      <p:sp>
        <p:nvSpPr>
          <p:cNvPr id="3" name="Slide Number Placeholder 4">
            <a:extLst>
              <a:ext uri="{FF2B5EF4-FFF2-40B4-BE49-F238E27FC236}">
                <a16:creationId xmlns:a16="http://schemas.microsoft.com/office/drawing/2014/main" id="{AE68C918-E6F5-373F-B755-F6E360755905}"/>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3927789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E09E2-A3C5-A782-E785-99C6D417079C}"/>
            </a:ext>
          </a:extLst>
        </p:cNvPr>
        <p:cNvGrpSpPr/>
        <p:nvPr/>
      </p:nvGrpSpPr>
      <p:grpSpPr>
        <a:xfrm>
          <a:off x="0" y="0"/>
          <a:ext cx="0" cy="0"/>
          <a:chOff x="0" y="0"/>
          <a:chExt cx="0" cy="0"/>
        </a:xfrm>
      </p:grpSpPr>
      <p:graphicFrame>
        <p:nvGraphicFramePr>
          <p:cNvPr id="6" name="Object 6" hidden="1">
            <a:extLst>
              <a:ext uri="{FF2B5EF4-FFF2-40B4-BE49-F238E27FC236}">
                <a16:creationId xmlns:a16="http://schemas.microsoft.com/office/drawing/2014/main" id="{B71A26E7-D33B-2E73-2851-4F241953567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6" name="Object 6" hidden="1">
                        <a:extLst>
                          <a:ext uri="{FF2B5EF4-FFF2-40B4-BE49-F238E27FC236}">
                            <a16:creationId xmlns:a16="http://schemas.microsoft.com/office/drawing/2014/main" id="{5B36E2F1-887B-6D05-DAEA-2C02C89274CB}"/>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DC04CB97-9EBE-AE6D-06FC-5E8F563F9EFA}"/>
              </a:ext>
            </a:extLst>
          </p:cNvPr>
          <p:cNvSpPr>
            <a:spLocks noGrp="1"/>
          </p:cNvSpPr>
          <p:nvPr>
            <p:ph type="title"/>
            <p:custDataLst>
              <p:tags r:id="rId2"/>
            </p:custDataLst>
          </p:nvPr>
        </p:nvSpPr>
        <p:spPr/>
        <p:txBody>
          <a:bodyPr vert="horz"/>
          <a:lstStyle/>
          <a:p>
            <a:r>
              <a:rPr lang="en-US"/>
              <a:t>A Batch Study delivers three key outputs to enable investment certainty and system reliability</a:t>
            </a:r>
          </a:p>
        </p:txBody>
      </p:sp>
      <p:cxnSp>
        <p:nvCxnSpPr>
          <p:cNvPr id="65" name="Connector: Elbow 64">
            <a:extLst>
              <a:ext uri="{FF2B5EF4-FFF2-40B4-BE49-F238E27FC236}">
                <a16:creationId xmlns:a16="http://schemas.microsoft.com/office/drawing/2014/main" id="{91662277-45A7-2135-F516-D68022B1B24F}"/>
              </a:ext>
            </a:extLst>
          </p:cNvPr>
          <p:cNvCxnSpPr>
            <a:cxnSpLocks/>
            <a:stCxn id="7" idx="3"/>
            <a:endCxn id="8" idx="1"/>
          </p:cNvCxnSpPr>
          <p:nvPr/>
        </p:nvCxnSpPr>
        <p:spPr>
          <a:xfrm flipV="1">
            <a:off x="1838917" y="2234997"/>
            <a:ext cx="897225" cy="1593563"/>
          </a:xfrm>
          <a:prstGeom prst="bentConnector3">
            <a:avLst>
              <a:gd name="adj1" fmla="val 50000"/>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F439A014-053A-4EA9-CF5A-8CAD72C418D8}"/>
              </a:ext>
            </a:extLst>
          </p:cNvPr>
          <p:cNvCxnSpPr>
            <a:cxnSpLocks/>
            <a:stCxn id="7" idx="3"/>
            <a:endCxn id="22" idx="1"/>
          </p:cNvCxnSpPr>
          <p:nvPr/>
        </p:nvCxnSpPr>
        <p:spPr>
          <a:xfrm>
            <a:off x="1838917" y="3828560"/>
            <a:ext cx="897225" cy="1593561"/>
          </a:xfrm>
          <a:prstGeom prst="bentConnector3">
            <a:avLst>
              <a:gd name="adj1" fmla="val 50000"/>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D79A5A1-18DA-B91C-81C0-AA2F50FF314E}"/>
              </a:ext>
            </a:extLst>
          </p:cNvPr>
          <p:cNvCxnSpPr>
            <a:cxnSpLocks/>
            <a:stCxn id="7" idx="3"/>
            <a:endCxn id="18" idx="1"/>
          </p:cNvCxnSpPr>
          <p:nvPr/>
        </p:nvCxnSpPr>
        <p:spPr>
          <a:xfrm flipV="1">
            <a:off x="1838917" y="3828559"/>
            <a:ext cx="897225"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A6CA335-FBF2-24E3-5C6D-5B6C59684BED}"/>
              </a:ext>
            </a:extLst>
          </p:cNvPr>
          <p:cNvSpPr/>
          <p:nvPr/>
        </p:nvSpPr>
        <p:spPr>
          <a:xfrm>
            <a:off x="554736" y="3320238"/>
            <a:ext cx="1284181" cy="1016643"/>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Batch Study</a:t>
            </a:r>
          </a:p>
        </p:txBody>
      </p:sp>
      <p:grpSp>
        <p:nvGrpSpPr>
          <p:cNvPr id="12" name="Group 11">
            <a:extLst>
              <a:ext uri="{FF2B5EF4-FFF2-40B4-BE49-F238E27FC236}">
                <a16:creationId xmlns:a16="http://schemas.microsoft.com/office/drawing/2014/main" id="{C250A29C-624C-2D4C-1143-19452A28C18E}"/>
              </a:ext>
            </a:extLst>
          </p:cNvPr>
          <p:cNvGrpSpPr/>
          <p:nvPr/>
        </p:nvGrpSpPr>
        <p:grpSpPr>
          <a:xfrm>
            <a:off x="2736142" y="1599218"/>
            <a:ext cx="4846185" cy="1271558"/>
            <a:chOff x="2736142" y="1599218"/>
            <a:chExt cx="4846185" cy="1271558"/>
          </a:xfrm>
        </p:grpSpPr>
        <p:sp>
          <p:nvSpPr>
            <p:cNvPr id="71" name="TextBox 70">
              <a:extLst>
                <a:ext uri="{FF2B5EF4-FFF2-40B4-BE49-F238E27FC236}">
                  <a16:creationId xmlns:a16="http://schemas.microsoft.com/office/drawing/2014/main" id="{E9060A9D-8DCE-AB8D-116E-8BB09586EADC}"/>
                </a:ext>
              </a:extLst>
            </p:cNvPr>
            <p:cNvSpPr txBox="1">
              <a:spLocks/>
            </p:cNvSpPr>
            <p:nvPr/>
          </p:nvSpPr>
          <p:spPr>
            <a:xfrm>
              <a:off x="3955804" y="1657916"/>
              <a:ext cx="3519415" cy="115416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Annual MW allocation per request</a:t>
              </a:r>
            </a:p>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Clear, year-by-year MW allocation (2028–2033) for each project based on system reliability constraints, formalized through the Load Commissioning Plan (LCP)</a:t>
              </a:r>
            </a:p>
          </p:txBody>
        </p:sp>
        <p:pic>
          <p:nvPicPr>
            <p:cNvPr id="78" name="Graphic 77">
              <a:extLst>
                <a:ext uri="{FF2B5EF4-FFF2-40B4-BE49-F238E27FC236}">
                  <a16:creationId xmlns:a16="http://schemas.microsoft.com/office/drawing/2014/main" id="{D16F1794-F504-EA7F-F7C3-B3D63578EE7E}"/>
                </a:ext>
              </a:extLst>
            </p:cNvPr>
            <p:cNvPicPr>
              <a:picLocks/>
            </p:cNvPicPr>
            <p:nvPr/>
          </p:nvPicPr>
          <p:blipFill>
            <a:blip>
              <a:extLst>
                <a:ext uri="{96DAC541-7B7A-43D3-8B79-37D633B846F1}">
                  <asvg:svgBlip xmlns:asvg="http://schemas.microsoft.com/office/drawing/2016/SVG/main" r:embed="rId10"/>
                </a:ext>
              </a:extLst>
            </a:blip>
            <a:stretch>
              <a:fillRect/>
            </a:stretch>
          </p:blipFill>
          <p:spPr>
            <a:xfrm>
              <a:off x="2977166" y="1866189"/>
              <a:ext cx="737616" cy="737616"/>
            </a:xfrm>
            <a:prstGeom prst="rect">
              <a:avLst/>
            </a:prstGeom>
          </p:spPr>
        </p:pic>
        <p:sp>
          <p:nvSpPr>
            <p:cNvPr id="8" name="Rectangle 7">
              <a:extLst>
                <a:ext uri="{FF2B5EF4-FFF2-40B4-BE49-F238E27FC236}">
                  <a16:creationId xmlns:a16="http://schemas.microsoft.com/office/drawing/2014/main" id="{0701C42C-CA29-97A2-1FD6-494E97714DA3}"/>
                </a:ext>
              </a:extLst>
            </p:cNvPr>
            <p:cNvSpPr/>
            <p:nvPr/>
          </p:nvSpPr>
          <p:spPr>
            <a:xfrm>
              <a:off x="2736142" y="1599218"/>
              <a:ext cx="4846185" cy="1271558"/>
            </a:xfrm>
            <a:prstGeom prst="rect">
              <a:avLst/>
            </a:prstGeom>
            <a:no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1" i="0" u="none" strike="noStrike" kern="1200" cap="none" spc="0" normalizeH="0" baseline="0" noProof="0">
                <a:ln>
                  <a:noFill/>
                </a:ln>
                <a:solidFill>
                  <a:srgbClr val="FFFFFF"/>
                </a:solidFill>
                <a:effectLst/>
                <a:uLnTx/>
                <a:uFillTx/>
                <a:latin typeface="Arial"/>
                <a:ea typeface="+mn-ea"/>
                <a:cs typeface="+mn-cs"/>
              </a:endParaRPr>
            </a:p>
          </p:txBody>
        </p:sp>
      </p:grpSp>
      <p:grpSp>
        <p:nvGrpSpPr>
          <p:cNvPr id="11" name="Group 10">
            <a:extLst>
              <a:ext uri="{FF2B5EF4-FFF2-40B4-BE49-F238E27FC236}">
                <a16:creationId xmlns:a16="http://schemas.microsoft.com/office/drawing/2014/main" id="{E3C19119-1865-44C1-BDEC-376AB8A9240A}"/>
              </a:ext>
            </a:extLst>
          </p:cNvPr>
          <p:cNvGrpSpPr/>
          <p:nvPr/>
        </p:nvGrpSpPr>
        <p:grpSpPr>
          <a:xfrm>
            <a:off x="2736142" y="3192780"/>
            <a:ext cx="4846185" cy="1271558"/>
            <a:chOff x="2736142" y="3192780"/>
            <a:chExt cx="4846185" cy="1271558"/>
          </a:xfrm>
        </p:grpSpPr>
        <p:sp>
          <p:nvSpPr>
            <p:cNvPr id="16" name="TextBox 15">
              <a:extLst>
                <a:ext uri="{FF2B5EF4-FFF2-40B4-BE49-F238E27FC236}">
                  <a16:creationId xmlns:a16="http://schemas.microsoft.com/office/drawing/2014/main" id="{5C117F3E-0AB0-1FDF-91B0-8630F057A889}"/>
                </a:ext>
              </a:extLst>
            </p:cNvPr>
            <p:cNvSpPr txBox="1">
              <a:spLocks/>
            </p:cNvSpPr>
            <p:nvPr/>
          </p:nvSpPr>
          <p:spPr>
            <a:xfrm>
              <a:off x="3955804" y="3251478"/>
              <a:ext cx="3519415" cy="115416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Financial commitment requirements</a:t>
              </a:r>
            </a:p>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Transparency on financial obligations, including interconnection costs, upgrade-related costs, and required financial commitments (e.g., CIAC, security)</a:t>
              </a:r>
            </a:p>
          </p:txBody>
        </p:sp>
        <p:sp>
          <p:nvSpPr>
            <p:cNvPr id="18" name="Rectangle 17">
              <a:extLst>
                <a:ext uri="{FF2B5EF4-FFF2-40B4-BE49-F238E27FC236}">
                  <a16:creationId xmlns:a16="http://schemas.microsoft.com/office/drawing/2014/main" id="{9F6A1456-F697-2F11-C561-A0627576765E}"/>
                </a:ext>
              </a:extLst>
            </p:cNvPr>
            <p:cNvSpPr/>
            <p:nvPr/>
          </p:nvSpPr>
          <p:spPr>
            <a:xfrm>
              <a:off x="2736142" y="3192780"/>
              <a:ext cx="4846185" cy="1271558"/>
            </a:xfrm>
            <a:prstGeom prst="rect">
              <a:avLst/>
            </a:prstGeom>
            <a:no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1" i="0" u="none" strike="noStrike" kern="1200" cap="none" spc="0" normalizeH="0" baseline="0" noProof="0">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07C0361D-F5AA-358B-06C1-4E262FF8C37E}"/>
                </a:ext>
              </a:extLst>
            </p:cNvPr>
            <p:cNvPicPr>
              <a:picLocks/>
            </p:cNvPicPr>
            <p:nvPr/>
          </p:nvPicPr>
          <p:blipFill>
            <a:blip>
              <a:extLst>
                <a:ext uri="{96DAC541-7B7A-43D3-8B79-37D633B846F1}">
                  <asvg:svgBlip xmlns:asvg="http://schemas.microsoft.com/office/drawing/2016/SVG/main" r:embed="rId11"/>
                </a:ext>
              </a:extLst>
            </a:blip>
            <a:stretch>
              <a:fillRect/>
            </a:stretch>
          </p:blipFill>
          <p:spPr>
            <a:xfrm>
              <a:off x="2977166" y="3459751"/>
              <a:ext cx="737616" cy="737616"/>
            </a:xfrm>
            <a:prstGeom prst="rect">
              <a:avLst/>
            </a:prstGeom>
          </p:spPr>
        </p:pic>
      </p:grpSp>
      <p:grpSp>
        <p:nvGrpSpPr>
          <p:cNvPr id="10" name="Group 9">
            <a:extLst>
              <a:ext uri="{FF2B5EF4-FFF2-40B4-BE49-F238E27FC236}">
                <a16:creationId xmlns:a16="http://schemas.microsoft.com/office/drawing/2014/main" id="{365F320C-C11B-80F0-627B-BA04233C4F08}"/>
              </a:ext>
            </a:extLst>
          </p:cNvPr>
          <p:cNvGrpSpPr/>
          <p:nvPr/>
        </p:nvGrpSpPr>
        <p:grpSpPr>
          <a:xfrm>
            <a:off x="2736142" y="4786342"/>
            <a:ext cx="4846185" cy="1271558"/>
            <a:chOff x="2736142" y="4786342"/>
            <a:chExt cx="4846185" cy="1271558"/>
          </a:xfrm>
        </p:grpSpPr>
        <p:sp>
          <p:nvSpPr>
            <p:cNvPr id="20" name="TextBox 19">
              <a:extLst>
                <a:ext uri="{FF2B5EF4-FFF2-40B4-BE49-F238E27FC236}">
                  <a16:creationId xmlns:a16="http://schemas.microsoft.com/office/drawing/2014/main" id="{2877463C-DEAB-D994-06CF-874328E6E9FC}"/>
                </a:ext>
              </a:extLst>
            </p:cNvPr>
            <p:cNvSpPr txBox="1">
              <a:spLocks/>
            </p:cNvSpPr>
            <p:nvPr/>
          </p:nvSpPr>
          <p:spPr>
            <a:xfrm>
              <a:off x="3955804" y="4845040"/>
              <a:ext cx="3519415" cy="115416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Actionable transmission plan</a:t>
              </a:r>
            </a:p>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Identification of system constraints and the transmission upgrades required to serve additional load, translating study results into a coordinated, buildable plan</a:t>
              </a:r>
            </a:p>
          </p:txBody>
        </p:sp>
        <p:sp>
          <p:nvSpPr>
            <p:cNvPr id="22" name="Rectangle 21">
              <a:extLst>
                <a:ext uri="{FF2B5EF4-FFF2-40B4-BE49-F238E27FC236}">
                  <a16:creationId xmlns:a16="http://schemas.microsoft.com/office/drawing/2014/main" id="{D5D9408E-9337-2239-A2F1-65C1691A9D58}"/>
                </a:ext>
              </a:extLst>
            </p:cNvPr>
            <p:cNvSpPr/>
            <p:nvPr/>
          </p:nvSpPr>
          <p:spPr>
            <a:xfrm>
              <a:off x="2736142" y="4786342"/>
              <a:ext cx="4846185" cy="1271558"/>
            </a:xfrm>
            <a:prstGeom prst="rect">
              <a:avLst/>
            </a:prstGeom>
            <a:no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1" i="0" u="none" strike="noStrike" kern="1200" cap="none" spc="0" normalizeH="0" baseline="0" noProof="0">
                <a:ln>
                  <a:noFill/>
                </a:ln>
                <a:solidFill>
                  <a:srgbClr val="FFFFFF"/>
                </a:solidFill>
                <a:effectLst/>
                <a:uLnTx/>
                <a:uFillTx/>
                <a:latin typeface="Arial"/>
                <a:ea typeface="+mn-ea"/>
                <a:cs typeface="+mn-cs"/>
              </a:endParaRPr>
            </a:p>
          </p:txBody>
        </p:sp>
        <p:pic>
          <p:nvPicPr>
            <p:cNvPr id="33" name="Graphic 32">
              <a:extLst>
                <a:ext uri="{FF2B5EF4-FFF2-40B4-BE49-F238E27FC236}">
                  <a16:creationId xmlns:a16="http://schemas.microsoft.com/office/drawing/2014/main" id="{9B9C888F-9F99-1A98-1982-712360CAA001}"/>
                </a:ext>
              </a:extLst>
            </p:cNvPr>
            <p:cNvPicPr>
              <a:picLocks/>
            </p:cNvPicPr>
            <p:nvPr/>
          </p:nvPicPr>
          <p:blipFill>
            <a:blip>
              <a:extLst>
                <a:ext uri="{96DAC541-7B7A-43D3-8B79-37D633B846F1}">
                  <asvg:svgBlip xmlns:asvg="http://schemas.microsoft.com/office/drawing/2016/SVG/main" r:embed="rId12"/>
                </a:ext>
              </a:extLst>
            </a:blip>
            <a:stretch>
              <a:fillRect/>
            </a:stretch>
          </p:blipFill>
          <p:spPr>
            <a:xfrm>
              <a:off x="2977166" y="5053313"/>
              <a:ext cx="737616" cy="737616"/>
            </a:xfrm>
            <a:prstGeom prst="rect">
              <a:avLst/>
            </a:prstGeom>
          </p:spPr>
        </p:pic>
      </p:grpSp>
      <p:sp>
        <p:nvSpPr>
          <p:cNvPr id="52" name="TextBox 51">
            <a:extLst>
              <a:ext uri="{FF2B5EF4-FFF2-40B4-BE49-F238E27FC236}">
                <a16:creationId xmlns:a16="http://schemas.microsoft.com/office/drawing/2014/main" id="{ECE18359-F118-AEB6-3382-5A5917121A6C}"/>
              </a:ext>
            </a:extLst>
          </p:cNvPr>
          <p:cNvSpPr txBox="1">
            <a:spLocks/>
          </p:cNvSpPr>
          <p:nvPr>
            <p:custDataLst>
              <p:tags r:id="rId3"/>
            </p:custDataLst>
          </p:nvPr>
        </p:nvSpPr>
        <p:spPr>
          <a:xfrm>
            <a:off x="7834964" y="1281471"/>
            <a:ext cx="3799823" cy="246221"/>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FFFFFF"/>
              </a:buClr>
              <a:buSzPct val="100000"/>
              <a:buFontTx/>
              <a:buNone/>
              <a:tabLst/>
              <a:defRPr/>
            </a:pPr>
            <a:r>
              <a:rPr kumimoji="0" lang="en-US" sz="1600" b="1" i="0" u="none" strike="noStrike" kern="0" cap="none" spc="0" normalizeH="0" baseline="0" noProof="0">
                <a:ln>
                  <a:noFill/>
                </a:ln>
                <a:solidFill>
                  <a:srgbClr val="000000"/>
                </a:solidFill>
                <a:effectLst/>
                <a:uLnTx/>
                <a:uFillTx/>
                <a:latin typeface="Arial"/>
                <a:ea typeface="+mn-ea"/>
                <a:cs typeface="+mn-cs"/>
              </a:rPr>
              <a:t>How SB6 objectives are enabled</a:t>
            </a:r>
          </a:p>
        </p:txBody>
      </p:sp>
      <p:cxnSp>
        <p:nvCxnSpPr>
          <p:cNvPr id="53" name="LineBasicDefault 19">
            <a:extLst>
              <a:ext uri="{FF2B5EF4-FFF2-40B4-BE49-F238E27FC236}">
                <a16:creationId xmlns:a16="http://schemas.microsoft.com/office/drawing/2014/main" id="{B9CF6B39-2E51-2A19-2F71-5CB8C045843D}"/>
              </a:ext>
            </a:extLst>
          </p:cNvPr>
          <p:cNvCxnSpPr>
            <a:cxnSpLocks/>
          </p:cNvCxnSpPr>
          <p:nvPr>
            <p:custDataLst>
              <p:tags r:id="rId4"/>
            </p:custDataLst>
          </p:nvPr>
        </p:nvCxnSpPr>
        <p:spPr>
          <a:xfrm>
            <a:off x="7834965" y="1562203"/>
            <a:ext cx="3799823"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6" name="LineBasicDefault 19">
            <a:extLst>
              <a:ext uri="{FF2B5EF4-FFF2-40B4-BE49-F238E27FC236}">
                <a16:creationId xmlns:a16="http://schemas.microsoft.com/office/drawing/2014/main" id="{E5CEDD2E-0C3A-502C-99CB-F89912708C74}"/>
              </a:ext>
            </a:extLst>
          </p:cNvPr>
          <p:cNvCxnSpPr>
            <a:cxnSpLocks/>
          </p:cNvCxnSpPr>
          <p:nvPr>
            <p:custDataLst>
              <p:tags r:id="rId5"/>
            </p:custDataLst>
          </p:nvPr>
        </p:nvCxnSpPr>
        <p:spPr>
          <a:xfrm>
            <a:off x="2736142" y="3031778"/>
            <a:ext cx="4846185" cy="0"/>
          </a:xfrm>
          <a:prstGeom prst="straightConnector1">
            <a:avLst/>
          </a:prstGeom>
          <a:ln w="3175"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8" name="LineBasicDefault 19">
            <a:extLst>
              <a:ext uri="{FF2B5EF4-FFF2-40B4-BE49-F238E27FC236}">
                <a16:creationId xmlns:a16="http://schemas.microsoft.com/office/drawing/2014/main" id="{7CA22B21-C072-4B2D-96A5-8F9836D32C95}"/>
              </a:ext>
            </a:extLst>
          </p:cNvPr>
          <p:cNvCxnSpPr>
            <a:cxnSpLocks/>
          </p:cNvCxnSpPr>
          <p:nvPr>
            <p:custDataLst>
              <p:tags r:id="rId6"/>
            </p:custDataLst>
          </p:nvPr>
        </p:nvCxnSpPr>
        <p:spPr>
          <a:xfrm>
            <a:off x="2736142" y="4625340"/>
            <a:ext cx="8898645" cy="0"/>
          </a:xfrm>
          <a:prstGeom prst="straightConnector1">
            <a:avLst/>
          </a:prstGeom>
          <a:ln w="3175"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62" name="Graphic 61">
            <a:extLst>
              <a:ext uri="{FF2B5EF4-FFF2-40B4-BE49-F238E27FC236}">
                <a16:creationId xmlns:a16="http://schemas.microsoft.com/office/drawing/2014/main" id="{A22ACFA7-3741-3DBB-4793-73B613F03DA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908845" y="773856"/>
            <a:ext cx="503802" cy="503802"/>
          </a:xfrm>
          <a:prstGeom prst="rect">
            <a:avLst/>
          </a:prstGeom>
        </p:spPr>
      </p:pic>
      <p:sp>
        <p:nvSpPr>
          <p:cNvPr id="67" name="TextBox 66">
            <a:extLst>
              <a:ext uri="{FF2B5EF4-FFF2-40B4-BE49-F238E27FC236}">
                <a16:creationId xmlns:a16="http://schemas.microsoft.com/office/drawing/2014/main" id="{B4F15AE6-CA42-C26B-39B8-B3616E3ABC04}"/>
              </a:ext>
            </a:extLst>
          </p:cNvPr>
          <p:cNvSpPr txBox="1">
            <a:spLocks/>
          </p:cNvSpPr>
          <p:nvPr/>
        </p:nvSpPr>
        <p:spPr>
          <a:xfrm>
            <a:off x="7834965" y="4845040"/>
            <a:ext cx="3799823"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System reliability: </a:t>
            </a: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Actionable transmission plan aligns load growth with system capability and enables timely development of required upgrades to protect the grid</a:t>
            </a:r>
          </a:p>
        </p:txBody>
      </p:sp>
      <p:cxnSp>
        <p:nvCxnSpPr>
          <p:cNvPr id="70" name="Straight Arrow Connector 69">
            <a:extLst>
              <a:ext uri="{FF2B5EF4-FFF2-40B4-BE49-F238E27FC236}">
                <a16:creationId xmlns:a16="http://schemas.microsoft.com/office/drawing/2014/main" id="{0E6ABAE5-9195-32DA-25A6-300B0186F37B}"/>
              </a:ext>
            </a:extLst>
          </p:cNvPr>
          <p:cNvCxnSpPr>
            <a:cxnSpLocks/>
          </p:cNvCxnSpPr>
          <p:nvPr/>
        </p:nvCxnSpPr>
        <p:spPr>
          <a:xfrm>
            <a:off x="9734876" y="1657916"/>
            <a:ext cx="0" cy="2747724"/>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0F97B524-8DDA-3C77-6796-67796DD540D3}"/>
              </a:ext>
            </a:extLst>
          </p:cNvPr>
          <p:cNvSpPr txBox="1">
            <a:spLocks/>
          </p:cNvSpPr>
          <p:nvPr/>
        </p:nvSpPr>
        <p:spPr>
          <a:xfrm>
            <a:off x="7834965" y="2600891"/>
            <a:ext cx="3799823" cy="646331"/>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Economic development: </a:t>
            </a: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MW allocation and cost visibility provide the certainty developers need to proceed with investments</a:t>
            </a:r>
          </a:p>
        </p:txBody>
      </p:sp>
      <p:sp>
        <p:nvSpPr>
          <p:cNvPr id="3" name="Slide Number Placeholder 4">
            <a:extLst>
              <a:ext uri="{FF2B5EF4-FFF2-40B4-BE49-F238E27FC236}">
                <a16:creationId xmlns:a16="http://schemas.microsoft.com/office/drawing/2014/main" id="{83851256-B1F2-2F1F-A86F-CB17D167322F}"/>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109862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21BEC-015C-D9A3-8916-48E52FE7A32E}"/>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67911C2-7D5B-B3EF-DE7D-B97B03EF59F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7" imgW="404" imgH="405" progId="TCLayout.ActiveDocument.1">
                  <p:embed/>
                </p:oleObj>
              </mc:Choice>
              <mc:Fallback>
                <p:oleObj name="think-cell Slide" r:id="rId57" imgW="404" imgH="405" progId="TCLayout.ActiveDocument.1">
                  <p:embed/>
                  <p:pic>
                    <p:nvPicPr>
                      <p:cNvPr id="5" name="think-cell data - do not delete" hidden="1">
                        <a:extLst>
                          <a:ext uri="{FF2B5EF4-FFF2-40B4-BE49-F238E27FC236}">
                            <a16:creationId xmlns:a16="http://schemas.microsoft.com/office/drawing/2014/main" id="{D8C2C4D2-5326-DC60-90BE-77592AB13226}"/>
                          </a:ext>
                        </a:extLst>
                      </p:cNvPr>
                      <p:cNvPicPr/>
                      <p:nvPr/>
                    </p:nvPicPr>
                    <p:blipFill>
                      <a:blip r:embed="rId58"/>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A97A0292-21E0-C4BA-62AA-5DCA582E701D}"/>
              </a:ext>
            </a:extLst>
          </p:cNvPr>
          <p:cNvSpPr>
            <a:spLocks noGrp="1"/>
          </p:cNvSpPr>
          <p:nvPr>
            <p:ph type="title"/>
            <p:custDataLst>
              <p:tags r:id="rId2"/>
            </p:custDataLst>
          </p:nvPr>
        </p:nvSpPr>
        <p:spPr/>
        <p:txBody>
          <a:bodyPr vert="horz">
            <a:noAutofit/>
          </a:bodyPr>
          <a:lstStyle/>
          <a:p>
            <a:r>
              <a:rPr lang="en-US"/>
              <a:t>Two-step revision plan: enable Batch Zero now and establish the enduring batch framework</a:t>
            </a:r>
          </a:p>
        </p:txBody>
      </p:sp>
      <p:sp>
        <p:nvSpPr>
          <p:cNvPr id="12" name="TextBox 11">
            <a:extLst>
              <a:ext uri="{FF2B5EF4-FFF2-40B4-BE49-F238E27FC236}">
                <a16:creationId xmlns:a16="http://schemas.microsoft.com/office/drawing/2014/main" id="{9CC52585-84A8-8CAD-F255-403677101E0A}"/>
              </a:ext>
            </a:extLst>
          </p:cNvPr>
          <p:cNvSpPr txBox="1">
            <a:spLocks/>
          </p:cNvSpPr>
          <p:nvPr>
            <p:custDataLst>
              <p:tags r:id="rId3"/>
            </p:custDataLst>
          </p:nvPr>
        </p:nvSpPr>
        <p:spPr>
          <a:xfrm>
            <a:off x="849193" y="2305632"/>
            <a:ext cx="1215820" cy="646331"/>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FFFFFF"/>
              </a:buClr>
              <a:buSzPct val="100000"/>
              <a:buFontTx/>
              <a:buNone/>
              <a:tabLst/>
              <a:defRPr/>
            </a:pPr>
            <a:r>
              <a:rPr kumimoji="0" lang="en-US" sz="1400" b="1" i="0" u="none" strike="noStrike" kern="0" cap="none" spc="0" normalizeH="0" baseline="0" noProof="0">
                <a:ln>
                  <a:noFill/>
                </a:ln>
                <a:solidFill>
                  <a:srgbClr val="000000"/>
                </a:solidFill>
                <a:effectLst/>
                <a:uLnTx/>
                <a:uFillTx/>
                <a:latin typeface="Arial"/>
                <a:ea typeface="+mn-ea"/>
                <a:cs typeface="+mn-cs"/>
              </a:rPr>
              <a:t>Enable a Batch Zero 2026 launch</a:t>
            </a:r>
          </a:p>
        </p:txBody>
      </p:sp>
      <p:cxnSp>
        <p:nvCxnSpPr>
          <p:cNvPr id="13" name="LineBasicDefault 19">
            <a:extLst>
              <a:ext uri="{FF2B5EF4-FFF2-40B4-BE49-F238E27FC236}">
                <a16:creationId xmlns:a16="http://schemas.microsoft.com/office/drawing/2014/main" id="{2E702638-F76D-4B91-76A2-8B21D44C72CF}"/>
              </a:ext>
            </a:extLst>
          </p:cNvPr>
          <p:cNvCxnSpPr>
            <a:cxnSpLocks/>
          </p:cNvCxnSpPr>
          <p:nvPr>
            <p:custDataLst>
              <p:tags r:id="rId4"/>
            </p:custDataLst>
          </p:nvPr>
        </p:nvCxnSpPr>
        <p:spPr>
          <a:xfrm>
            <a:off x="554736" y="2185029"/>
            <a:ext cx="6013545" cy="10483"/>
          </a:xfrm>
          <a:prstGeom prst="straightConnector1">
            <a:avLst/>
          </a:prstGeom>
          <a:ln w="190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7" name="Text Placeholder 4">
            <a:extLst>
              <a:ext uri="{FF2B5EF4-FFF2-40B4-BE49-F238E27FC236}">
                <a16:creationId xmlns:a16="http://schemas.microsoft.com/office/drawing/2014/main" id="{30194B00-737E-565F-E478-EF4113983895}"/>
              </a:ext>
            </a:extLst>
          </p:cNvPr>
          <p:cNvSpPr>
            <a:spLocks noGrp="1"/>
          </p:cNvSpPr>
          <p:nvPr>
            <p:custDataLst>
              <p:tags r:id="rId5"/>
            </p:custDataLst>
          </p:nvPr>
        </p:nvSpPr>
        <p:spPr bwMode="auto">
          <a:xfrm>
            <a:off x="4868863" y="1371600"/>
            <a:ext cx="6769100"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D79153D7-F8CD-48F1-924B-2524964F7124}" type="datetime'''''''2''''''0''''''''''''''''''''''''2''''''''''6'''">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2026</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72" name="Text Placeholder 4">
            <a:extLst>
              <a:ext uri="{FF2B5EF4-FFF2-40B4-BE49-F238E27FC236}">
                <a16:creationId xmlns:a16="http://schemas.microsoft.com/office/drawing/2014/main" id="{D14FF9D5-905A-DB4A-6F09-ABDAC9578785}"/>
              </a:ext>
            </a:extLst>
          </p:cNvPr>
          <p:cNvSpPr>
            <a:spLocks noGrp="1"/>
          </p:cNvSpPr>
          <p:nvPr>
            <p:custDataLst>
              <p:tags r:id="rId6"/>
            </p:custDataLst>
          </p:nvPr>
        </p:nvSpPr>
        <p:spPr bwMode="auto">
          <a:xfrm>
            <a:off x="4868864" y="1647825"/>
            <a:ext cx="16684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099B93D6-8C31-41EF-BFF1-2B4F6E2DB3E0}" type="datetime'Q''''''''''''''1'''''''''''''''''''''''">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Q1</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74" name="Text Placeholder 4">
            <a:extLst>
              <a:ext uri="{FF2B5EF4-FFF2-40B4-BE49-F238E27FC236}">
                <a16:creationId xmlns:a16="http://schemas.microsoft.com/office/drawing/2014/main" id="{DADF32C8-AB4E-430C-F617-7991F2F09B62}"/>
              </a:ext>
            </a:extLst>
          </p:cNvPr>
          <p:cNvSpPr>
            <a:spLocks noGrp="1"/>
          </p:cNvSpPr>
          <p:nvPr>
            <p:custDataLst>
              <p:tags r:id="rId7"/>
            </p:custDataLst>
          </p:nvPr>
        </p:nvSpPr>
        <p:spPr bwMode="auto">
          <a:xfrm>
            <a:off x="6537325" y="1647825"/>
            <a:ext cx="168751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22349FC0-979B-4E70-92B6-0EA6774E2217}" type="datetime'''''''''''''''''''Q''''''''''''''''''''''''2'''''''''">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Q2</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7" name="Text Placeholder 4">
            <a:extLst>
              <a:ext uri="{FF2B5EF4-FFF2-40B4-BE49-F238E27FC236}">
                <a16:creationId xmlns:a16="http://schemas.microsoft.com/office/drawing/2014/main" id="{ED5CE687-CC28-9972-AB11-D11656AAD45F}"/>
              </a:ext>
            </a:extLst>
          </p:cNvPr>
          <p:cNvSpPr>
            <a:spLocks noGrp="1"/>
          </p:cNvSpPr>
          <p:nvPr>
            <p:custDataLst>
              <p:tags r:id="rId8"/>
            </p:custDataLst>
          </p:nvPr>
        </p:nvSpPr>
        <p:spPr bwMode="auto">
          <a:xfrm>
            <a:off x="8224838" y="1647825"/>
            <a:ext cx="17065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A56E5EFD-89FE-4EAB-97B0-7D5B05A59ED5}" type="datetime'''Q''''''''''''''3'''''''''''''''''''''''''''">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Q3</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9" name="Text Placeholder 4">
            <a:extLst>
              <a:ext uri="{FF2B5EF4-FFF2-40B4-BE49-F238E27FC236}">
                <a16:creationId xmlns:a16="http://schemas.microsoft.com/office/drawing/2014/main" id="{4CBCB79D-A940-1295-5C2E-04ABDF3BF42F}"/>
              </a:ext>
            </a:extLst>
          </p:cNvPr>
          <p:cNvSpPr>
            <a:spLocks noGrp="1"/>
          </p:cNvSpPr>
          <p:nvPr>
            <p:custDataLst>
              <p:tags r:id="rId9"/>
            </p:custDataLst>
          </p:nvPr>
        </p:nvSpPr>
        <p:spPr bwMode="auto">
          <a:xfrm>
            <a:off x="9931400" y="1647825"/>
            <a:ext cx="17065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315D0430-0028-4D69-A503-CA3172580C3E}" type="datetime'''''''''''''''''''''''''Q''''''''''''''''''''''''''4'''''">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Q4</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87" name="Text Placeholder 4">
            <a:extLst>
              <a:ext uri="{FF2B5EF4-FFF2-40B4-BE49-F238E27FC236}">
                <a16:creationId xmlns:a16="http://schemas.microsoft.com/office/drawing/2014/main" id="{873C9B79-F616-BBA5-B192-997ECEA9C85D}"/>
              </a:ext>
            </a:extLst>
          </p:cNvPr>
          <p:cNvSpPr>
            <a:spLocks noGrp="1"/>
          </p:cNvSpPr>
          <p:nvPr>
            <p:custDataLst>
              <p:tags r:id="rId10"/>
            </p:custDataLst>
          </p:nvPr>
        </p:nvSpPr>
        <p:spPr bwMode="auto">
          <a:xfrm>
            <a:off x="4868864"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BAE0E109-E201-4C91-B1A1-061A168E57B6}" type="datetime'''''''''J''''''''''''a''''''''''''''''''''''''n'''''''''''">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Jan</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89" name="Text Placeholder 4">
            <a:extLst>
              <a:ext uri="{FF2B5EF4-FFF2-40B4-BE49-F238E27FC236}">
                <a16:creationId xmlns:a16="http://schemas.microsoft.com/office/drawing/2014/main" id="{B20A0022-0A46-C7BC-6205-12383872C71E}"/>
              </a:ext>
            </a:extLst>
          </p:cNvPr>
          <p:cNvSpPr>
            <a:spLocks noGrp="1"/>
          </p:cNvSpPr>
          <p:nvPr>
            <p:custDataLst>
              <p:tags r:id="rId11"/>
            </p:custDataLst>
          </p:nvPr>
        </p:nvSpPr>
        <p:spPr bwMode="auto">
          <a:xfrm>
            <a:off x="5443539" y="1924050"/>
            <a:ext cx="51911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B4D9AD88-34D1-4D82-A8BA-B3F734FB2B84}" type="datetime'''''''''''''F''''''''''''e''''''''''''b'''''''''''''''">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Feb</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40" name="Text Placeholder 4">
            <a:extLst>
              <a:ext uri="{FF2B5EF4-FFF2-40B4-BE49-F238E27FC236}">
                <a16:creationId xmlns:a16="http://schemas.microsoft.com/office/drawing/2014/main" id="{A5EC80F0-B354-F245-4523-CFDBC89C0AB6}"/>
              </a:ext>
            </a:extLst>
          </p:cNvPr>
          <p:cNvSpPr>
            <a:spLocks noGrp="1"/>
          </p:cNvSpPr>
          <p:nvPr>
            <p:custDataLst>
              <p:tags r:id="rId12"/>
            </p:custDataLst>
          </p:nvPr>
        </p:nvSpPr>
        <p:spPr bwMode="auto">
          <a:xfrm>
            <a:off x="5962651"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47C4CB1C-D628-4EC0-A8EE-C5018AEF4394}" type="datetime'''M''''''''''''''''''''''''a''''r'''''''''''''''''''''''''''''">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Mar</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41" name="Text Placeholder 4">
            <a:extLst>
              <a:ext uri="{FF2B5EF4-FFF2-40B4-BE49-F238E27FC236}">
                <a16:creationId xmlns:a16="http://schemas.microsoft.com/office/drawing/2014/main" id="{8A5D3F5D-38C6-1955-7399-C54EFE7E8215}"/>
              </a:ext>
            </a:extLst>
          </p:cNvPr>
          <p:cNvSpPr>
            <a:spLocks noGrp="1"/>
          </p:cNvSpPr>
          <p:nvPr>
            <p:custDataLst>
              <p:tags r:id="rId13"/>
            </p:custDataLst>
          </p:nvPr>
        </p:nvSpPr>
        <p:spPr bwMode="auto">
          <a:xfrm>
            <a:off x="6537325" y="1924050"/>
            <a:ext cx="55721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76154552-4206-4873-9EDE-0FABC66FDD81}" type="datetime'''''''A''''''''''''''''''''''''''''''''''''''''''pr'''''">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Apr</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42" name="Text Placeholder 4">
            <a:extLst>
              <a:ext uri="{FF2B5EF4-FFF2-40B4-BE49-F238E27FC236}">
                <a16:creationId xmlns:a16="http://schemas.microsoft.com/office/drawing/2014/main" id="{CCE38A2D-5011-4CF9-16CA-3990C364DC52}"/>
              </a:ext>
            </a:extLst>
          </p:cNvPr>
          <p:cNvSpPr>
            <a:spLocks noGrp="1"/>
          </p:cNvSpPr>
          <p:nvPr>
            <p:custDataLst>
              <p:tags r:id="rId14"/>
            </p:custDataLst>
          </p:nvPr>
        </p:nvSpPr>
        <p:spPr bwMode="auto">
          <a:xfrm>
            <a:off x="7094539"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97320247-2871-41C9-8228-BAEEE7AA73DA}" type="datetime'''''''''M''''''''''''a''''''''''''''y'''''">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May</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55EF307D-74F5-6992-FD82-7E3D709C7D9B}"/>
              </a:ext>
            </a:extLst>
          </p:cNvPr>
          <p:cNvSpPr>
            <a:spLocks noGrp="1"/>
          </p:cNvSpPr>
          <p:nvPr>
            <p:custDataLst>
              <p:tags r:id="rId15"/>
            </p:custDataLst>
          </p:nvPr>
        </p:nvSpPr>
        <p:spPr bwMode="auto">
          <a:xfrm>
            <a:off x="7669214" y="1924050"/>
            <a:ext cx="5556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DFD0BF3F-A85B-4A8A-895F-827244618C83}" type="datetime'''''J''''''''u''''''''''''''''''''n'''">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Jun</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1" name="Text Placeholder 4">
            <a:extLst>
              <a:ext uri="{FF2B5EF4-FFF2-40B4-BE49-F238E27FC236}">
                <a16:creationId xmlns:a16="http://schemas.microsoft.com/office/drawing/2014/main" id="{14548C92-2FAD-B9DB-32FA-3B303AFD2B5C}"/>
              </a:ext>
            </a:extLst>
          </p:cNvPr>
          <p:cNvSpPr>
            <a:spLocks noGrp="1"/>
          </p:cNvSpPr>
          <p:nvPr>
            <p:custDataLst>
              <p:tags r:id="rId16"/>
            </p:custDataLst>
          </p:nvPr>
        </p:nvSpPr>
        <p:spPr bwMode="auto">
          <a:xfrm>
            <a:off x="8224839" y="1924050"/>
            <a:ext cx="5762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A38C8846-38C9-44E9-B942-CD6F6C577512}" type="datetime'''''''''''''''''J''''''''''''''''u''''''''l'''''''''''''''">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Jul</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2" name="Text Placeholder 4">
            <a:extLst>
              <a:ext uri="{FF2B5EF4-FFF2-40B4-BE49-F238E27FC236}">
                <a16:creationId xmlns:a16="http://schemas.microsoft.com/office/drawing/2014/main" id="{A545FDC5-B04D-2E09-EE46-9CB1ABA50F45}"/>
              </a:ext>
            </a:extLst>
          </p:cNvPr>
          <p:cNvSpPr>
            <a:spLocks noGrp="1"/>
          </p:cNvSpPr>
          <p:nvPr>
            <p:custDataLst>
              <p:tags r:id="rId17"/>
            </p:custDataLst>
          </p:nvPr>
        </p:nvSpPr>
        <p:spPr bwMode="auto">
          <a:xfrm>
            <a:off x="8801101"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7A2F4EC2-C29B-4CC1-9BF6-A20E19EF6ADD}" type="datetime'''A''''''''''''''''u''''''''''g'''">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Aug</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3" name="Text Placeholder 4">
            <a:extLst>
              <a:ext uri="{FF2B5EF4-FFF2-40B4-BE49-F238E27FC236}">
                <a16:creationId xmlns:a16="http://schemas.microsoft.com/office/drawing/2014/main" id="{6A8DE43C-F4B7-B3E5-435F-60CE5AEE6E83}"/>
              </a:ext>
            </a:extLst>
          </p:cNvPr>
          <p:cNvSpPr>
            <a:spLocks noGrp="1"/>
          </p:cNvSpPr>
          <p:nvPr>
            <p:custDataLst>
              <p:tags r:id="rId18"/>
            </p:custDataLst>
          </p:nvPr>
        </p:nvSpPr>
        <p:spPr bwMode="auto">
          <a:xfrm>
            <a:off x="9375776" y="1924050"/>
            <a:ext cx="5556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BA6C90BB-DD65-42C5-92FF-AC50FC22C4FD}" type="datetime'''''''S''''e''''''''''''''''''''''''''''''p'''''''''''''''">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Sep</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4" name="Text Placeholder 4">
            <a:extLst>
              <a:ext uri="{FF2B5EF4-FFF2-40B4-BE49-F238E27FC236}">
                <a16:creationId xmlns:a16="http://schemas.microsoft.com/office/drawing/2014/main" id="{D8644A53-27DA-2E91-D7DC-6876436126BD}"/>
              </a:ext>
            </a:extLst>
          </p:cNvPr>
          <p:cNvSpPr>
            <a:spLocks noGrp="1"/>
          </p:cNvSpPr>
          <p:nvPr>
            <p:custDataLst>
              <p:tags r:id="rId19"/>
            </p:custDataLst>
          </p:nvPr>
        </p:nvSpPr>
        <p:spPr bwMode="auto">
          <a:xfrm>
            <a:off x="9931401"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DE7BE11B-6DB8-425E-B82E-105D921BA081}" type="datetime'''''''''''''''''''''O''''c''t'''''''''''''''''''''''''''''''">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Oct</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5" name="Text Placeholder 4">
            <a:extLst>
              <a:ext uri="{FF2B5EF4-FFF2-40B4-BE49-F238E27FC236}">
                <a16:creationId xmlns:a16="http://schemas.microsoft.com/office/drawing/2014/main" id="{9E58D716-BAEC-B238-D10A-347748FA0292}"/>
              </a:ext>
            </a:extLst>
          </p:cNvPr>
          <p:cNvSpPr>
            <a:spLocks noGrp="1"/>
          </p:cNvSpPr>
          <p:nvPr>
            <p:custDataLst>
              <p:tags r:id="rId20"/>
            </p:custDataLst>
          </p:nvPr>
        </p:nvSpPr>
        <p:spPr bwMode="auto">
          <a:xfrm>
            <a:off x="10506076" y="1924050"/>
            <a:ext cx="55721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3DECA702-A320-4549-8A25-16DF1D335016}" type="datetime'N''''''''o''''v'''''''''''''''''''''''''''''''''''''''''''''">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Nov</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96" name="Text Placeholder 4">
            <a:extLst>
              <a:ext uri="{FF2B5EF4-FFF2-40B4-BE49-F238E27FC236}">
                <a16:creationId xmlns:a16="http://schemas.microsoft.com/office/drawing/2014/main" id="{66FC123F-10C7-71CD-FC77-551EADF5AF38}"/>
              </a:ext>
            </a:extLst>
          </p:cNvPr>
          <p:cNvSpPr>
            <a:spLocks noGrp="1"/>
          </p:cNvSpPr>
          <p:nvPr>
            <p:custDataLst>
              <p:tags r:id="rId21"/>
            </p:custDataLst>
          </p:nvPr>
        </p:nvSpPr>
        <p:spPr bwMode="auto">
          <a:xfrm>
            <a:off x="11063289" y="1924050"/>
            <a:ext cx="5746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fld id="{80A757A4-0CFC-447A-8B68-7E0BD2DD4BAA}" type="datetime'''''''''''D''''''''''''''''''''''''''''''e''''''''''''c'''">
              <a:rPr kumimoji="0" lang="en-US" altLang="en-US" sz="1400" b="1"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000000"/>
                </a:buClr>
                <a:buSzPct val="100000"/>
                <a:buFont typeface="Segoe UI" panose="020B0502040204020203" pitchFamily="34" charset="0"/>
                <a:buChar char="​"/>
                <a:tabLst/>
                <a:defRPr/>
              </a:pPr>
              <a:t>Dec</a:t>
            </a:fld>
            <a:endPar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75" name="Straight Connector 74">
            <a:extLst>
              <a:ext uri="{FF2B5EF4-FFF2-40B4-BE49-F238E27FC236}">
                <a16:creationId xmlns:a16="http://schemas.microsoft.com/office/drawing/2014/main" id="{4F81CB47-A55E-7497-15B4-1D127AD9AE5C}"/>
              </a:ext>
            </a:extLst>
          </p:cNvPr>
          <p:cNvCxnSpPr/>
          <p:nvPr>
            <p:custDataLst>
              <p:tags r:id="rId22"/>
            </p:custDataLst>
          </p:nvPr>
        </p:nvCxnSpPr>
        <p:spPr bwMode="auto">
          <a:xfrm flipH="1">
            <a:off x="4813301" y="1924050"/>
            <a:ext cx="17240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D28727EA-F577-5649-F97A-767C82C1DC96}"/>
              </a:ext>
            </a:extLst>
          </p:cNvPr>
          <p:cNvCxnSpPr/>
          <p:nvPr>
            <p:custDataLst>
              <p:tags r:id="rId23"/>
            </p:custDataLst>
          </p:nvPr>
        </p:nvCxnSpPr>
        <p:spPr bwMode="auto">
          <a:xfrm flipH="1">
            <a:off x="4813300" y="1647825"/>
            <a:ext cx="6824663"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61F80DA2-33C9-C60E-1BC3-9FF04368FDCC}"/>
              </a:ext>
            </a:extLst>
          </p:cNvPr>
          <p:cNvCxnSpPr/>
          <p:nvPr>
            <p:custDataLst>
              <p:tags r:id="rId24"/>
            </p:custDataLst>
          </p:nvPr>
        </p:nvCxnSpPr>
        <p:spPr bwMode="auto">
          <a:xfrm flipH="1">
            <a:off x="8169275" y="1924050"/>
            <a:ext cx="17621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5E5E1F55-D145-64D9-A38F-5E55227C5D65}"/>
              </a:ext>
            </a:extLst>
          </p:cNvPr>
          <p:cNvCxnSpPr/>
          <p:nvPr>
            <p:custDataLst>
              <p:tags r:id="rId25"/>
            </p:custDataLst>
          </p:nvPr>
        </p:nvCxnSpPr>
        <p:spPr bwMode="auto">
          <a:xfrm flipH="1">
            <a:off x="6481763" y="1924050"/>
            <a:ext cx="174307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E54670CE-98B6-A206-1342-B226019196DB}"/>
              </a:ext>
            </a:extLst>
          </p:cNvPr>
          <p:cNvCxnSpPr/>
          <p:nvPr>
            <p:custDataLst>
              <p:tags r:id="rId26"/>
            </p:custDataLst>
          </p:nvPr>
        </p:nvCxnSpPr>
        <p:spPr bwMode="auto">
          <a:xfrm flipH="1">
            <a:off x="9875838" y="1924050"/>
            <a:ext cx="17621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B4438740-6FF4-7397-73BD-860F03B5FA91}"/>
              </a:ext>
            </a:extLst>
          </p:cNvPr>
          <p:cNvCxnSpPr/>
          <p:nvPr>
            <p:custDataLst>
              <p:tags r:id="rId27"/>
            </p:custDataLst>
          </p:nvPr>
        </p:nvCxnSpPr>
        <p:spPr bwMode="auto">
          <a:xfrm>
            <a:off x="4868863"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DA35B3F9-19F1-7450-270B-0221E4F92FF6}"/>
              </a:ext>
            </a:extLst>
          </p:cNvPr>
          <p:cNvCxnSpPr/>
          <p:nvPr>
            <p:custDataLst>
              <p:tags r:id="rId28"/>
            </p:custDataLst>
          </p:nvPr>
        </p:nvCxnSpPr>
        <p:spPr bwMode="auto">
          <a:xfrm>
            <a:off x="11637963"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3BEF473A-A1BD-5949-094F-C6C909060886}"/>
              </a:ext>
            </a:extLst>
          </p:cNvPr>
          <p:cNvCxnSpPr/>
          <p:nvPr>
            <p:custDataLst>
              <p:tags r:id="rId29"/>
            </p:custDataLst>
          </p:nvPr>
        </p:nvCxnSpPr>
        <p:spPr bwMode="auto">
          <a:xfrm>
            <a:off x="5443538"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12013E23-52E1-8CA5-89C2-9C964257C518}"/>
              </a:ext>
            </a:extLst>
          </p:cNvPr>
          <p:cNvCxnSpPr/>
          <p:nvPr>
            <p:custDataLst>
              <p:tags r:id="rId30"/>
            </p:custDataLst>
          </p:nvPr>
        </p:nvCxnSpPr>
        <p:spPr bwMode="auto">
          <a:xfrm>
            <a:off x="5962650"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ACC414BB-D77F-55C4-05BD-47A264468C52}"/>
              </a:ext>
            </a:extLst>
          </p:cNvPr>
          <p:cNvCxnSpPr/>
          <p:nvPr>
            <p:custDataLst>
              <p:tags r:id="rId31"/>
            </p:custDataLst>
          </p:nvPr>
        </p:nvCxnSpPr>
        <p:spPr bwMode="auto">
          <a:xfrm>
            <a:off x="6537325"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3BDFF51C-2DBC-CC57-499B-FB1371A7A319}"/>
              </a:ext>
            </a:extLst>
          </p:cNvPr>
          <p:cNvCxnSpPr/>
          <p:nvPr>
            <p:custDataLst>
              <p:tags r:id="rId32"/>
            </p:custDataLst>
          </p:nvPr>
        </p:nvCxnSpPr>
        <p:spPr bwMode="auto">
          <a:xfrm>
            <a:off x="7094538"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4" name="Straight Connector 103">
            <a:extLst>
              <a:ext uri="{FF2B5EF4-FFF2-40B4-BE49-F238E27FC236}">
                <a16:creationId xmlns:a16="http://schemas.microsoft.com/office/drawing/2014/main" id="{E052768C-54A0-EE22-D1B4-C7D8B0A1B605}"/>
              </a:ext>
            </a:extLst>
          </p:cNvPr>
          <p:cNvCxnSpPr/>
          <p:nvPr>
            <p:custDataLst>
              <p:tags r:id="rId33"/>
            </p:custDataLst>
          </p:nvPr>
        </p:nvCxnSpPr>
        <p:spPr bwMode="auto">
          <a:xfrm>
            <a:off x="8224838"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5" name="Straight Connector 104">
            <a:extLst>
              <a:ext uri="{FF2B5EF4-FFF2-40B4-BE49-F238E27FC236}">
                <a16:creationId xmlns:a16="http://schemas.microsoft.com/office/drawing/2014/main" id="{93C36E89-DDD6-1B18-BAC7-FD4E5AE188EA}"/>
              </a:ext>
            </a:extLst>
          </p:cNvPr>
          <p:cNvCxnSpPr/>
          <p:nvPr>
            <p:custDataLst>
              <p:tags r:id="rId34"/>
            </p:custDataLst>
          </p:nvPr>
        </p:nvCxnSpPr>
        <p:spPr bwMode="auto">
          <a:xfrm>
            <a:off x="8801100"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6" name="Straight Connector 105">
            <a:extLst>
              <a:ext uri="{FF2B5EF4-FFF2-40B4-BE49-F238E27FC236}">
                <a16:creationId xmlns:a16="http://schemas.microsoft.com/office/drawing/2014/main" id="{D37FBDF9-04F6-FF83-345B-DDAE1BB78B61}"/>
              </a:ext>
            </a:extLst>
          </p:cNvPr>
          <p:cNvCxnSpPr/>
          <p:nvPr>
            <p:custDataLst>
              <p:tags r:id="rId35"/>
            </p:custDataLst>
          </p:nvPr>
        </p:nvCxnSpPr>
        <p:spPr bwMode="auto">
          <a:xfrm>
            <a:off x="9375775"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7" name="Straight Connector 106">
            <a:extLst>
              <a:ext uri="{FF2B5EF4-FFF2-40B4-BE49-F238E27FC236}">
                <a16:creationId xmlns:a16="http://schemas.microsoft.com/office/drawing/2014/main" id="{66BDBD22-1C58-E6DF-3271-8143813753FD}"/>
              </a:ext>
            </a:extLst>
          </p:cNvPr>
          <p:cNvCxnSpPr/>
          <p:nvPr>
            <p:custDataLst>
              <p:tags r:id="rId36"/>
            </p:custDataLst>
          </p:nvPr>
        </p:nvCxnSpPr>
        <p:spPr bwMode="auto">
          <a:xfrm>
            <a:off x="9931400"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727BB5D4-2FC9-93E5-25C8-CB3989EEB53E}"/>
              </a:ext>
            </a:extLst>
          </p:cNvPr>
          <p:cNvCxnSpPr/>
          <p:nvPr>
            <p:custDataLst>
              <p:tags r:id="rId37"/>
            </p:custDataLst>
          </p:nvPr>
        </p:nvCxnSpPr>
        <p:spPr bwMode="auto">
          <a:xfrm>
            <a:off x="10506075"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9" name="Straight Connector 108">
            <a:extLst>
              <a:ext uri="{FF2B5EF4-FFF2-40B4-BE49-F238E27FC236}">
                <a16:creationId xmlns:a16="http://schemas.microsoft.com/office/drawing/2014/main" id="{210BE6E6-A945-333D-7316-37F0532416C4}"/>
              </a:ext>
            </a:extLst>
          </p:cNvPr>
          <p:cNvCxnSpPr/>
          <p:nvPr>
            <p:custDataLst>
              <p:tags r:id="rId38"/>
            </p:custDataLst>
          </p:nvPr>
        </p:nvCxnSpPr>
        <p:spPr bwMode="auto">
          <a:xfrm>
            <a:off x="11063288" y="2200275"/>
            <a:ext cx="0" cy="3521075"/>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6D901A8-C28E-2FDA-B987-C3BF04BFE33F}"/>
              </a:ext>
            </a:extLst>
          </p:cNvPr>
          <p:cNvCxnSpPr/>
          <p:nvPr>
            <p:custDataLst>
              <p:tags r:id="rId39"/>
            </p:custDataLst>
          </p:nvPr>
        </p:nvCxnSpPr>
        <p:spPr bwMode="auto">
          <a:xfrm>
            <a:off x="4868863" y="5721350"/>
            <a:ext cx="676910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3" name="Straight Connector 112">
            <a:extLst>
              <a:ext uri="{FF2B5EF4-FFF2-40B4-BE49-F238E27FC236}">
                <a16:creationId xmlns:a16="http://schemas.microsoft.com/office/drawing/2014/main" id="{77B0BDF8-95F9-C80B-A276-67B1D7303B20}"/>
              </a:ext>
            </a:extLst>
          </p:cNvPr>
          <p:cNvCxnSpPr/>
          <p:nvPr>
            <p:custDataLst>
              <p:tags r:id="rId40"/>
            </p:custDataLst>
          </p:nvPr>
        </p:nvCxnSpPr>
        <p:spPr bwMode="gray">
          <a:xfrm>
            <a:off x="7669213" y="2200275"/>
            <a:ext cx="0" cy="3675063"/>
          </a:xfrm>
          <a:prstGeom prst="line">
            <a:avLst/>
          </a:prstGeom>
          <a:ln w="19050" cap="flat" cmpd="sng" algn="ctr">
            <a:solidFill>
              <a:schemeClr val="accent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40393888-BA36-47F4-FACE-680657207B5C}"/>
              </a:ext>
            </a:extLst>
          </p:cNvPr>
          <p:cNvCxnSpPr/>
          <p:nvPr>
            <p:custDataLst>
              <p:tags r:id="rId41"/>
            </p:custDataLst>
          </p:nvPr>
        </p:nvCxnSpPr>
        <p:spPr bwMode="gray">
          <a:xfrm>
            <a:off x="11618913" y="2200275"/>
            <a:ext cx="0" cy="3675063"/>
          </a:xfrm>
          <a:prstGeom prst="line">
            <a:avLst/>
          </a:prstGeom>
          <a:ln w="19050" cap="flat" cmpd="sng" algn="ctr">
            <a:solidFill>
              <a:schemeClr val="accent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835E7198-C860-14EE-E151-051FB48E778B}"/>
              </a:ext>
            </a:extLst>
          </p:cNvPr>
          <p:cNvCxnSpPr/>
          <p:nvPr>
            <p:custDataLst>
              <p:tags r:id="rId42"/>
            </p:custDataLst>
          </p:nvPr>
        </p:nvCxnSpPr>
        <p:spPr bwMode="auto">
          <a:xfrm>
            <a:off x="4868863" y="2200275"/>
            <a:ext cx="676910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4" name="Isosceles Triangle 113">
            <a:extLst>
              <a:ext uri="{FF2B5EF4-FFF2-40B4-BE49-F238E27FC236}">
                <a16:creationId xmlns:a16="http://schemas.microsoft.com/office/drawing/2014/main" id="{06700931-C288-5991-32EB-DF922852A343}"/>
              </a:ext>
            </a:extLst>
          </p:cNvPr>
          <p:cNvSpPr/>
          <p:nvPr>
            <p:custDataLst>
              <p:tags r:id="rId43"/>
            </p:custDataLst>
          </p:nvPr>
        </p:nvSpPr>
        <p:spPr bwMode="gray">
          <a:xfrm>
            <a:off x="11530013" y="57864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112" name="Isosceles Triangle 111">
            <a:extLst>
              <a:ext uri="{FF2B5EF4-FFF2-40B4-BE49-F238E27FC236}">
                <a16:creationId xmlns:a16="http://schemas.microsoft.com/office/drawing/2014/main" id="{EC323D99-4688-22D3-29F1-12BE5F5C7433}"/>
              </a:ext>
            </a:extLst>
          </p:cNvPr>
          <p:cNvSpPr/>
          <p:nvPr>
            <p:custDataLst>
              <p:tags r:id="rId44"/>
            </p:custDataLst>
          </p:nvPr>
        </p:nvSpPr>
        <p:spPr bwMode="gray">
          <a:xfrm>
            <a:off x="7580313" y="57864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cxnSp>
        <p:nvCxnSpPr>
          <p:cNvPr id="80" name="LineBasicDefault 19">
            <a:extLst>
              <a:ext uri="{FF2B5EF4-FFF2-40B4-BE49-F238E27FC236}">
                <a16:creationId xmlns:a16="http://schemas.microsoft.com/office/drawing/2014/main" id="{17BEE3CA-67AA-E005-4348-5B29AD4EE0EC}"/>
              </a:ext>
            </a:extLst>
          </p:cNvPr>
          <p:cNvCxnSpPr>
            <a:cxnSpLocks/>
          </p:cNvCxnSpPr>
          <p:nvPr>
            <p:custDataLst>
              <p:tags r:id="rId45"/>
            </p:custDataLst>
          </p:nvPr>
        </p:nvCxnSpPr>
        <p:spPr>
          <a:xfrm>
            <a:off x="554736" y="3924441"/>
            <a:ext cx="11082528"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E24E4EEE-A323-B31E-850D-7EE98AAAEDB5}"/>
              </a:ext>
            </a:extLst>
          </p:cNvPr>
          <p:cNvSpPr txBox="1">
            <a:spLocks/>
          </p:cNvSpPr>
          <p:nvPr>
            <p:custDataLst>
              <p:tags r:id="rId46"/>
            </p:custDataLst>
          </p:nvPr>
        </p:nvSpPr>
        <p:spPr>
          <a:xfrm>
            <a:off x="7257726" y="6001213"/>
            <a:ext cx="795292"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FFFFFF"/>
              </a:buClr>
              <a:buSzPct val="100000"/>
              <a:buFontTx/>
              <a:buNone/>
              <a:tabLst/>
              <a:defRPr/>
            </a:pPr>
            <a:r>
              <a:rPr kumimoji="0" lang="en-US" sz="1200" b="1" i="0" u="none" strike="noStrike" kern="0" cap="none" spc="0" normalizeH="0" baseline="0" noProof="0">
                <a:ln>
                  <a:noFill/>
                </a:ln>
                <a:solidFill>
                  <a:srgbClr val="000000"/>
                </a:solidFill>
                <a:effectLst/>
                <a:uLnTx/>
                <a:uFillTx/>
                <a:latin typeface="Arial"/>
                <a:ea typeface="+mn-ea"/>
                <a:cs typeface="+mn-cs"/>
              </a:rPr>
              <a:t>Jun Board</a:t>
            </a:r>
          </a:p>
        </p:txBody>
      </p:sp>
      <p:sp>
        <p:nvSpPr>
          <p:cNvPr id="118" name="TextBox 117">
            <a:extLst>
              <a:ext uri="{FF2B5EF4-FFF2-40B4-BE49-F238E27FC236}">
                <a16:creationId xmlns:a16="http://schemas.microsoft.com/office/drawing/2014/main" id="{ECC427EC-D81C-70D7-5401-4649C7B1BF3F}"/>
              </a:ext>
            </a:extLst>
          </p:cNvPr>
          <p:cNvSpPr txBox="1">
            <a:spLocks/>
          </p:cNvSpPr>
          <p:nvPr>
            <p:custDataLst>
              <p:tags r:id="rId47"/>
            </p:custDataLst>
          </p:nvPr>
        </p:nvSpPr>
        <p:spPr>
          <a:xfrm>
            <a:off x="11211135" y="6001213"/>
            <a:ext cx="820984" cy="184666"/>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FFFFFF"/>
              </a:buClr>
              <a:buSzPct val="100000"/>
              <a:buFontTx/>
              <a:buNone/>
              <a:tabLst/>
              <a:defRPr/>
            </a:pPr>
            <a:r>
              <a:rPr kumimoji="0" lang="en-US" sz="1200" b="1" i="0" u="none" strike="noStrike" kern="0" cap="none" spc="0" normalizeH="0" baseline="0" noProof="0">
                <a:ln>
                  <a:noFill/>
                </a:ln>
                <a:solidFill>
                  <a:srgbClr val="000000"/>
                </a:solidFill>
                <a:effectLst/>
                <a:uLnTx/>
                <a:uFillTx/>
                <a:latin typeface="Arial"/>
                <a:ea typeface="+mn-ea"/>
                <a:cs typeface="+mn-cs"/>
              </a:rPr>
              <a:t>Dec Board</a:t>
            </a:r>
          </a:p>
        </p:txBody>
      </p:sp>
      <p:sp>
        <p:nvSpPr>
          <p:cNvPr id="20" name="TrackerNumBlue 20">
            <a:extLst>
              <a:ext uri="{FF2B5EF4-FFF2-40B4-BE49-F238E27FC236}">
                <a16:creationId xmlns:a16="http://schemas.microsoft.com/office/drawing/2014/main" id="{B87C4F2F-2CF0-CB33-08ED-AE791AAFE663}"/>
              </a:ext>
            </a:extLst>
          </p:cNvPr>
          <p:cNvSpPr/>
          <p:nvPr>
            <p:custDataLst>
              <p:tags r:id="rId48"/>
            </p:custDataLst>
          </p:nvPr>
        </p:nvSpPr>
        <p:spPr>
          <a:xfrm>
            <a:off x="543188" y="2305632"/>
            <a:ext cx="253945" cy="253945"/>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endParaRPr kumimoji="0" lang="en-US" sz="1400" b="1" i="0" u="none" strike="noStrike" kern="1200" cap="none" spc="0" normalizeH="0" baseline="0" noProof="0" err="1">
              <a:ln>
                <a:noFill/>
              </a:ln>
              <a:solidFill>
                <a:srgbClr val="FFFFFF"/>
              </a:solidFill>
              <a:effectLst/>
              <a:uLnTx/>
              <a:uFillTx/>
              <a:latin typeface="Arial"/>
              <a:ea typeface="+mn-ea"/>
              <a:cs typeface="+mn-cs"/>
            </a:endParaRPr>
          </a:p>
        </p:txBody>
      </p:sp>
      <p:cxnSp>
        <p:nvCxnSpPr>
          <p:cNvPr id="128" name="GreyLineContentSeparatorDefault 126">
            <a:extLst>
              <a:ext uri="{FF2B5EF4-FFF2-40B4-BE49-F238E27FC236}">
                <a16:creationId xmlns:a16="http://schemas.microsoft.com/office/drawing/2014/main" id="{43664DDD-0F40-E6EA-CD92-94BA50ED9B65}"/>
              </a:ext>
            </a:extLst>
          </p:cNvPr>
          <p:cNvCxnSpPr>
            <a:cxnSpLocks/>
          </p:cNvCxnSpPr>
          <p:nvPr>
            <p:custDataLst>
              <p:tags r:id="rId49"/>
            </p:custDataLst>
          </p:nvPr>
        </p:nvCxnSpPr>
        <p:spPr>
          <a:xfrm>
            <a:off x="2260598" y="2819997"/>
            <a:ext cx="937666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9" name="GreyLineContentSeparatorDefault 126">
            <a:extLst>
              <a:ext uri="{FF2B5EF4-FFF2-40B4-BE49-F238E27FC236}">
                <a16:creationId xmlns:a16="http://schemas.microsoft.com/office/drawing/2014/main" id="{EACD071B-03C3-C4C9-0804-68D7D9121ACD}"/>
              </a:ext>
            </a:extLst>
          </p:cNvPr>
          <p:cNvCxnSpPr>
            <a:cxnSpLocks/>
          </p:cNvCxnSpPr>
          <p:nvPr>
            <p:custDataLst>
              <p:tags r:id="rId50"/>
            </p:custDataLst>
          </p:nvPr>
        </p:nvCxnSpPr>
        <p:spPr>
          <a:xfrm>
            <a:off x="2260598" y="4522283"/>
            <a:ext cx="937666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GreyLineContentSeparatorDefault 126">
            <a:extLst>
              <a:ext uri="{FF2B5EF4-FFF2-40B4-BE49-F238E27FC236}">
                <a16:creationId xmlns:a16="http://schemas.microsoft.com/office/drawing/2014/main" id="{6A52E808-1B5B-7CF8-DCF4-407E34526A4C}"/>
              </a:ext>
            </a:extLst>
          </p:cNvPr>
          <p:cNvCxnSpPr>
            <a:cxnSpLocks/>
          </p:cNvCxnSpPr>
          <p:nvPr>
            <p:custDataLst>
              <p:tags r:id="rId51"/>
            </p:custDataLst>
          </p:nvPr>
        </p:nvCxnSpPr>
        <p:spPr>
          <a:xfrm>
            <a:off x="2260598" y="3372219"/>
            <a:ext cx="937666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2" name="GreyLineContentSeparatorDefault 126">
            <a:extLst>
              <a:ext uri="{FF2B5EF4-FFF2-40B4-BE49-F238E27FC236}">
                <a16:creationId xmlns:a16="http://schemas.microsoft.com/office/drawing/2014/main" id="{27A41DAC-9D44-78D4-C4EB-B5826769C7B4}"/>
              </a:ext>
            </a:extLst>
          </p:cNvPr>
          <p:cNvCxnSpPr>
            <a:cxnSpLocks/>
          </p:cNvCxnSpPr>
          <p:nvPr>
            <p:custDataLst>
              <p:tags r:id="rId52"/>
            </p:custDataLst>
          </p:nvPr>
        </p:nvCxnSpPr>
        <p:spPr>
          <a:xfrm>
            <a:off x="2260598" y="5120125"/>
            <a:ext cx="937666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5" name="TrackerNumBlue 20">
            <a:extLst>
              <a:ext uri="{FF2B5EF4-FFF2-40B4-BE49-F238E27FC236}">
                <a16:creationId xmlns:a16="http://schemas.microsoft.com/office/drawing/2014/main" id="{D6C37B51-2299-4787-83D3-920B8A32CC06}"/>
              </a:ext>
            </a:extLst>
          </p:cNvPr>
          <p:cNvSpPr/>
          <p:nvPr>
            <p:custDataLst>
              <p:tags r:id="rId53"/>
            </p:custDataLst>
          </p:nvPr>
        </p:nvSpPr>
        <p:spPr>
          <a:xfrm>
            <a:off x="543188" y="4007918"/>
            <a:ext cx="253945" cy="253945"/>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2</a:t>
            </a:r>
          </a:p>
        </p:txBody>
      </p:sp>
      <p:sp>
        <p:nvSpPr>
          <p:cNvPr id="34" name="TextBox 33">
            <a:extLst>
              <a:ext uri="{FF2B5EF4-FFF2-40B4-BE49-F238E27FC236}">
                <a16:creationId xmlns:a16="http://schemas.microsoft.com/office/drawing/2014/main" id="{55943EEF-BF00-9184-F6D9-E1BF0A92037F}"/>
              </a:ext>
            </a:extLst>
          </p:cNvPr>
          <p:cNvSpPr txBox="1">
            <a:spLocks/>
          </p:cNvSpPr>
          <p:nvPr>
            <p:custDataLst>
              <p:tags r:id="rId54"/>
            </p:custDataLst>
          </p:nvPr>
        </p:nvSpPr>
        <p:spPr>
          <a:xfrm>
            <a:off x="849193" y="4007918"/>
            <a:ext cx="1215820" cy="646331"/>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FFFFFF"/>
              </a:buClr>
              <a:buSzPct val="100000"/>
              <a:buFontTx/>
              <a:buNone/>
              <a:tabLst/>
              <a:defRPr/>
            </a:pPr>
            <a:r>
              <a:rPr kumimoji="0" lang="en-US" sz="1400" b="1" i="0" u="none" strike="noStrike" kern="0" cap="none" spc="0" normalizeH="0" baseline="0" noProof="0">
                <a:ln>
                  <a:noFill/>
                </a:ln>
                <a:solidFill>
                  <a:srgbClr val="000000"/>
                </a:solidFill>
                <a:effectLst/>
                <a:uLnTx/>
                <a:uFillTx/>
                <a:latin typeface="Arial"/>
                <a:ea typeface="+mn-ea"/>
                <a:cs typeface="+mn-cs"/>
              </a:rPr>
              <a:t>Establish an ongoing batch process</a:t>
            </a:r>
          </a:p>
        </p:txBody>
      </p:sp>
      <p:grpSp>
        <p:nvGrpSpPr>
          <p:cNvPr id="52" name="Group 51">
            <a:extLst>
              <a:ext uri="{FF2B5EF4-FFF2-40B4-BE49-F238E27FC236}">
                <a16:creationId xmlns:a16="http://schemas.microsoft.com/office/drawing/2014/main" id="{D2DF2629-15BF-B0B3-826D-CFDC1536C631}"/>
              </a:ext>
            </a:extLst>
          </p:cNvPr>
          <p:cNvGrpSpPr/>
          <p:nvPr/>
        </p:nvGrpSpPr>
        <p:grpSpPr>
          <a:xfrm>
            <a:off x="2296728" y="3455696"/>
            <a:ext cx="5370897" cy="385267"/>
            <a:chOff x="2296728" y="3492723"/>
            <a:chExt cx="5370897" cy="385267"/>
          </a:xfrm>
        </p:grpSpPr>
        <p:sp>
          <p:nvSpPr>
            <p:cNvPr id="23" name="Arrow: Pentagon 22">
              <a:extLst>
                <a:ext uri="{FF2B5EF4-FFF2-40B4-BE49-F238E27FC236}">
                  <a16:creationId xmlns:a16="http://schemas.microsoft.com/office/drawing/2014/main" id="{89590A30-2D9A-9626-2F49-8F2474C28C2C}"/>
                </a:ext>
              </a:extLst>
            </p:cNvPr>
            <p:cNvSpPr>
              <a:spLocks/>
            </p:cNvSpPr>
            <p:nvPr/>
          </p:nvSpPr>
          <p:spPr>
            <a:xfrm>
              <a:off x="6673174" y="3492723"/>
              <a:ext cx="994451" cy="385267"/>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FFFFFF"/>
                  </a:solidFill>
                  <a:effectLst/>
                  <a:uLnTx/>
                  <a:uFillTx/>
                  <a:latin typeface="Arial"/>
                  <a:ea typeface="+mn-ea"/>
                  <a:cs typeface="+mn-cs"/>
                </a:rPr>
                <a:t>Target Jun Board</a:t>
              </a:r>
            </a:p>
          </p:txBody>
        </p:sp>
        <p:sp>
          <p:nvSpPr>
            <p:cNvPr id="27" name="Isosceles Triangle 26">
              <a:extLst>
                <a:ext uri="{FF2B5EF4-FFF2-40B4-BE49-F238E27FC236}">
                  <a16:creationId xmlns:a16="http://schemas.microsoft.com/office/drawing/2014/main" id="{51A8A97F-0022-24CE-6894-F608D3E37080}"/>
                </a:ext>
              </a:extLst>
            </p:cNvPr>
            <p:cNvSpPr/>
            <p:nvPr/>
          </p:nvSpPr>
          <p:spPr>
            <a:xfrm>
              <a:off x="6584275" y="3600656"/>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9" name="TextBox 28">
              <a:extLst>
                <a:ext uri="{FF2B5EF4-FFF2-40B4-BE49-F238E27FC236}">
                  <a16:creationId xmlns:a16="http://schemas.microsoft.com/office/drawing/2014/main" id="{63AF47BB-4689-DCBA-A729-EF8845504423}"/>
                </a:ext>
              </a:extLst>
            </p:cNvPr>
            <p:cNvSpPr txBox="1"/>
            <p:nvPr/>
          </p:nvSpPr>
          <p:spPr>
            <a:xfrm>
              <a:off x="4887915" y="3600718"/>
              <a:ext cx="1677640"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To be published (TBD)</a:t>
              </a:r>
            </a:p>
          </p:txBody>
        </p:sp>
        <p:sp>
          <p:nvSpPr>
            <p:cNvPr id="15" name="TextBox 14">
              <a:extLst>
                <a:ext uri="{FF2B5EF4-FFF2-40B4-BE49-F238E27FC236}">
                  <a16:creationId xmlns:a16="http://schemas.microsoft.com/office/drawing/2014/main" id="{A1C0B902-337C-812C-1338-259FC41A7588}"/>
                </a:ext>
              </a:extLst>
            </p:cNvPr>
            <p:cNvSpPr txBox="1"/>
            <p:nvPr/>
          </p:nvSpPr>
          <p:spPr>
            <a:xfrm>
              <a:off x="2296728" y="3577634"/>
              <a:ext cx="2333746"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BYOG for Batch Zero</a:t>
              </a:r>
            </a:p>
          </p:txBody>
        </p:sp>
      </p:grpSp>
      <p:grpSp>
        <p:nvGrpSpPr>
          <p:cNvPr id="50" name="Group 49">
            <a:extLst>
              <a:ext uri="{FF2B5EF4-FFF2-40B4-BE49-F238E27FC236}">
                <a16:creationId xmlns:a16="http://schemas.microsoft.com/office/drawing/2014/main" id="{E58FB7F1-8C40-08D5-7BA5-8B59781C8018}"/>
              </a:ext>
            </a:extLst>
          </p:cNvPr>
          <p:cNvGrpSpPr/>
          <p:nvPr/>
        </p:nvGrpSpPr>
        <p:grpSpPr>
          <a:xfrm>
            <a:off x="2296728" y="2305632"/>
            <a:ext cx="5370898" cy="430887"/>
            <a:chOff x="2296728" y="2305632"/>
            <a:chExt cx="5370898" cy="430887"/>
          </a:xfrm>
        </p:grpSpPr>
        <p:sp>
          <p:nvSpPr>
            <p:cNvPr id="130" name="TextBox 129">
              <a:extLst>
                <a:ext uri="{FF2B5EF4-FFF2-40B4-BE49-F238E27FC236}">
                  <a16:creationId xmlns:a16="http://schemas.microsoft.com/office/drawing/2014/main" id="{9D6B64D4-7C00-F466-4F59-473C56DE16D3}"/>
                </a:ext>
              </a:extLst>
            </p:cNvPr>
            <p:cNvSpPr txBox="1"/>
            <p:nvPr/>
          </p:nvSpPr>
          <p:spPr>
            <a:xfrm>
              <a:off x="4999298" y="2436437"/>
              <a:ext cx="911292"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Published 3/4</a:t>
              </a:r>
            </a:p>
          </p:txBody>
        </p:sp>
        <p:sp>
          <p:nvSpPr>
            <p:cNvPr id="135" name="Arrow: Pentagon 134">
              <a:extLst>
                <a:ext uri="{FF2B5EF4-FFF2-40B4-BE49-F238E27FC236}">
                  <a16:creationId xmlns:a16="http://schemas.microsoft.com/office/drawing/2014/main" id="{668B4D40-86C8-40EF-A1F6-A6248B491198}"/>
                </a:ext>
              </a:extLst>
            </p:cNvPr>
            <p:cNvSpPr>
              <a:spLocks/>
            </p:cNvSpPr>
            <p:nvPr/>
          </p:nvSpPr>
          <p:spPr>
            <a:xfrm>
              <a:off x="6014712" y="2328442"/>
              <a:ext cx="1652914" cy="385267"/>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FFFFFF"/>
                  </a:solidFill>
                  <a:effectLst/>
                  <a:uLnTx/>
                  <a:uFillTx/>
                  <a:latin typeface="Arial"/>
                  <a:ea typeface="+mn-ea"/>
                  <a:cs typeface="+mn-cs"/>
                </a:rPr>
                <a:t>Target Jun Board</a:t>
              </a:r>
            </a:p>
          </p:txBody>
        </p:sp>
        <p:sp>
          <p:nvSpPr>
            <p:cNvPr id="19" name="Isosceles Triangle 18">
              <a:extLst>
                <a:ext uri="{FF2B5EF4-FFF2-40B4-BE49-F238E27FC236}">
                  <a16:creationId xmlns:a16="http://schemas.microsoft.com/office/drawing/2014/main" id="{4FE959BB-2C5E-B25E-0A6F-DAC1DD96F2A8}"/>
                </a:ext>
              </a:extLst>
            </p:cNvPr>
            <p:cNvSpPr/>
            <p:nvPr/>
          </p:nvSpPr>
          <p:spPr>
            <a:xfrm>
              <a:off x="5929312" y="2436375"/>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119" name="TextBox 118">
              <a:extLst>
                <a:ext uri="{FF2B5EF4-FFF2-40B4-BE49-F238E27FC236}">
                  <a16:creationId xmlns:a16="http://schemas.microsoft.com/office/drawing/2014/main" id="{5A289216-9019-0B3A-5EC1-CD9272695971}"/>
                </a:ext>
              </a:extLst>
            </p:cNvPr>
            <p:cNvSpPr txBox="1"/>
            <p:nvPr/>
          </p:nvSpPr>
          <p:spPr>
            <a:xfrm>
              <a:off x="2296728" y="2305632"/>
              <a:ext cx="2333746"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PGRR145/NPRR1325 (Batch Zero framework)</a:t>
              </a:r>
            </a:p>
          </p:txBody>
        </p:sp>
      </p:grpSp>
      <p:grpSp>
        <p:nvGrpSpPr>
          <p:cNvPr id="51" name="Group 50">
            <a:extLst>
              <a:ext uri="{FF2B5EF4-FFF2-40B4-BE49-F238E27FC236}">
                <a16:creationId xmlns:a16="http://schemas.microsoft.com/office/drawing/2014/main" id="{4BACBA78-4D1F-9FC3-A3A4-9E508B914556}"/>
              </a:ext>
            </a:extLst>
          </p:cNvPr>
          <p:cNvGrpSpPr/>
          <p:nvPr/>
        </p:nvGrpSpPr>
        <p:grpSpPr>
          <a:xfrm>
            <a:off x="2296728" y="2903475"/>
            <a:ext cx="5370897" cy="385267"/>
            <a:chOff x="2296728" y="2870884"/>
            <a:chExt cx="5370897" cy="385267"/>
          </a:xfrm>
        </p:grpSpPr>
        <p:sp>
          <p:nvSpPr>
            <p:cNvPr id="22" name="Arrow: Pentagon 21">
              <a:extLst>
                <a:ext uri="{FF2B5EF4-FFF2-40B4-BE49-F238E27FC236}">
                  <a16:creationId xmlns:a16="http://schemas.microsoft.com/office/drawing/2014/main" id="{DC5DBAE1-0AB8-DFD5-4809-3F9FA3EEB212}"/>
                </a:ext>
              </a:extLst>
            </p:cNvPr>
            <p:cNvSpPr>
              <a:spLocks/>
            </p:cNvSpPr>
            <p:nvPr/>
          </p:nvSpPr>
          <p:spPr>
            <a:xfrm>
              <a:off x="6673174" y="2870884"/>
              <a:ext cx="994451" cy="385267"/>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FFFFFF"/>
                  </a:solidFill>
                  <a:effectLst/>
                  <a:uLnTx/>
                  <a:uFillTx/>
                  <a:latin typeface="Arial"/>
                  <a:ea typeface="+mn-ea"/>
                  <a:cs typeface="+mn-cs"/>
                </a:rPr>
                <a:t>Target Jun Board</a:t>
              </a:r>
            </a:p>
          </p:txBody>
        </p:sp>
        <p:sp>
          <p:nvSpPr>
            <p:cNvPr id="25" name="Isosceles Triangle 24">
              <a:extLst>
                <a:ext uri="{FF2B5EF4-FFF2-40B4-BE49-F238E27FC236}">
                  <a16:creationId xmlns:a16="http://schemas.microsoft.com/office/drawing/2014/main" id="{C1503708-35A0-3F41-5D8A-AA6AA5D04BD3}"/>
                </a:ext>
              </a:extLst>
            </p:cNvPr>
            <p:cNvSpPr/>
            <p:nvPr/>
          </p:nvSpPr>
          <p:spPr>
            <a:xfrm>
              <a:off x="6584275" y="2978817"/>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8DADFA73-62CE-0CE9-F1BA-76F7A523790E}"/>
                </a:ext>
              </a:extLst>
            </p:cNvPr>
            <p:cNvSpPr txBox="1"/>
            <p:nvPr/>
          </p:nvSpPr>
          <p:spPr>
            <a:xfrm>
              <a:off x="4887915" y="2978879"/>
              <a:ext cx="1677640"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To be published 4/8 (TBD)</a:t>
              </a:r>
            </a:p>
          </p:txBody>
        </p:sp>
        <p:sp>
          <p:nvSpPr>
            <p:cNvPr id="120" name="TextBox 119">
              <a:extLst>
                <a:ext uri="{FF2B5EF4-FFF2-40B4-BE49-F238E27FC236}">
                  <a16:creationId xmlns:a16="http://schemas.microsoft.com/office/drawing/2014/main" id="{1EDF04A7-B717-7633-C4F3-F811B2A9471E}"/>
                </a:ext>
              </a:extLst>
            </p:cNvPr>
            <p:cNvSpPr txBox="1"/>
            <p:nvPr/>
          </p:nvSpPr>
          <p:spPr>
            <a:xfrm>
              <a:off x="2296728" y="2955795"/>
              <a:ext cx="2333746"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CLR for Batch Zero</a:t>
              </a:r>
            </a:p>
          </p:txBody>
        </p:sp>
      </p:grpSp>
      <p:grpSp>
        <p:nvGrpSpPr>
          <p:cNvPr id="53" name="Group 52">
            <a:extLst>
              <a:ext uri="{FF2B5EF4-FFF2-40B4-BE49-F238E27FC236}">
                <a16:creationId xmlns:a16="http://schemas.microsoft.com/office/drawing/2014/main" id="{E9FFAA53-2B17-E5D2-037B-AFC6130EF7DF}"/>
              </a:ext>
            </a:extLst>
          </p:cNvPr>
          <p:cNvGrpSpPr/>
          <p:nvPr/>
        </p:nvGrpSpPr>
        <p:grpSpPr>
          <a:xfrm>
            <a:off x="2296727" y="4007918"/>
            <a:ext cx="9322184" cy="430887"/>
            <a:chOff x="2296727" y="4029976"/>
            <a:chExt cx="9322184" cy="430887"/>
          </a:xfrm>
        </p:grpSpPr>
        <p:sp>
          <p:nvSpPr>
            <p:cNvPr id="7" name="Arrow: Pentagon 6">
              <a:extLst>
                <a:ext uri="{FF2B5EF4-FFF2-40B4-BE49-F238E27FC236}">
                  <a16:creationId xmlns:a16="http://schemas.microsoft.com/office/drawing/2014/main" id="{34B34BAE-1390-7FD2-176C-5F1F2855B68F}"/>
                </a:ext>
              </a:extLst>
            </p:cNvPr>
            <p:cNvSpPr>
              <a:spLocks/>
            </p:cNvSpPr>
            <p:nvPr/>
          </p:nvSpPr>
          <p:spPr>
            <a:xfrm>
              <a:off x="7758113" y="4070298"/>
              <a:ext cx="3860798" cy="350243"/>
            </a:xfrm>
            <a:prstGeom prst="homePlate">
              <a:avLst/>
            </a:prstGeom>
            <a:solidFill>
              <a:schemeClr val="bg1">
                <a:lumMod val="8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000000"/>
                  </a:solidFill>
                  <a:effectLst/>
                  <a:uLnTx/>
                  <a:uFillTx/>
                  <a:latin typeface="Arial"/>
                  <a:ea typeface="+mn-ea"/>
                  <a:cs typeface="+mn-cs"/>
                </a:rPr>
                <a:t>Target Dec Board</a:t>
              </a:r>
            </a:p>
          </p:txBody>
        </p:sp>
        <p:sp>
          <p:nvSpPr>
            <p:cNvPr id="38" name="Isosceles Triangle 37">
              <a:extLst>
                <a:ext uri="{FF2B5EF4-FFF2-40B4-BE49-F238E27FC236}">
                  <a16:creationId xmlns:a16="http://schemas.microsoft.com/office/drawing/2014/main" id="{4F89113D-F328-034B-3345-7620F02DA802}"/>
                </a:ext>
              </a:extLst>
            </p:cNvPr>
            <p:cNvSpPr/>
            <p:nvPr/>
          </p:nvSpPr>
          <p:spPr>
            <a:xfrm>
              <a:off x="7671665" y="4160719"/>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39" name="TextBox 38">
              <a:extLst>
                <a:ext uri="{FF2B5EF4-FFF2-40B4-BE49-F238E27FC236}">
                  <a16:creationId xmlns:a16="http://schemas.microsoft.com/office/drawing/2014/main" id="{6746C2C0-88A6-FAEA-DE3C-F2D4B0FB5170}"/>
                </a:ext>
              </a:extLst>
            </p:cNvPr>
            <p:cNvSpPr txBox="1"/>
            <p:nvPr/>
          </p:nvSpPr>
          <p:spPr>
            <a:xfrm>
              <a:off x="6313838" y="4160781"/>
              <a:ext cx="1315427"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Publishing date TBD</a:t>
              </a:r>
            </a:p>
          </p:txBody>
        </p:sp>
        <p:sp>
          <p:nvSpPr>
            <p:cNvPr id="122" name="TextBox 121">
              <a:extLst>
                <a:ext uri="{FF2B5EF4-FFF2-40B4-BE49-F238E27FC236}">
                  <a16:creationId xmlns:a16="http://schemas.microsoft.com/office/drawing/2014/main" id="{A6049D04-3498-3569-5BB1-F87B3ACB6470}"/>
                </a:ext>
              </a:extLst>
            </p:cNvPr>
            <p:cNvSpPr txBox="1"/>
            <p:nvPr/>
          </p:nvSpPr>
          <p:spPr>
            <a:xfrm>
              <a:off x="2296727" y="4029976"/>
              <a:ext cx="2330346"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PGRR/NPRR (Batch Study framework)</a:t>
              </a:r>
            </a:p>
          </p:txBody>
        </p:sp>
      </p:grpSp>
      <p:grpSp>
        <p:nvGrpSpPr>
          <p:cNvPr id="54" name="Group 53">
            <a:extLst>
              <a:ext uri="{FF2B5EF4-FFF2-40B4-BE49-F238E27FC236}">
                <a16:creationId xmlns:a16="http://schemas.microsoft.com/office/drawing/2014/main" id="{293C7E45-089B-B977-0A7E-5ED7C83007E7}"/>
              </a:ext>
            </a:extLst>
          </p:cNvPr>
          <p:cNvGrpSpPr/>
          <p:nvPr/>
        </p:nvGrpSpPr>
        <p:grpSpPr>
          <a:xfrm>
            <a:off x="2306739" y="4605760"/>
            <a:ext cx="9312172" cy="430887"/>
            <a:chOff x="2306739" y="4616791"/>
            <a:chExt cx="9312172" cy="430887"/>
          </a:xfrm>
        </p:grpSpPr>
        <p:sp>
          <p:nvSpPr>
            <p:cNvPr id="10" name="Arrow: Pentagon 9">
              <a:extLst>
                <a:ext uri="{FF2B5EF4-FFF2-40B4-BE49-F238E27FC236}">
                  <a16:creationId xmlns:a16="http://schemas.microsoft.com/office/drawing/2014/main" id="{49A54EFC-7B9D-6CB6-9E1B-DCF776956D9D}"/>
                </a:ext>
              </a:extLst>
            </p:cNvPr>
            <p:cNvSpPr>
              <a:spLocks/>
            </p:cNvSpPr>
            <p:nvPr/>
          </p:nvSpPr>
          <p:spPr>
            <a:xfrm>
              <a:off x="8890001" y="4657113"/>
              <a:ext cx="2728910" cy="350243"/>
            </a:xfrm>
            <a:prstGeom prst="homePlate">
              <a:avLst/>
            </a:prstGeom>
            <a:solidFill>
              <a:schemeClr val="bg1">
                <a:lumMod val="8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000000"/>
                  </a:solidFill>
                  <a:effectLst/>
                  <a:uLnTx/>
                  <a:uFillTx/>
                  <a:latin typeface="Arial"/>
                  <a:ea typeface="+mn-ea"/>
                  <a:cs typeface="+mn-cs"/>
                </a:rPr>
                <a:t>Target Dec Board</a:t>
              </a:r>
            </a:p>
          </p:txBody>
        </p:sp>
        <p:sp>
          <p:nvSpPr>
            <p:cNvPr id="43" name="Isosceles Triangle 42">
              <a:extLst>
                <a:ext uri="{FF2B5EF4-FFF2-40B4-BE49-F238E27FC236}">
                  <a16:creationId xmlns:a16="http://schemas.microsoft.com/office/drawing/2014/main" id="{BB094172-D29E-E1E6-0E30-D7E765C0B760}"/>
                </a:ext>
              </a:extLst>
            </p:cNvPr>
            <p:cNvSpPr/>
            <p:nvPr/>
          </p:nvSpPr>
          <p:spPr>
            <a:xfrm>
              <a:off x="8812899" y="4747534"/>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47" name="TextBox 46">
              <a:extLst>
                <a:ext uri="{FF2B5EF4-FFF2-40B4-BE49-F238E27FC236}">
                  <a16:creationId xmlns:a16="http://schemas.microsoft.com/office/drawing/2014/main" id="{7A89E137-9B66-50E4-7159-819D8EBF5534}"/>
                </a:ext>
              </a:extLst>
            </p:cNvPr>
            <p:cNvSpPr txBox="1"/>
            <p:nvPr/>
          </p:nvSpPr>
          <p:spPr>
            <a:xfrm>
              <a:off x="7465036" y="4747596"/>
              <a:ext cx="1315427"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Publishing date TBD</a:t>
              </a:r>
            </a:p>
          </p:txBody>
        </p:sp>
        <p:sp>
          <p:nvSpPr>
            <p:cNvPr id="125" name="TextBox 124">
              <a:extLst>
                <a:ext uri="{FF2B5EF4-FFF2-40B4-BE49-F238E27FC236}">
                  <a16:creationId xmlns:a16="http://schemas.microsoft.com/office/drawing/2014/main" id="{ECAC10A7-C57B-EF15-6170-EE77CEB1DB65}"/>
                </a:ext>
              </a:extLst>
            </p:cNvPr>
            <p:cNvSpPr txBox="1"/>
            <p:nvPr/>
          </p:nvSpPr>
          <p:spPr>
            <a:xfrm>
              <a:off x="2306739" y="4616791"/>
              <a:ext cx="2330346"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CLR enhancement Revision Requests</a:t>
              </a:r>
            </a:p>
          </p:txBody>
        </p:sp>
      </p:grpSp>
      <p:grpSp>
        <p:nvGrpSpPr>
          <p:cNvPr id="55" name="Group 54">
            <a:extLst>
              <a:ext uri="{FF2B5EF4-FFF2-40B4-BE49-F238E27FC236}">
                <a16:creationId xmlns:a16="http://schemas.microsoft.com/office/drawing/2014/main" id="{F660572E-60DA-2527-B941-539671632C5B}"/>
              </a:ext>
            </a:extLst>
          </p:cNvPr>
          <p:cNvGrpSpPr/>
          <p:nvPr/>
        </p:nvGrpSpPr>
        <p:grpSpPr>
          <a:xfrm>
            <a:off x="2306739" y="5203602"/>
            <a:ext cx="9312172" cy="430887"/>
            <a:chOff x="2306739" y="5203602"/>
            <a:chExt cx="9312172" cy="430887"/>
          </a:xfrm>
        </p:grpSpPr>
        <p:sp>
          <p:nvSpPr>
            <p:cNvPr id="31" name="TextBox 30">
              <a:extLst>
                <a:ext uri="{FF2B5EF4-FFF2-40B4-BE49-F238E27FC236}">
                  <a16:creationId xmlns:a16="http://schemas.microsoft.com/office/drawing/2014/main" id="{FC737926-CE7C-A1FA-7149-EBBF3929EA66}"/>
                </a:ext>
              </a:extLst>
            </p:cNvPr>
            <p:cNvSpPr txBox="1"/>
            <p:nvPr/>
          </p:nvSpPr>
          <p:spPr>
            <a:xfrm>
              <a:off x="2306739" y="5203602"/>
              <a:ext cx="2330346"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BYOG enhancement Revision Requests</a:t>
              </a:r>
            </a:p>
          </p:txBody>
        </p:sp>
        <p:sp>
          <p:nvSpPr>
            <p:cNvPr id="33" name="Arrow: Pentagon 32">
              <a:extLst>
                <a:ext uri="{FF2B5EF4-FFF2-40B4-BE49-F238E27FC236}">
                  <a16:creationId xmlns:a16="http://schemas.microsoft.com/office/drawing/2014/main" id="{C8A85B4D-247C-40B2-4F6B-B7A4A7BAA08C}"/>
                </a:ext>
              </a:extLst>
            </p:cNvPr>
            <p:cNvSpPr>
              <a:spLocks/>
            </p:cNvSpPr>
            <p:nvPr/>
          </p:nvSpPr>
          <p:spPr>
            <a:xfrm>
              <a:off x="8890001" y="5243924"/>
              <a:ext cx="2728910" cy="350243"/>
            </a:xfrm>
            <a:prstGeom prst="homePlate">
              <a:avLst/>
            </a:prstGeom>
            <a:solidFill>
              <a:schemeClr val="bg1">
                <a:lumMod val="8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200" b="0" i="1" u="none" strike="noStrike" kern="1200" cap="none" spc="0" normalizeH="0" baseline="0" noProof="0">
                  <a:ln>
                    <a:noFill/>
                  </a:ln>
                  <a:solidFill>
                    <a:srgbClr val="000000"/>
                  </a:solidFill>
                  <a:effectLst/>
                  <a:uLnTx/>
                  <a:uFillTx/>
                  <a:latin typeface="Arial"/>
                  <a:ea typeface="+mn-ea"/>
                  <a:cs typeface="+mn-cs"/>
                </a:rPr>
                <a:t>Target Dec Board</a:t>
              </a:r>
            </a:p>
          </p:txBody>
        </p:sp>
        <p:sp>
          <p:nvSpPr>
            <p:cNvPr id="45" name="Isosceles Triangle 44">
              <a:extLst>
                <a:ext uri="{FF2B5EF4-FFF2-40B4-BE49-F238E27FC236}">
                  <a16:creationId xmlns:a16="http://schemas.microsoft.com/office/drawing/2014/main" id="{A6068137-39D4-CDD6-CCB1-9F2464EEA8B4}"/>
                </a:ext>
              </a:extLst>
            </p:cNvPr>
            <p:cNvSpPr/>
            <p:nvPr/>
          </p:nvSpPr>
          <p:spPr>
            <a:xfrm>
              <a:off x="8812899" y="5334345"/>
              <a:ext cx="177800" cy="169401"/>
            </a:xfrm>
            <a:prstGeom prst="triangle">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48" name="TextBox 47">
              <a:extLst>
                <a:ext uri="{FF2B5EF4-FFF2-40B4-BE49-F238E27FC236}">
                  <a16:creationId xmlns:a16="http://schemas.microsoft.com/office/drawing/2014/main" id="{0692B0C5-93A0-F9F1-E93B-94093CDF195A}"/>
                </a:ext>
              </a:extLst>
            </p:cNvPr>
            <p:cNvSpPr txBox="1"/>
            <p:nvPr/>
          </p:nvSpPr>
          <p:spPr>
            <a:xfrm>
              <a:off x="7465036" y="5334407"/>
              <a:ext cx="1315427" cy="169277"/>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100" b="0" i="1" u="none" strike="noStrike" kern="1200" cap="none" spc="0" normalizeH="0" baseline="0" noProof="0">
                  <a:ln>
                    <a:noFill/>
                  </a:ln>
                  <a:solidFill>
                    <a:srgbClr val="000000"/>
                  </a:solidFill>
                  <a:effectLst/>
                  <a:uLnTx/>
                  <a:uFillTx/>
                  <a:latin typeface="Arial"/>
                  <a:ea typeface="+mn-ea"/>
                  <a:cs typeface="Arial" panose="020B0604020202020204" pitchFamily="34" charset="0"/>
                </a:rPr>
                <a:t>Publishing date TBD</a:t>
              </a:r>
            </a:p>
          </p:txBody>
        </p:sp>
      </p:grpSp>
      <p:sp>
        <p:nvSpPr>
          <p:cNvPr id="3" name="Slide Number Placeholder 4">
            <a:extLst>
              <a:ext uri="{FF2B5EF4-FFF2-40B4-BE49-F238E27FC236}">
                <a16:creationId xmlns:a16="http://schemas.microsoft.com/office/drawing/2014/main" id="{7391434D-9925-44F5-05F4-614A7C0775B4}"/>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2550565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39130-8438-EFCE-32E3-3E72C08E1D40}"/>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6B21879-BF78-1951-15D0-A4B51A7A3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5" progId="TCLayout.ActiveDocument.1">
                  <p:embed/>
                </p:oleObj>
              </mc:Choice>
              <mc:Fallback>
                <p:oleObj name="think-cell Slide" r:id="rId10" imgW="404" imgH="405" progId="TCLayout.ActiveDocument.1">
                  <p:embed/>
                  <p:pic>
                    <p:nvPicPr>
                      <p:cNvPr id="5" name="think-cell data - do not delete" hidden="1">
                        <a:extLst>
                          <a:ext uri="{FF2B5EF4-FFF2-40B4-BE49-F238E27FC236}">
                            <a16:creationId xmlns:a16="http://schemas.microsoft.com/office/drawing/2014/main" id="{C8ADAB70-0C95-6F27-50C7-945E4D3E1F6F}"/>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54" name="Rectangle 53">
            <a:extLst>
              <a:ext uri="{FF2B5EF4-FFF2-40B4-BE49-F238E27FC236}">
                <a16:creationId xmlns:a16="http://schemas.microsoft.com/office/drawing/2014/main" id="{2FB78CDB-8FDF-E7CA-89E3-C5B08FB470AF}"/>
              </a:ext>
            </a:extLst>
          </p:cNvPr>
          <p:cNvSpPr/>
          <p:nvPr/>
        </p:nvSpPr>
        <p:spPr>
          <a:xfrm>
            <a:off x="2718371" y="1940991"/>
            <a:ext cx="2187985" cy="3991947"/>
          </a:xfrm>
          <a:prstGeom prst="rect">
            <a:avLst/>
          </a:prstGeom>
          <a:solidFill>
            <a:srgbClr val="C1F7FF">
              <a:alpha val="69804"/>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400" b="0" i="1" u="none" strike="noStrike" kern="1200" cap="none" spc="0" normalizeH="0" baseline="0" noProof="0">
              <a:ln>
                <a:noFill/>
              </a:ln>
              <a:solidFill>
                <a:srgbClr val="FFFFFF"/>
              </a:solidFill>
              <a:effectLst/>
              <a:uLnTx/>
              <a:uFillTx/>
              <a:latin typeface="Arial"/>
              <a:ea typeface="+mn-ea"/>
              <a:cs typeface="+mn-cs"/>
            </a:endParaRPr>
          </a:p>
        </p:txBody>
      </p:sp>
      <p:sp>
        <p:nvSpPr>
          <p:cNvPr id="4" name="2. Slide Title">
            <a:extLst>
              <a:ext uri="{FF2B5EF4-FFF2-40B4-BE49-F238E27FC236}">
                <a16:creationId xmlns:a16="http://schemas.microsoft.com/office/drawing/2014/main" id="{F1454988-2617-F6CD-9730-71D5FA65191B}"/>
              </a:ext>
            </a:extLst>
          </p:cNvPr>
          <p:cNvSpPr>
            <a:spLocks noGrp="1"/>
          </p:cNvSpPr>
          <p:nvPr>
            <p:ph type="title"/>
            <p:custDataLst>
              <p:tags r:id="rId2"/>
            </p:custDataLst>
          </p:nvPr>
        </p:nvSpPr>
        <p:spPr/>
        <p:txBody>
          <a:bodyPr vert="horz">
            <a:noAutofit/>
          </a:bodyPr>
          <a:lstStyle/>
          <a:p>
            <a:r>
              <a:rPr lang="en-US"/>
              <a:t>PGRR145 defines Batch Zero as a structured process from screening to actionable transmission plan</a:t>
            </a:r>
          </a:p>
        </p:txBody>
      </p:sp>
      <p:sp>
        <p:nvSpPr>
          <p:cNvPr id="8" name="Rectangle 7">
            <a:extLst>
              <a:ext uri="{FF2B5EF4-FFF2-40B4-BE49-F238E27FC236}">
                <a16:creationId xmlns:a16="http://schemas.microsoft.com/office/drawing/2014/main" id="{ADA4B0B9-6837-0952-2714-AD3E7AFF5219}"/>
              </a:ext>
            </a:extLst>
          </p:cNvPr>
          <p:cNvSpPr>
            <a:spLocks/>
          </p:cNvSpPr>
          <p:nvPr/>
        </p:nvSpPr>
        <p:spPr>
          <a:xfrm>
            <a:off x="554736" y="2033458"/>
            <a:ext cx="1989077" cy="73152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Inclusion criteria</a:t>
            </a:r>
            <a:br>
              <a:rPr kumimoji="0" lang="en-US" sz="1400" b="1" i="0" u="none" strike="noStrike" kern="1200" cap="none" spc="0" normalizeH="0" baseline="0" noProof="0">
                <a:ln>
                  <a:noFill/>
                </a:ln>
                <a:solidFill>
                  <a:srgbClr val="FFFFFF"/>
                </a:solidFill>
                <a:effectLst/>
                <a:uLnTx/>
                <a:uFillTx/>
                <a:latin typeface="Arial"/>
                <a:ea typeface="+mn-ea"/>
                <a:cs typeface="+mn-cs"/>
              </a:rPr>
            </a:br>
            <a:r>
              <a:rPr kumimoji="0" lang="en-US" sz="1400" b="0" i="1" u="none" strike="noStrike" kern="1200" cap="none" spc="0" normalizeH="0" baseline="0" noProof="0">
                <a:ln>
                  <a:noFill/>
                </a:ln>
                <a:solidFill>
                  <a:srgbClr val="FFFFFF"/>
                </a:solidFill>
                <a:effectLst/>
                <a:uLnTx/>
                <a:uFillTx/>
                <a:latin typeface="Arial"/>
                <a:ea typeface="+mn-ea"/>
                <a:cs typeface="+mn-cs"/>
              </a:rPr>
              <a:t>Which LL projects  are included in Batch Zero</a:t>
            </a:r>
          </a:p>
        </p:txBody>
      </p:sp>
      <p:sp>
        <p:nvSpPr>
          <p:cNvPr id="9" name="Rectangle 8">
            <a:extLst>
              <a:ext uri="{FF2B5EF4-FFF2-40B4-BE49-F238E27FC236}">
                <a16:creationId xmlns:a16="http://schemas.microsoft.com/office/drawing/2014/main" id="{7A0D0F2D-B3EF-A647-B655-F4EEB5838711}"/>
              </a:ext>
            </a:extLst>
          </p:cNvPr>
          <p:cNvSpPr>
            <a:spLocks/>
          </p:cNvSpPr>
          <p:nvPr/>
        </p:nvSpPr>
        <p:spPr>
          <a:xfrm>
            <a:off x="2828099" y="2033458"/>
            <a:ext cx="1989077" cy="73152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Batch Zero Study </a:t>
            </a:r>
            <a:r>
              <a:rPr kumimoji="0" lang="en-US" sz="1400" b="0" i="1" u="none" strike="noStrike" kern="1200" cap="none" spc="0" normalizeH="0" baseline="0" noProof="0">
                <a:ln>
                  <a:noFill/>
                </a:ln>
                <a:solidFill>
                  <a:srgbClr val="FFFFFF"/>
                </a:solidFill>
                <a:effectLst/>
                <a:uLnTx/>
                <a:uFillTx/>
                <a:latin typeface="Arial"/>
                <a:ea typeface="+mn-ea"/>
                <a:cs typeface="+mn-cs"/>
              </a:rPr>
              <a:t>System-wide assessment</a:t>
            </a:r>
          </a:p>
        </p:txBody>
      </p:sp>
      <p:sp>
        <p:nvSpPr>
          <p:cNvPr id="13" name="Rectangle 12">
            <a:extLst>
              <a:ext uri="{FF2B5EF4-FFF2-40B4-BE49-F238E27FC236}">
                <a16:creationId xmlns:a16="http://schemas.microsoft.com/office/drawing/2014/main" id="{5C2E05B5-CB2A-2BD1-7F41-655630CB79E6}"/>
              </a:ext>
            </a:extLst>
          </p:cNvPr>
          <p:cNvSpPr>
            <a:spLocks/>
          </p:cNvSpPr>
          <p:nvPr/>
        </p:nvSpPr>
        <p:spPr>
          <a:xfrm>
            <a:off x="5101462" y="2033458"/>
            <a:ext cx="1989077" cy="73152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Commitment Gate </a:t>
            </a:r>
            <a:r>
              <a:rPr kumimoji="0" lang="en-US" sz="1400" b="0" i="1" u="none" strike="noStrike" kern="1200" cap="none" spc="0" normalizeH="0" baseline="0" noProof="0">
                <a:ln>
                  <a:noFill/>
                </a:ln>
                <a:solidFill>
                  <a:srgbClr val="FFFFFF"/>
                </a:solidFill>
                <a:effectLst/>
                <a:uLnTx/>
                <a:uFillTx/>
                <a:latin typeface="Arial"/>
                <a:ea typeface="+mn-ea"/>
                <a:cs typeface="+mn-cs"/>
              </a:rPr>
              <a:t>Which LL projects  stay in</a:t>
            </a:r>
            <a:endParaRPr kumimoji="0" lang="en-US" sz="1400" b="1" i="1"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8BA3AA67-3F08-D66F-3261-D83E88710BCD}"/>
              </a:ext>
            </a:extLst>
          </p:cNvPr>
          <p:cNvSpPr>
            <a:spLocks/>
          </p:cNvSpPr>
          <p:nvPr/>
        </p:nvSpPr>
        <p:spPr>
          <a:xfrm>
            <a:off x="7374825" y="2033458"/>
            <a:ext cx="1989077" cy="73152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Refinement Study </a:t>
            </a:r>
            <a:r>
              <a:rPr kumimoji="0" lang="en-US" sz="1400" b="0" i="1" u="none" strike="noStrike" kern="1200" cap="none" spc="0" normalizeH="0" baseline="0" noProof="0">
                <a:ln>
                  <a:noFill/>
                </a:ln>
                <a:solidFill>
                  <a:srgbClr val="FFFFFF"/>
                </a:solidFill>
                <a:effectLst/>
                <a:uLnTx/>
                <a:uFillTx/>
                <a:latin typeface="Arial"/>
                <a:ea typeface="+mn-ea"/>
                <a:cs typeface="+mn-cs"/>
              </a:rPr>
              <a:t>Right-sizing the plan</a:t>
            </a:r>
          </a:p>
        </p:txBody>
      </p:sp>
      <p:sp>
        <p:nvSpPr>
          <p:cNvPr id="15" name="Rectangle 14">
            <a:extLst>
              <a:ext uri="{FF2B5EF4-FFF2-40B4-BE49-F238E27FC236}">
                <a16:creationId xmlns:a16="http://schemas.microsoft.com/office/drawing/2014/main" id="{502054AD-439A-A627-D9CD-AE53F90ABA66}"/>
              </a:ext>
            </a:extLst>
          </p:cNvPr>
          <p:cNvSpPr>
            <a:spLocks/>
          </p:cNvSpPr>
          <p:nvPr/>
        </p:nvSpPr>
        <p:spPr>
          <a:xfrm>
            <a:off x="9648187" y="2033458"/>
            <a:ext cx="1989077" cy="73152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Transmission Plan to RPG</a:t>
            </a:r>
            <a:br>
              <a:rPr kumimoji="0" lang="en-US" sz="1400" b="1" i="0" u="none" strike="noStrike" kern="1200" cap="none" spc="0" normalizeH="0" baseline="0" noProof="0">
                <a:ln>
                  <a:noFill/>
                </a:ln>
                <a:solidFill>
                  <a:srgbClr val="FFFFFF"/>
                </a:solidFill>
                <a:effectLst/>
                <a:uLnTx/>
                <a:uFillTx/>
                <a:latin typeface="Arial"/>
                <a:ea typeface="+mn-ea"/>
                <a:cs typeface="+mn-cs"/>
              </a:rPr>
            </a:br>
            <a:r>
              <a:rPr kumimoji="0" lang="en-US" sz="1400" b="0" i="1" u="none" strike="noStrike" kern="1200" cap="none" spc="0" normalizeH="0" baseline="0" noProof="0">
                <a:ln>
                  <a:noFill/>
                </a:ln>
                <a:solidFill>
                  <a:srgbClr val="FFFFFF"/>
                </a:solidFill>
                <a:effectLst/>
                <a:uLnTx/>
                <a:uFillTx/>
                <a:latin typeface="Arial"/>
                <a:ea typeface="+mn-ea"/>
                <a:cs typeface="+mn-cs"/>
              </a:rPr>
              <a:t>Actionable output</a:t>
            </a:r>
          </a:p>
        </p:txBody>
      </p:sp>
      <p:cxnSp>
        <p:nvCxnSpPr>
          <p:cNvPr id="19" name="Straight Arrow Connector 18">
            <a:extLst>
              <a:ext uri="{FF2B5EF4-FFF2-40B4-BE49-F238E27FC236}">
                <a16:creationId xmlns:a16="http://schemas.microsoft.com/office/drawing/2014/main" id="{C36F6017-51A7-84C6-61AC-4D3193992D75}"/>
              </a:ext>
            </a:extLst>
          </p:cNvPr>
          <p:cNvCxnSpPr>
            <a:stCxn id="8" idx="3"/>
            <a:endCxn id="9" idx="1"/>
          </p:cNvCxnSpPr>
          <p:nvPr/>
        </p:nvCxnSpPr>
        <p:spPr>
          <a:xfrm>
            <a:off x="2543813" y="2399218"/>
            <a:ext cx="284286"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9329ED0-A90F-4BBA-BE41-D470451F0A02}"/>
              </a:ext>
            </a:extLst>
          </p:cNvPr>
          <p:cNvCxnSpPr>
            <a:cxnSpLocks/>
            <a:stCxn id="9" idx="3"/>
            <a:endCxn id="13" idx="1"/>
          </p:cNvCxnSpPr>
          <p:nvPr/>
        </p:nvCxnSpPr>
        <p:spPr>
          <a:xfrm>
            <a:off x="4817176" y="2399218"/>
            <a:ext cx="284286"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D2921A9-1A41-FE57-CEAB-182DB0A8D473}"/>
              </a:ext>
            </a:extLst>
          </p:cNvPr>
          <p:cNvCxnSpPr>
            <a:cxnSpLocks/>
            <a:stCxn id="13" idx="3"/>
            <a:endCxn id="14" idx="1"/>
          </p:cNvCxnSpPr>
          <p:nvPr/>
        </p:nvCxnSpPr>
        <p:spPr>
          <a:xfrm>
            <a:off x="7090539" y="2399218"/>
            <a:ext cx="284286"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A9A2A9D-8AFB-58B7-7947-73521FC89E3D}"/>
              </a:ext>
            </a:extLst>
          </p:cNvPr>
          <p:cNvCxnSpPr>
            <a:cxnSpLocks/>
            <a:stCxn id="14" idx="3"/>
            <a:endCxn id="15" idx="1"/>
          </p:cNvCxnSpPr>
          <p:nvPr/>
        </p:nvCxnSpPr>
        <p:spPr>
          <a:xfrm>
            <a:off x="9363902" y="2399218"/>
            <a:ext cx="284285"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F98D56C-127B-B652-F112-297B578E4376}"/>
              </a:ext>
            </a:extLst>
          </p:cNvPr>
          <p:cNvSpPr txBox="1">
            <a:spLocks/>
          </p:cNvSpPr>
          <p:nvPr/>
        </p:nvSpPr>
        <p:spPr>
          <a:xfrm>
            <a:off x="554736" y="2840490"/>
            <a:ext cx="1989077"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Eligibility rules to determine which projects are included in Batch Zero and how they are treated</a:t>
            </a:r>
          </a:p>
        </p:txBody>
      </p:sp>
      <p:sp>
        <p:nvSpPr>
          <p:cNvPr id="34" name="TextBox 33">
            <a:extLst>
              <a:ext uri="{FF2B5EF4-FFF2-40B4-BE49-F238E27FC236}">
                <a16:creationId xmlns:a16="http://schemas.microsoft.com/office/drawing/2014/main" id="{21332FBB-D7CA-BB61-DEB1-CBCD8D08FB00}"/>
              </a:ext>
            </a:extLst>
          </p:cNvPr>
          <p:cNvSpPr txBox="1">
            <a:spLocks/>
          </p:cNvSpPr>
          <p:nvPr/>
        </p:nvSpPr>
        <p:spPr>
          <a:xfrm>
            <a:off x="2828099" y="2840490"/>
            <a:ext cx="1989077"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Single ERCOT-led, system-wide study to assess reliability and allocate load</a:t>
            </a:r>
          </a:p>
        </p:txBody>
      </p:sp>
      <p:sp>
        <p:nvSpPr>
          <p:cNvPr id="36" name="TextBox 35">
            <a:extLst>
              <a:ext uri="{FF2B5EF4-FFF2-40B4-BE49-F238E27FC236}">
                <a16:creationId xmlns:a16="http://schemas.microsoft.com/office/drawing/2014/main" id="{F2A82212-658D-3CA9-D087-8C8F8F16FA91}"/>
              </a:ext>
            </a:extLst>
          </p:cNvPr>
          <p:cNvSpPr txBox="1">
            <a:spLocks/>
          </p:cNvSpPr>
          <p:nvPr/>
        </p:nvSpPr>
        <p:spPr>
          <a:xfrm>
            <a:off x="5101462" y="2840490"/>
            <a:ext cx="1989077"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Formal commitment gate to convert allocated load into firm, financeable demand</a:t>
            </a:r>
          </a:p>
        </p:txBody>
      </p:sp>
      <p:sp>
        <p:nvSpPr>
          <p:cNvPr id="37" name="TextBox 36">
            <a:extLst>
              <a:ext uri="{FF2B5EF4-FFF2-40B4-BE49-F238E27FC236}">
                <a16:creationId xmlns:a16="http://schemas.microsoft.com/office/drawing/2014/main" id="{47E5A94F-1F10-2A50-3722-CE44847A38D3}"/>
              </a:ext>
            </a:extLst>
          </p:cNvPr>
          <p:cNvSpPr txBox="1">
            <a:spLocks/>
          </p:cNvSpPr>
          <p:nvPr/>
        </p:nvSpPr>
        <p:spPr>
          <a:xfrm>
            <a:off x="7374825" y="2840490"/>
            <a:ext cx="1989077"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Refinement step to update the plan based only on committed projects</a:t>
            </a:r>
          </a:p>
        </p:txBody>
      </p:sp>
      <p:sp>
        <p:nvSpPr>
          <p:cNvPr id="38" name="TextBox 37">
            <a:extLst>
              <a:ext uri="{FF2B5EF4-FFF2-40B4-BE49-F238E27FC236}">
                <a16:creationId xmlns:a16="http://schemas.microsoft.com/office/drawing/2014/main" id="{8149F126-FB7D-7315-34F3-064768F49ACC}"/>
              </a:ext>
            </a:extLst>
          </p:cNvPr>
          <p:cNvSpPr txBox="1">
            <a:spLocks/>
          </p:cNvSpPr>
          <p:nvPr/>
        </p:nvSpPr>
        <p:spPr>
          <a:xfrm>
            <a:off x="9648187" y="2840490"/>
            <a:ext cx="1989077"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Translation of study results into a single actionable transmission plan</a:t>
            </a:r>
          </a:p>
        </p:txBody>
      </p:sp>
      <p:sp>
        <p:nvSpPr>
          <p:cNvPr id="48" name="TextBox 47">
            <a:extLst>
              <a:ext uri="{FF2B5EF4-FFF2-40B4-BE49-F238E27FC236}">
                <a16:creationId xmlns:a16="http://schemas.microsoft.com/office/drawing/2014/main" id="{66B244E8-4502-784F-C45F-27DD29733630}"/>
              </a:ext>
            </a:extLst>
          </p:cNvPr>
          <p:cNvSpPr txBox="1">
            <a:spLocks/>
          </p:cNvSpPr>
          <p:nvPr/>
        </p:nvSpPr>
        <p:spPr>
          <a:xfrm>
            <a:off x="554736" y="1201608"/>
            <a:ext cx="11082528" cy="215444"/>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Batch Zero PGRR145 Building Blocks</a:t>
            </a:r>
          </a:p>
        </p:txBody>
      </p:sp>
      <p:sp>
        <p:nvSpPr>
          <p:cNvPr id="49" name="TextBox 48">
            <a:extLst>
              <a:ext uri="{FF2B5EF4-FFF2-40B4-BE49-F238E27FC236}">
                <a16:creationId xmlns:a16="http://schemas.microsoft.com/office/drawing/2014/main" id="{18F0A94D-4F86-BE2F-38FB-A4C033B8CD1E}"/>
              </a:ext>
            </a:extLst>
          </p:cNvPr>
          <p:cNvSpPr txBox="1"/>
          <p:nvPr>
            <p:custDataLst>
              <p:tags r:id="rId3"/>
            </p:custDataLst>
          </p:nvPr>
        </p:nvSpPr>
        <p:spPr>
          <a:xfrm>
            <a:off x="495299" y="6312167"/>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Load Commissioning Plan  |  2. Per NPRR1325</a:t>
            </a:r>
          </a:p>
        </p:txBody>
      </p:sp>
      <p:grpSp>
        <p:nvGrpSpPr>
          <p:cNvPr id="3" name="Group 2">
            <a:extLst>
              <a:ext uri="{FF2B5EF4-FFF2-40B4-BE49-F238E27FC236}">
                <a16:creationId xmlns:a16="http://schemas.microsoft.com/office/drawing/2014/main" id="{757B2097-AEE5-13EE-C5DA-D31BF4419B91}"/>
              </a:ext>
            </a:extLst>
          </p:cNvPr>
          <p:cNvGrpSpPr/>
          <p:nvPr/>
        </p:nvGrpSpPr>
        <p:grpSpPr>
          <a:xfrm>
            <a:off x="10386203" y="981399"/>
            <a:ext cx="1251061" cy="184666"/>
            <a:chOff x="10386203" y="981399"/>
            <a:chExt cx="1251061" cy="184666"/>
          </a:xfrm>
        </p:grpSpPr>
        <p:sp>
          <p:nvSpPr>
            <p:cNvPr id="55" name="Rectangle 54">
              <a:extLst>
                <a:ext uri="{FF2B5EF4-FFF2-40B4-BE49-F238E27FC236}">
                  <a16:creationId xmlns:a16="http://schemas.microsoft.com/office/drawing/2014/main" id="{60E7A658-16B0-B6D4-CC14-26B4DA3D00C1}"/>
                </a:ext>
              </a:extLst>
            </p:cNvPr>
            <p:cNvSpPr/>
            <p:nvPr/>
          </p:nvSpPr>
          <p:spPr>
            <a:xfrm>
              <a:off x="10386203" y="981399"/>
              <a:ext cx="228537" cy="182880"/>
            </a:xfrm>
            <a:prstGeom prst="rect">
              <a:avLst/>
            </a:prstGeom>
            <a:solidFill>
              <a:srgbClr val="C1F7FF">
                <a:alpha val="69804"/>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200" b="0" i="1" u="none" strike="noStrike" kern="1200" cap="none" spc="0" normalizeH="0" baseline="0" noProof="0">
                <a:ln>
                  <a:noFill/>
                </a:ln>
                <a:solidFill>
                  <a:srgbClr val="FFFFFF"/>
                </a:solidFill>
                <a:effectLst/>
                <a:uLnTx/>
                <a:uFillTx/>
                <a:latin typeface="Arial"/>
                <a:ea typeface="+mn-ea"/>
                <a:cs typeface="+mn-cs"/>
              </a:endParaRPr>
            </a:p>
          </p:txBody>
        </p:sp>
        <p:sp>
          <p:nvSpPr>
            <p:cNvPr id="56" name="TextBox 55">
              <a:extLst>
                <a:ext uri="{FF2B5EF4-FFF2-40B4-BE49-F238E27FC236}">
                  <a16:creationId xmlns:a16="http://schemas.microsoft.com/office/drawing/2014/main" id="{2E6536DA-D2D1-1B16-F644-697DD55B6DA4}"/>
                </a:ext>
              </a:extLst>
            </p:cNvPr>
            <p:cNvSpPr txBox="1">
              <a:spLocks/>
            </p:cNvSpPr>
            <p:nvPr/>
          </p:nvSpPr>
          <p:spPr>
            <a:xfrm>
              <a:off x="10678935" y="981399"/>
              <a:ext cx="95832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12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Detailed next</a:t>
              </a:r>
            </a:p>
          </p:txBody>
        </p:sp>
      </p:grpSp>
      <p:sp>
        <p:nvSpPr>
          <p:cNvPr id="12" name="TextBox 11">
            <a:extLst>
              <a:ext uri="{FF2B5EF4-FFF2-40B4-BE49-F238E27FC236}">
                <a16:creationId xmlns:a16="http://schemas.microsoft.com/office/drawing/2014/main" id="{AC1201FE-822E-5317-77E4-F186FFD93FC2}"/>
              </a:ext>
            </a:extLst>
          </p:cNvPr>
          <p:cNvSpPr txBox="1"/>
          <p:nvPr/>
        </p:nvSpPr>
        <p:spPr>
          <a:xfrm>
            <a:off x="554736" y="4052295"/>
            <a:ext cx="1989077" cy="155427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Formal classification of projects (base load, studied, excluded)</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Eligibility thresholds and milestones (agreements, readiness)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Validation and ordering of existing studies</a:t>
            </a:r>
          </a:p>
        </p:txBody>
      </p:sp>
      <p:sp>
        <p:nvSpPr>
          <p:cNvPr id="17" name="TextBox 16">
            <a:extLst>
              <a:ext uri="{FF2B5EF4-FFF2-40B4-BE49-F238E27FC236}">
                <a16:creationId xmlns:a16="http://schemas.microsoft.com/office/drawing/2014/main" id="{6635C5D4-D5CD-4A1E-8D8F-F6D0CD50D26B}"/>
              </a:ext>
            </a:extLst>
          </p:cNvPr>
          <p:cNvSpPr txBox="1"/>
          <p:nvPr/>
        </p:nvSpPr>
        <p:spPr>
          <a:xfrm>
            <a:off x="2828099" y="4052295"/>
            <a:ext cx="1989077" cy="173893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Single system-wide interconnection study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Allocation of load by year via LCPs</a:t>
            </a:r>
            <a:r>
              <a:rPr kumimoji="0" lang="en-US" sz="1200" b="0" i="0" u="none" strike="noStrike" kern="1200" cap="none" spc="0" normalizeH="0" baseline="30000" noProof="0">
                <a:ln>
                  <a:noFill/>
                </a:ln>
                <a:solidFill>
                  <a:srgbClr val="000000"/>
                </a:solidFill>
                <a:effectLst/>
                <a:uLnTx/>
                <a:uFillTx/>
                <a:latin typeface="Arial"/>
                <a:ea typeface="+mn-ea"/>
                <a:cs typeface="+mn-cs"/>
              </a:rPr>
              <a:t>1</a:t>
            </a:r>
            <a:endParaRPr kumimoji="0" lang="en-US" sz="1200" b="0" i="0" u="none" strike="noStrike" kern="1200" cap="none" spc="0" normalizeH="0" baseline="0" noProof="0">
              <a:ln>
                <a:noFill/>
              </a:ln>
              <a:solidFill>
                <a:srgbClr val="000000"/>
              </a:solidFill>
              <a:effectLst/>
              <a:uLnTx/>
              <a:uFillTx/>
              <a:latin typeface="Arial"/>
              <a:ea typeface="+mn-ea"/>
              <a:cs typeface="+mn-cs"/>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Identification of initial transmission upgrade set and financial commitment requirement for each LL project</a:t>
            </a:r>
          </a:p>
        </p:txBody>
      </p:sp>
      <p:sp>
        <p:nvSpPr>
          <p:cNvPr id="23" name="TextBox 22">
            <a:extLst>
              <a:ext uri="{FF2B5EF4-FFF2-40B4-BE49-F238E27FC236}">
                <a16:creationId xmlns:a16="http://schemas.microsoft.com/office/drawing/2014/main" id="{FACAFE22-1D04-2D5B-85FC-3B782B58095F}"/>
              </a:ext>
            </a:extLst>
          </p:cNvPr>
          <p:cNvSpPr txBox="1"/>
          <p:nvPr/>
        </p:nvSpPr>
        <p:spPr>
          <a:xfrm>
            <a:off x="5101462" y="4052295"/>
            <a:ext cx="1989077" cy="173893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Execution of interconnection agreements and financial commitments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Acceptance of ERCOT-defined MW allocation and timeline (LCP)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Automatic removal of non-committed projects </a:t>
            </a:r>
          </a:p>
        </p:txBody>
      </p:sp>
      <p:sp>
        <p:nvSpPr>
          <p:cNvPr id="25" name="TextBox 24">
            <a:extLst>
              <a:ext uri="{FF2B5EF4-FFF2-40B4-BE49-F238E27FC236}">
                <a16:creationId xmlns:a16="http://schemas.microsoft.com/office/drawing/2014/main" id="{2D5B2626-9862-D3A4-026A-CF280C938994}"/>
              </a:ext>
            </a:extLst>
          </p:cNvPr>
          <p:cNvSpPr txBox="1"/>
          <p:nvPr/>
        </p:nvSpPr>
        <p:spPr>
          <a:xfrm>
            <a:off x="7374825" y="4052295"/>
            <a:ext cx="1989077" cy="214674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Re-study limited to committed projects only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Determination of which upgrades are still required, modified, or removed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Updated cost estimates and evaluation of alternatives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No reassessment of financial commitment</a:t>
            </a:r>
          </a:p>
        </p:txBody>
      </p:sp>
      <p:sp>
        <p:nvSpPr>
          <p:cNvPr id="27" name="TextBox 26">
            <a:extLst>
              <a:ext uri="{FF2B5EF4-FFF2-40B4-BE49-F238E27FC236}">
                <a16:creationId xmlns:a16="http://schemas.microsoft.com/office/drawing/2014/main" id="{C916A497-61D8-1D75-B685-090D311F6136}"/>
              </a:ext>
            </a:extLst>
          </p:cNvPr>
          <p:cNvSpPr txBox="1"/>
          <p:nvPr/>
        </p:nvSpPr>
        <p:spPr>
          <a:xfrm>
            <a:off x="9648187" y="4052295"/>
            <a:ext cx="1989077" cy="15927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Bundled transmission plan submission to RPG</a:t>
            </a:r>
            <a:r>
              <a:rPr kumimoji="0" lang="en-US" sz="1200" b="0" i="0" u="none" strike="noStrike" kern="1200" cap="none" spc="0" normalizeH="0" baseline="30000" noProof="0">
                <a:ln>
                  <a:noFill/>
                </a:ln>
                <a:solidFill>
                  <a:srgbClr val="000000"/>
                </a:solidFill>
                <a:effectLst/>
                <a:uLnTx/>
                <a:uFillTx/>
                <a:latin typeface="Arial"/>
                <a:ea typeface="+mn-ea"/>
                <a:cs typeface="+mn-cs"/>
              </a:rPr>
              <a:t>2</a:t>
            </a:r>
            <a:r>
              <a:rPr kumimoji="0" lang="en-US" sz="1200" b="0" i="0" u="none" strike="noStrike" kern="1200" cap="none" spc="0" normalizeH="0" baseline="0" noProof="0">
                <a:ln>
                  <a:noFill/>
                </a:ln>
                <a:solidFill>
                  <a:srgbClr val="000000"/>
                </a:solidFill>
                <a:effectLst/>
                <a:uLnTx/>
                <a:uFillTx/>
                <a:latin typeface="Arial"/>
                <a:ea typeface="+mn-ea"/>
                <a:cs typeface="+mn-cs"/>
              </a:rPr>
              <a:t>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Inclusion of cost estimates, need justification, and alternatives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0" i="0" u="none" strike="noStrike" kern="1200" cap="none" spc="0" normalizeH="0" baseline="0" noProof="0">
                <a:ln>
                  <a:noFill/>
                </a:ln>
                <a:solidFill>
                  <a:srgbClr val="000000"/>
                </a:solidFill>
                <a:effectLst/>
                <a:uLnTx/>
                <a:uFillTx/>
                <a:latin typeface="Arial"/>
                <a:ea typeface="+mn-ea"/>
                <a:cs typeface="+mn-cs"/>
              </a:rPr>
              <a:t>Direct path from study results to implementation</a:t>
            </a:r>
          </a:p>
        </p:txBody>
      </p:sp>
      <p:grpSp>
        <p:nvGrpSpPr>
          <p:cNvPr id="35" name="CustomIcon">
            <a:extLst>
              <a:ext uri="{FF2B5EF4-FFF2-40B4-BE49-F238E27FC236}">
                <a16:creationId xmlns:a16="http://schemas.microsoft.com/office/drawing/2014/main" id="{A8A13167-15ED-B94A-4399-6DC6418AFCCF}"/>
              </a:ext>
            </a:extLst>
          </p:cNvPr>
          <p:cNvGrpSpPr>
            <a:grpSpLocks noChangeAspect="1"/>
          </p:cNvGrpSpPr>
          <p:nvPr>
            <p:custDataLst>
              <p:tags r:id="rId4"/>
            </p:custDataLst>
          </p:nvPr>
        </p:nvGrpSpPr>
        <p:grpSpPr>
          <a:xfrm>
            <a:off x="1278746" y="1555472"/>
            <a:ext cx="541056" cy="541056"/>
            <a:chOff x="-205105" y="-205105"/>
            <a:chExt cx="1019810" cy="1019810"/>
          </a:xfrm>
        </p:grpSpPr>
        <p:sp>
          <p:nvSpPr>
            <p:cNvPr id="31" name="Oval 30">
              <a:extLst>
                <a:ext uri="{FF2B5EF4-FFF2-40B4-BE49-F238E27FC236}">
                  <a16:creationId xmlns:a16="http://schemas.microsoft.com/office/drawing/2014/main" id="{609227BF-0AAB-F87A-37AB-BA1A46358FD5}"/>
                </a:ext>
              </a:extLst>
            </p:cNvPr>
            <p:cNvSpPr>
              <a:spLocks noChangeAspect="1"/>
            </p:cNvSpPr>
            <p:nvPr/>
          </p:nvSpPr>
          <p:spPr>
            <a:xfrm>
              <a:off x="-205105" y="-205105"/>
              <a:ext cx="1019810" cy="1019810"/>
            </a:xfrm>
            <a:prstGeom prst="ellipse">
              <a:avLst/>
            </a:prstGeom>
            <a:solidFill>
              <a:schemeClr val="accent1"/>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3" name="Graphic 32">
              <a:extLst>
                <a:ext uri="{FF2B5EF4-FFF2-40B4-BE49-F238E27FC236}">
                  <a16:creationId xmlns:a16="http://schemas.microsoft.com/office/drawing/2014/main" id="{D241ED2F-FDE0-A5E4-383D-9422A9DB327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0" y="0"/>
              <a:ext cx="609600" cy="609600"/>
            </a:xfrm>
            <a:prstGeom prst="rect">
              <a:avLst/>
            </a:prstGeom>
          </p:spPr>
        </p:pic>
      </p:grpSp>
      <p:grpSp>
        <p:nvGrpSpPr>
          <p:cNvPr id="51" name="CustomIcon">
            <a:extLst>
              <a:ext uri="{FF2B5EF4-FFF2-40B4-BE49-F238E27FC236}">
                <a16:creationId xmlns:a16="http://schemas.microsoft.com/office/drawing/2014/main" id="{D42623A6-31C2-7B8A-C24B-DDAB4B4F3EE8}"/>
              </a:ext>
            </a:extLst>
          </p:cNvPr>
          <p:cNvGrpSpPr>
            <a:grpSpLocks noChangeAspect="1"/>
          </p:cNvGrpSpPr>
          <p:nvPr>
            <p:custDataLst>
              <p:tags r:id="rId5"/>
            </p:custDataLst>
          </p:nvPr>
        </p:nvGrpSpPr>
        <p:grpSpPr>
          <a:xfrm>
            <a:off x="3552109" y="1555472"/>
            <a:ext cx="541056" cy="541056"/>
            <a:chOff x="-205105" y="-205105"/>
            <a:chExt cx="1019810" cy="1019810"/>
          </a:xfrm>
        </p:grpSpPr>
        <p:sp>
          <p:nvSpPr>
            <p:cNvPr id="41" name="Oval 40">
              <a:extLst>
                <a:ext uri="{FF2B5EF4-FFF2-40B4-BE49-F238E27FC236}">
                  <a16:creationId xmlns:a16="http://schemas.microsoft.com/office/drawing/2014/main" id="{60416C06-D84C-CE35-9141-13C19E4284C0}"/>
                </a:ext>
              </a:extLst>
            </p:cNvPr>
            <p:cNvSpPr>
              <a:spLocks noChangeAspect="1"/>
            </p:cNvSpPr>
            <p:nvPr/>
          </p:nvSpPr>
          <p:spPr>
            <a:xfrm>
              <a:off x="-205105" y="-205105"/>
              <a:ext cx="1019810" cy="1019810"/>
            </a:xfrm>
            <a:prstGeom prst="ellipse">
              <a:avLst/>
            </a:prstGeom>
            <a:solidFill>
              <a:schemeClr val="accent1"/>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0" name="Graphic 49">
              <a:extLst>
                <a:ext uri="{FF2B5EF4-FFF2-40B4-BE49-F238E27FC236}">
                  <a16:creationId xmlns:a16="http://schemas.microsoft.com/office/drawing/2014/main" id="{3CC2A767-EF96-6379-EDFB-0B63C3B4012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0" y="0"/>
              <a:ext cx="609600" cy="609600"/>
            </a:xfrm>
            <a:prstGeom prst="rect">
              <a:avLst/>
            </a:prstGeom>
          </p:spPr>
        </p:pic>
      </p:grpSp>
      <p:grpSp>
        <p:nvGrpSpPr>
          <p:cNvPr id="60" name="CustomIcon">
            <a:extLst>
              <a:ext uri="{FF2B5EF4-FFF2-40B4-BE49-F238E27FC236}">
                <a16:creationId xmlns:a16="http://schemas.microsoft.com/office/drawing/2014/main" id="{624B5CA7-BAEA-D59F-2602-A35B7ECAAAEF}"/>
              </a:ext>
            </a:extLst>
          </p:cNvPr>
          <p:cNvGrpSpPr>
            <a:grpSpLocks noChangeAspect="1"/>
          </p:cNvGrpSpPr>
          <p:nvPr>
            <p:custDataLst>
              <p:tags r:id="rId6"/>
            </p:custDataLst>
          </p:nvPr>
        </p:nvGrpSpPr>
        <p:grpSpPr>
          <a:xfrm>
            <a:off x="5825472" y="1555472"/>
            <a:ext cx="541056" cy="541056"/>
            <a:chOff x="-205105" y="-205105"/>
            <a:chExt cx="1019810" cy="1019810"/>
          </a:xfrm>
        </p:grpSpPr>
        <p:sp>
          <p:nvSpPr>
            <p:cNvPr id="52" name="Oval 51">
              <a:extLst>
                <a:ext uri="{FF2B5EF4-FFF2-40B4-BE49-F238E27FC236}">
                  <a16:creationId xmlns:a16="http://schemas.microsoft.com/office/drawing/2014/main" id="{8740A10F-B20A-FFCF-DAB8-17CA139EEA92}"/>
                </a:ext>
              </a:extLst>
            </p:cNvPr>
            <p:cNvSpPr>
              <a:spLocks noChangeAspect="1"/>
            </p:cNvSpPr>
            <p:nvPr/>
          </p:nvSpPr>
          <p:spPr>
            <a:xfrm>
              <a:off x="-205105" y="-205105"/>
              <a:ext cx="1019810" cy="1019810"/>
            </a:xfrm>
            <a:prstGeom prst="ellipse">
              <a:avLst/>
            </a:prstGeom>
            <a:solidFill>
              <a:schemeClr val="accent1"/>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9" name="Graphic 58">
              <a:extLst>
                <a:ext uri="{FF2B5EF4-FFF2-40B4-BE49-F238E27FC236}">
                  <a16:creationId xmlns:a16="http://schemas.microsoft.com/office/drawing/2014/main" id="{6882D376-3AD9-0F46-4687-CF045ED88B6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0" y="0"/>
              <a:ext cx="609600" cy="609600"/>
            </a:xfrm>
            <a:prstGeom prst="rect">
              <a:avLst/>
            </a:prstGeom>
          </p:spPr>
        </p:pic>
      </p:grpSp>
      <p:grpSp>
        <p:nvGrpSpPr>
          <p:cNvPr id="64" name="CustomIcon">
            <a:extLst>
              <a:ext uri="{FF2B5EF4-FFF2-40B4-BE49-F238E27FC236}">
                <a16:creationId xmlns:a16="http://schemas.microsoft.com/office/drawing/2014/main" id="{C3D622FF-D24B-E2A9-69F7-B6005F2FFBC4}"/>
              </a:ext>
            </a:extLst>
          </p:cNvPr>
          <p:cNvGrpSpPr>
            <a:grpSpLocks noChangeAspect="1"/>
          </p:cNvGrpSpPr>
          <p:nvPr>
            <p:custDataLst>
              <p:tags r:id="rId7"/>
            </p:custDataLst>
          </p:nvPr>
        </p:nvGrpSpPr>
        <p:grpSpPr>
          <a:xfrm>
            <a:off x="8098835" y="1555472"/>
            <a:ext cx="541056" cy="541056"/>
            <a:chOff x="-205105" y="-205105"/>
            <a:chExt cx="1019810" cy="1019810"/>
          </a:xfrm>
        </p:grpSpPr>
        <p:sp>
          <p:nvSpPr>
            <p:cNvPr id="61" name="Oval 60">
              <a:extLst>
                <a:ext uri="{FF2B5EF4-FFF2-40B4-BE49-F238E27FC236}">
                  <a16:creationId xmlns:a16="http://schemas.microsoft.com/office/drawing/2014/main" id="{C96186C5-FC21-3A8D-2554-74E514B8C7EF}"/>
                </a:ext>
              </a:extLst>
            </p:cNvPr>
            <p:cNvSpPr>
              <a:spLocks noChangeAspect="1"/>
            </p:cNvSpPr>
            <p:nvPr/>
          </p:nvSpPr>
          <p:spPr>
            <a:xfrm>
              <a:off x="-205105" y="-205105"/>
              <a:ext cx="1019810" cy="1019810"/>
            </a:xfrm>
            <a:prstGeom prst="ellipse">
              <a:avLst/>
            </a:prstGeom>
            <a:solidFill>
              <a:schemeClr val="accent1"/>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3" name="Graphic 62">
              <a:extLst>
                <a:ext uri="{FF2B5EF4-FFF2-40B4-BE49-F238E27FC236}">
                  <a16:creationId xmlns:a16="http://schemas.microsoft.com/office/drawing/2014/main" id="{7E56E942-3AF6-8819-F21C-249C4B3CDB0F}"/>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0" y="0"/>
              <a:ext cx="609600" cy="609600"/>
            </a:xfrm>
            <a:prstGeom prst="rect">
              <a:avLst/>
            </a:prstGeom>
          </p:spPr>
        </p:pic>
      </p:grpSp>
      <p:grpSp>
        <p:nvGrpSpPr>
          <p:cNvPr id="68" name="CustomIcon">
            <a:extLst>
              <a:ext uri="{FF2B5EF4-FFF2-40B4-BE49-F238E27FC236}">
                <a16:creationId xmlns:a16="http://schemas.microsoft.com/office/drawing/2014/main" id="{26EC1ADE-2185-88D1-D498-58DC2F1374D2}"/>
              </a:ext>
            </a:extLst>
          </p:cNvPr>
          <p:cNvGrpSpPr>
            <a:grpSpLocks noChangeAspect="1"/>
          </p:cNvGrpSpPr>
          <p:nvPr>
            <p:custDataLst>
              <p:tags r:id="rId8"/>
            </p:custDataLst>
          </p:nvPr>
        </p:nvGrpSpPr>
        <p:grpSpPr>
          <a:xfrm>
            <a:off x="10372197" y="1555472"/>
            <a:ext cx="541056" cy="541056"/>
            <a:chOff x="-205105" y="-205105"/>
            <a:chExt cx="1019810" cy="1019810"/>
          </a:xfrm>
        </p:grpSpPr>
        <p:sp>
          <p:nvSpPr>
            <p:cNvPr id="65" name="Oval 64">
              <a:extLst>
                <a:ext uri="{FF2B5EF4-FFF2-40B4-BE49-F238E27FC236}">
                  <a16:creationId xmlns:a16="http://schemas.microsoft.com/office/drawing/2014/main" id="{CB5F9E6F-CAE4-E14B-1411-8AF7FB0BECFC}"/>
                </a:ext>
              </a:extLst>
            </p:cNvPr>
            <p:cNvSpPr>
              <a:spLocks noChangeAspect="1"/>
            </p:cNvSpPr>
            <p:nvPr/>
          </p:nvSpPr>
          <p:spPr>
            <a:xfrm>
              <a:off x="-205105" y="-205105"/>
              <a:ext cx="1019810" cy="1019810"/>
            </a:xfrm>
            <a:prstGeom prst="ellipse">
              <a:avLst/>
            </a:prstGeom>
            <a:solidFill>
              <a:schemeClr val="accent1"/>
            </a:solid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7" name="Graphic 66">
              <a:extLst>
                <a:ext uri="{FF2B5EF4-FFF2-40B4-BE49-F238E27FC236}">
                  <a16:creationId xmlns:a16="http://schemas.microsoft.com/office/drawing/2014/main" id="{F4C41C7F-8C62-C5DC-4ED0-BC8477C7888B}"/>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0" y="0"/>
              <a:ext cx="609600" cy="609600"/>
            </a:xfrm>
            <a:prstGeom prst="rect">
              <a:avLst/>
            </a:prstGeom>
          </p:spPr>
        </p:pic>
      </p:grpSp>
      <p:sp>
        <p:nvSpPr>
          <p:cNvPr id="6" name="Slide Number Placeholder 4">
            <a:extLst>
              <a:ext uri="{FF2B5EF4-FFF2-40B4-BE49-F238E27FC236}">
                <a16:creationId xmlns:a16="http://schemas.microsoft.com/office/drawing/2014/main" id="{B882AF05-C517-35C0-0CD1-F0819C13555E}"/>
              </a:ext>
            </a:extLst>
          </p:cNvPr>
          <p:cNvSpPr>
            <a:spLocks noGrp="1"/>
          </p:cNvSpPr>
          <p:nvPr>
            <p:ph type="sldNum" sz="quarter" idx="12"/>
          </p:nvPr>
        </p:nvSpPr>
        <p:spPr>
          <a:xfrm>
            <a:off x="11658600" y="6356350"/>
            <a:ext cx="5334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2748314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AAE0D-56D8-52A8-41C2-AC72C4996F4E}"/>
            </a:ext>
          </a:extLst>
        </p:cNvPr>
        <p:cNvGrpSpPr/>
        <p:nvPr/>
      </p:nvGrpSpPr>
      <p:grpSpPr>
        <a:xfrm>
          <a:off x="0" y="0"/>
          <a:ext cx="0" cy="0"/>
          <a:chOff x="0" y="0"/>
          <a:chExt cx="0" cy="0"/>
        </a:xfrm>
      </p:grpSpPr>
      <p:graphicFrame>
        <p:nvGraphicFramePr>
          <p:cNvPr id="6" name="Object 6" hidden="1">
            <a:extLst>
              <a:ext uri="{FF2B5EF4-FFF2-40B4-BE49-F238E27FC236}">
                <a16:creationId xmlns:a16="http://schemas.microsoft.com/office/drawing/2014/main" id="{74A7172A-560D-AE97-2763-0312E4496B4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7" imgW="404" imgH="405" progId="TCLayout.ActiveDocument.1">
                  <p:embed/>
                </p:oleObj>
              </mc:Choice>
              <mc:Fallback>
                <p:oleObj name="think-cell Slide" r:id="rId37" imgW="404" imgH="405" progId="TCLayout.ActiveDocument.1">
                  <p:embed/>
                  <p:pic>
                    <p:nvPicPr>
                      <p:cNvPr id="6" name="Object 6" hidden="1">
                        <a:extLst>
                          <a:ext uri="{FF2B5EF4-FFF2-40B4-BE49-F238E27FC236}">
                            <a16:creationId xmlns:a16="http://schemas.microsoft.com/office/drawing/2014/main" id="{FA0C9B6A-7B8F-003D-E81A-B16528F8E27B}"/>
                          </a:ext>
                        </a:extLst>
                      </p:cNvPr>
                      <p:cNvPicPr/>
                      <p:nvPr/>
                    </p:nvPicPr>
                    <p:blipFill>
                      <a:blip r:embed="rId38"/>
                      <a:stretch>
                        <a:fillRect/>
                      </a:stretch>
                    </p:blipFill>
                    <p:spPr>
                      <a:xfrm>
                        <a:off x="1588" y="1588"/>
                        <a:ext cx="1588" cy="1588"/>
                      </a:xfrm>
                      <a:prstGeom prst="rect">
                        <a:avLst/>
                      </a:prstGeom>
                    </p:spPr>
                  </p:pic>
                </p:oleObj>
              </mc:Fallback>
            </mc:AlternateContent>
          </a:graphicData>
        </a:graphic>
      </p:graphicFrame>
      <p:sp>
        <p:nvSpPr>
          <p:cNvPr id="22" name="Rectangle 21">
            <a:extLst>
              <a:ext uri="{FF2B5EF4-FFF2-40B4-BE49-F238E27FC236}">
                <a16:creationId xmlns:a16="http://schemas.microsoft.com/office/drawing/2014/main" id="{EC827C3D-C1D4-4C53-3596-013C1B8FD38B}"/>
              </a:ext>
            </a:extLst>
          </p:cNvPr>
          <p:cNvSpPr/>
          <p:nvPr/>
        </p:nvSpPr>
        <p:spPr>
          <a:xfrm>
            <a:off x="8786046" y="1490655"/>
            <a:ext cx="3405954" cy="5367344"/>
          </a:xfrm>
          <a:prstGeom prst="rect">
            <a:avLst/>
          </a:prstGeom>
          <a:solidFill>
            <a:srgbClr val="E6EB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 name="2. Slide Title">
            <a:extLst>
              <a:ext uri="{FF2B5EF4-FFF2-40B4-BE49-F238E27FC236}">
                <a16:creationId xmlns:a16="http://schemas.microsoft.com/office/drawing/2014/main" id="{E66AD540-CE9B-117F-BE30-9123B01592DE}"/>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duration reflects the need to assess reliability across scenarios and develop transmission solutions</a:t>
            </a:r>
          </a:p>
        </p:txBody>
      </p:sp>
      <p:cxnSp>
        <p:nvCxnSpPr>
          <p:cNvPr id="125" name="LineBasicDefault 125">
            <a:extLst>
              <a:ext uri="{FF2B5EF4-FFF2-40B4-BE49-F238E27FC236}">
                <a16:creationId xmlns:a16="http://schemas.microsoft.com/office/drawing/2014/main" id="{2E09BE3A-6FC5-69D4-5E80-C3ADC3BD6E54}"/>
              </a:ext>
            </a:extLst>
          </p:cNvPr>
          <p:cNvCxnSpPr>
            <a:cxnSpLocks/>
          </p:cNvCxnSpPr>
          <p:nvPr>
            <p:custDataLst>
              <p:tags r:id="rId3"/>
            </p:custDataLst>
          </p:nvPr>
        </p:nvCxnSpPr>
        <p:spPr>
          <a:xfrm>
            <a:off x="9100319" y="1984375"/>
            <a:ext cx="253694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71" name="Chart 70">
            <a:extLst>
              <a:ext uri="{FF2B5EF4-FFF2-40B4-BE49-F238E27FC236}">
                <a16:creationId xmlns:a16="http://schemas.microsoft.com/office/drawing/2014/main" id="{D5E89A94-362D-0059-8E20-DBC981149B97}"/>
              </a:ext>
            </a:extLst>
          </p:cNvPr>
          <p:cNvGraphicFramePr/>
          <p:nvPr>
            <p:custDataLst>
              <p:tags r:id="rId4"/>
            </p:custDataLst>
          </p:nvPr>
        </p:nvGraphicFramePr>
        <p:xfrm>
          <a:off x="5570538" y="1855788"/>
          <a:ext cx="2986087" cy="1482725"/>
        </p:xfrm>
        <a:graphic>
          <a:graphicData uri="http://schemas.openxmlformats.org/drawingml/2006/chart">
            <c:chart xmlns:c="http://schemas.openxmlformats.org/drawingml/2006/chart" xmlns:r="http://schemas.openxmlformats.org/officeDocument/2006/relationships" r:id="rId39"/>
          </a:graphicData>
        </a:graphic>
      </p:graphicFrame>
      <p:sp>
        <p:nvSpPr>
          <p:cNvPr id="46" name="Text Placeholder 4">
            <a:extLst>
              <a:ext uri="{FF2B5EF4-FFF2-40B4-BE49-F238E27FC236}">
                <a16:creationId xmlns:a16="http://schemas.microsoft.com/office/drawing/2014/main" id="{E704E0B2-AA2A-FB33-6BBC-A2E642CA049C}"/>
              </a:ext>
            </a:extLst>
          </p:cNvPr>
          <p:cNvSpPr>
            <a:spLocks noGrp="1"/>
          </p:cNvSpPr>
          <p:nvPr>
            <p:custDataLst>
              <p:tags r:id="rId5"/>
            </p:custDataLst>
          </p:nvPr>
        </p:nvSpPr>
        <p:spPr bwMode="auto">
          <a:xfrm>
            <a:off x="5672137"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3347045-A0F6-4179-8A9D-FDC357EAF2FC}" type="datetime'Y''''''''''''''''''''''''''''''ear'''''''''''''''''''' ''''1'">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1</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49" name="Text Placeholder 4">
            <a:extLst>
              <a:ext uri="{FF2B5EF4-FFF2-40B4-BE49-F238E27FC236}">
                <a16:creationId xmlns:a16="http://schemas.microsoft.com/office/drawing/2014/main" id="{741A3BD1-CE69-BA2E-88BB-64CD92860216}"/>
              </a:ext>
            </a:extLst>
          </p:cNvPr>
          <p:cNvSpPr>
            <a:spLocks noGrp="1"/>
          </p:cNvSpPr>
          <p:nvPr>
            <p:custDataLst>
              <p:tags r:id="rId6"/>
            </p:custDataLst>
          </p:nvPr>
        </p:nvSpPr>
        <p:spPr bwMode="auto">
          <a:xfrm>
            <a:off x="6142037"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1B3BB6B-DC69-4338-9F02-45BB6CECDCCB}" type="datetime'''''''Y''e''''''''ar'''''''''''''''''' ''''''''''''2'''''">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2</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50" name="Text Placeholder 4">
            <a:extLst>
              <a:ext uri="{FF2B5EF4-FFF2-40B4-BE49-F238E27FC236}">
                <a16:creationId xmlns:a16="http://schemas.microsoft.com/office/drawing/2014/main" id="{25D1084C-CDF3-056B-44AF-48AD54962D0C}"/>
              </a:ext>
            </a:extLst>
          </p:cNvPr>
          <p:cNvSpPr>
            <a:spLocks noGrp="1"/>
          </p:cNvSpPr>
          <p:nvPr>
            <p:custDataLst>
              <p:tags r:id="rId7"/>
            </p:custDataLst>
          </p:nvPr>
        </p:nvSpPr>
        <p:spPr bwMode="auto">
          <a:xfrm>
            <a:off x="6611937"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33E96-9994-4259-B770-AF9BD0E8C5D8}" type="datetime'''''''''''''Y''e''''a''''r'''''''' 3'''''''''''''''''''''''''">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3</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56" name="Text Placeholder 4">
            <a:extLst>
              <a:ext uri="{FF2B5EF4-FFF2-40B4-BE49-F238E27FC236}">
                <a16:creationId xmlns:a16="http://schemas.microsoft.com/office/drawing/2014/main" id="{BD93D807-D2FE-9AB1-09E7-122404F0ADD7}"/>
              </a:ext>
            </a:extLst>
          </p:cNvPr>
          <p:cNvSpPr>
            <a:spLocks noGrp="1"/>
          </p:cNvSpPr>
          <p:nvPr>
            <p:custDataLst>
              <p:tags r:id="rId8"/>
            </p:custDataLst>
          </p:nvPr>
        </p:nvSpPr>
        <p:spPr bwMode="auto">
          <a:xfrm>
            <a:off x="7083424"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914CF60-A423-4AEC-9763-8A50C8C20718}" type="datetime'''''''''''''Ye''''''a''''r'' ''''''''''''4'''''''''''''''''">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4</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64" name="Text Placeholder 4">
            <a:extLst>
              <a:ext uri="{FF2B5EF4-FFF2-40B4-BE49-F238E27FC236}">
                <a16:creationId xmlns:a16="http://schemas.microsoft.com/office/drawing/2014/main" id="{BF7FE9FA-B0C2-4192-9757-EE3037CE2864}"/>
              </a:ext>
            </a:extLst>
          </p:cNvPr>
          <p:cNvSpPr>
            <a:spLocks noGrp="1"/>
          </p:cNvSpPr>
          <p:nvPr>
            <p:custDataLst>
              <p:tags r:id="rId9"/>
            </p:custDataLst>
          </p:nvPr>
        </p:nvSpPr>
        <p:spPr bwMode="auto">
          <a:xfrm>
            <a:off x="7553324"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799F864-0069-4386-BB76-FD537252E51E}" type="datetime'''Y''''''''''''''''''''''e''ar'''' ''''5'''''''''''">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5</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65" name="Text Placeholder 4">
            <a:extLst>
              <a:ext uri="{FF2B5EF4-FFF2-40B4-BE49-F238E27FC236}">
                <a16:creationId xmlns:a16="http://schemas.microsoft.com/office/drawing/2014/main" id="{E893E6F4-90B5-7F5C-B517-57AF4EF02E89}"/>
              </a:ext>
            </a:extLst>
          </p:cNvPr>
          <p:cNvSpPr>
            <a:spLocks noGrp="1"/>
          </p:cNvSpPr>
          <p:nvPr>
            <p:custDataLst>
              <p:tags r:id="rId10"/>
            </p:custDataLst>
          </p:nvPr>
        </p:nvSpPr>
        <p:spPr bwMode="auto">
          <a:xfrm>
            <a:off x="8023224" y="3138488"/>
            <a:ext cx="431800"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19970A3F-3FF5-41FD-A1C1-E5BACF9B1F69}" type="datetime'Y''''''e''a''''''''''''r'''''''''''''''''''''' ''''''''6'''''">
              <a:rPr kumimoji="0" lang="en-US" altLang="en-US" sz="11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Year 6</a:t>
            </a:fld>
            <a:endParaRPr kumimoji="0" lang="en-US" sz="11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67" name="Rectangle 66">
            <a:extLst>
              <a:ext uri="{FF2B5EF4-FFF2-40B4-BE49-F238E27FC236}">
                <a16:creationId xmlns:a16="http://schemas.microsoft.com/office/drawing/2014/main" id="{E78D5A0F-40C9-A189-3F10-3CE6A644BA11}"/>
              </a:ext>
            </a:extLst>
          </p:cNvPr>
          <p:cNvSpPr/>
          <p:nvPr>
            <p:custDataLst>
              <p:tags r:id="rId11"/>
            </p:custDataLst>
          </p:nvPr>
        </p:nvSpPr>
        <p:spPr bwMode="auto">
          <a:xfrm>
            <a:off x="4572000" y="1228725"/>
            <a:ext cx="144463" cy="144463"/>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68" name="Text Placeholder 4">
            <a:extLst>
              <a:ext uri="{FF2B5EF4-FFF2-40B4-BE49-F238E27FC236}">
                <a16:creationId xmlns:a16="http://schemas.microsoft.com/office/drawing/2014/main" id="{0A570399-3472-D110-6B0B-BE20E9379CB2}"/>
              </a:ext>
            </a:extLst>
          </p:cNvPr>
          <p:cNvSpPr>
            <a:spLocks noGrp="1"/>
          </p:cNvSpPr>
          <p:nvPr>
            <p:custDataLst>
              <p:tags r:id="rId12"/>
            </p:custDataLst>
          </p:nvPr>
        </p:nvSpPr>
        <p:spPr bwMode="auto">
          <a:xfrm>
            <a:off x="4767263" y="1225550"/>
            <a:ext cx="83978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36C450B-9E74-48C0-9273-BB7BA81D9D1C}" type="datetime'M''''''W ''''''''''''alloca''''''''''''''''''''tio''''''''''n'">
              <a:rPr kumimoji="0" lang="en-US" altLang="en-US" sz="1050" b="0"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MW allocation</a:t>
            </a:fld>
            <a:endParaRPr kumimoji="0" lang="en-US" sz="1050" b="0"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69" name="LineBasicDefault 113">
            <a:extLst>
              <a:ext uri="{FF2B5EF4-FFF2-40B4-BE49-F238E27FC236}">
                <a16:creationId xmlns:a16="http://schemas.microsoft.com/office/drawing/2014/main" id="{368194DA-4C18-6AF1-19CD-B0F5A8D3C17C}"/>
              </a:ext>
            </a:extLst>
          </p:cNvPr>
          <p:cNvCxnSpPr>
            <a:cxnSpLocks/>
          </p:cNvCxnSpPr>
          <p:nvPr>
            <p:custDataLst>
              <p:tags r:id="rId13"/>
            </p:custDataLst>
          </p:nvPr>
        </p:nvCxnSpPr>
        <p:spPr>
          <a:xfrm>
            <a:off x="554736" y="3417888"/>
            <a:ext cx="7918704"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5" name="LineBasicDefault 113">
            <a:extLst>
              <a:ext uri="{FF2B5EF4-FFF2-40B4-BE49-F238E27FC236}">
                <a16:creationId xmlns:a16="http://schemas.microsoft.com/office/drawing/2014/main" id="{E16950C1-5789-BF0C-E55F-F8DBC95B70DD}"/>
              </a:ext>
            </a:extLst>
          </p:cNvPr>
          <p:cNvCxnSpPr>
            <a:cxnSpLocks/>
          </p:cNvCxnSpPr>
          <p:nvPr>
            <p:custDataLst>
              <p:tags r:id="rId14"/>
            </p:custDataLst>
          </p:nvPr>
        </p:nvCxnSpPr>
        <p:spPr>
          <a:xfrm>
            <a:off x="554736" y="4651375"/>
            <a:ext cx="7918704"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7" name="TextBox 156">
            <a:extLst>
              <a:ext uri="{FF2B5EF4-FFF2-40B4-BE49-F238E27FC236}">
                <a16:creationId xmlns:a16="http://schemas.microsoft.com/office/drawing/2014/main" id="{663ED49B-C9B7-2C4D-08F9-1B11C87E7ED3}"/>
              </a:ext>
            </a:extLst>
          </p:cNvPr>
          <p:cNvSpPr txBox="1">
            <a:spLocks/>
          </p:cNvSpPr>
          <p:nvPr/>
        </p:nvSpPr>
        <p:spPr>
          <a:xfrm>
            <a:off x="2436942" y="2068513"/>
            <a:ext cx="3066417" cy="64611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Determine year-by-year deliverable MW </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(2028–2032) based on system capability</a:t>
            </a:r>
          </a:p>
        </p:txBody>
      </p:sp>
      <p:grpSp>
        <p:nvGrpSpPr>
          <p:cNvPr id="173" name="Group 172">
            <a:extLst>
              <a:ext uri="{FF2B5EF4-FFF2-40B4-BE49-F238E27FC236}">
                <a16:creationId xmlns:a16="http://schemas.microsoft.com/office/drawing/2014/main" id="{7522DB6E-AD3F-4237-EA79-9B54480F620B}"/>
              </a:ext>
            </a:extLst>
          </p:cNvPr>
          <p:cNvGrpSpPr>
            <a:grpSpLocks/>
          </p:cNvGrpSpPr>
          <p:nvPr/>
        </p:nvGrpSpPr>
        <p:grpSpPr>
          <a:xfrm>
            <a:off x="554736" y="2068513"/>
            <a:ext cx="1733115" cy="252413"/>
            <a:chOff x="554736" y="1801813"/>
            <a:chExt cx="1733115" cy="252000"/>
          </a:xfrm>
        </p:grpSpPr>
        <p:sp>
          <p:nvSpPr>
            <p:cNvPr id="36" name="TrackerNumBlue 12">
              <a:extLst>
                <a:ext uri="{FF2B5EF4-FFF2-40B4-BE49-F238E27FC236}">
                  <a16:creationId xmlns:a16="http://schemas.microsoft.com/office/drawing/2014/main" id="{1458A350-4182-C78C-A576-8CB55B51AAC9}"/>
                </a:ext>
              </a:extLst>
            </p:cNvPr>
            <p:cNvSpPr>
              <a:spLocks/>
            </p:cNvSpPr>
            <p:nvPr>
              <p:custDataLst>
                <p:tags r:id="rId35"/>
              </p:custDataLst>
            </p:nvPr>
          </p:nvSpPr>
          <p:spPr>
            <a:xfrm>
              <a:off x="554736" y="1801813"/>
              <a:ext cx="252000" cy="25200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endParaRPr kumimoji="0" lang="en-US" sz="1400" b="1" i="0" u="none" strike="noStrike" kern="1200" cap="none" spc="0" normalizeH="0" baseline="0" noProof="0" err="1">
                <a:ln>
                  <a:noFill/>
                </a:ln>
                <a:solidFill>
                  <a:srgbClr val="FFFFFF"/>
                </a:solidFill>
                <a:effectLst/>
                <a:uLnTx/>
                <a:uFillTx/>
                <a:latin typeface="Arial"/>
                <a:ea typeface="+mn-ea"/>
                <a:cs typeface="+mn-cs"/>
              </a:endParaRPr>
            </a:p>
          </p:txBody>
        </p:sp>
        <p:sp>
          <p:nvSpPr>
            <p:cNvPr id="164" name="TextBox 163">
              <a:extLst>
                <a:ext uri="{FF2B5EF4-FFF2-40B4-BE49-F238E27FC236}">
                  <a16:creationId xmlns:a16="http://schemas.microsoft.com/office/drawing/2014/main" id="{46703FA5-FFE7-9104-584C-18C9BA9E6D02}"/>
                </a:ext>
              </a:extLst>
            </p:cNvPr>
            <p:cNvSpPr txBox="1">
              <a:spLocks/>
            </p:cNvSpPr>
            <p:nvPr/>
          </p:nvSpPr>
          <p:spPr>
            <a:xfrm>
              <a:off x="840248" y="1801813"/>
              <a:ext cx="1447603"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MW allocation</a:t>
              </a:r>
            </a:p>
          </p:txBody>
        </p:sp>
      </p:grpSp>
      <p:sp>
        <p:nvSpPr>
          <p:cNvPr id="82" name="Oval 81">
            <a:extLst>
              <a:ext uri="{FF2B5EF4-FFF2-40B4-BE49-F238E27FC236}">
                <a16:creationId xmlns:a16="http://schemas.microsoft.com/office/drawing/2014/main" id="{251C3AE1-196A-9BFB-4B73-669F16FD118A}"/>
              </a:ext>
            </a:extLst>
          </p:cNvPr>
          <p:cNvSpPr>
            <a:spLocks/>
          </p:cNvSpPr>
          <p:nvPr/>
        </p:nvSpPr>
        <p:spPr>
          <a:xfrm>
            <a:off x="5880804" y="3699184"/>
            <a:ext cx="274320" cy="245969"/>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2400" b="0" i="0" u="none" strike="noStrike" kern="1200" cap="none" spc="0" normalizeH="0" baseline="0" noProof="0">
                <a:ln>
                  <a:noFill/>
                </a:ln>
                <a:solidFill>
                  <a:srgbClr val="005763"/>
                </a:solidFill>
                <a:effectLst/>
                <a:uLnTx/>
                <a:uFillTx/>
                <a:latin typeface="Arial"/>
                <a:ea typeface="+mn-ea"/>
                <a:cs typeface="+mn-cs"/>
              </a:rPr>
              <a:t>~</a:t>
            </a:r>
          </a:p>
        </p:txBody>
      </p:sp>
      <p:sp>
        <p:nvSpPr>
          <p:cNvPr id="83" name="Oval 82">
            <a:extLst>
              <a:ext uri="{FF2B5EF4-FFF2-40B4-BE49-F238E27FC236}">
                <a16:creationId xmlns:a16="http://schemas.microsoft.com/office/drawing/2014/main" id="{E3128941-0A29-464B-BD70-95DA19BCD229}"/>
              </a:ext>
            </a:extLst>
          </p:cNvPr>
          <p:cNvSpPr>
            <a:spLocks/>
          </p:cNvSpPr>
          <p:nvPr/>
        </p:nvSpPr>
        <p:spPr>
          <a:xfrm>
            <a:off x="5880804" y="4067344"/>
            <a:ext cx="274320" cy="245969"/>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2400" b="0" i="0" u="none" strike="noStrike" kern="1200" cap="none" spc="0" normalizeH="0" baseline="0" noProof="0">
                <a:ln>
                  <a:noFill/>
                </a:ln>
                <a:solidFill>
                  <a:srgbClr val="005763"/>
                </a:solidFill>
                <a:effectLst/>
                <a:uLnTx/>
                <a:uFillTx/>
                <a:latin typeface="Arial"/>
                <a:ea typeface="+mn-ea"/>
                <a:cs typeface="+mn-cs"/>
              </a:rPr>
              <a:t>~</a:t>
            </a:r>
          </a:p>
        </p:txBody>
      </p:sp>
      <p:sp>
        <p:nvSpPr>
          <p:cNvPr id="85" name="TextBox 84">
            <a:extLst>
              <a:ext uri="{FF2B5EF4-FFF2-40B4-BE49-F238E27FC236}">
                <a16:creationId xmlns:a16="http://schemas.microsoft.com/office/drawing/2014/main" id="{113859D3-AF0C-9FB6-69DE-B0E259CB0EA3}"/>
              </a:ext>
            </a:extLst>
          </p:cNvPr>
          <p:cNvSpPr txBox="1"/>
          <p:nvPr>
            <p:custDataLst>
              <p:tags r:id="rId15"/>
            </p:custDataLst>
          </p:nvPr>
        </p:nvSpPr>
        <p:spPr>
          <a:xfrm>
            <a:off x="5819192" y="4368467"/>
            <a:ext cx="397545" cy="138446"/>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87" name="TextBox 86">
            <a:extLst>
              <a:ext uri="{FF2B5EF4-FFF2-40B4-BE49-F238E27FC236}">
                <a16:creationId xmlns:a16="http://schemas.microsoft.com/office/drawing/2014/main" id="{E26A6834-700F-4176-D310-01E7A223ABEC}"/>
              </a:ext>
            </a:extLst>
          </p:cNvPr>
          <p:cNvSpPr txBox="1"/>
          <p:nvPr>
            <p:custDataLst>
              <p:tags r:id="rId16"/>
            </p:custDataLst>
          </p:nvPr>
        </p:nvSpPr>
        <p:spPr>
          <a:xfrm>
            <a:off x="5819192" y="3495675"/>
            <a:ext cx="397545" cy="138446"/>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81" name="Isosceles Triangle 80">
            <a:extLst>
              <a:ext uri="{FF2B5EF4-FFF2-40B4-BE49-F238E27FC236}">
                <a16:creationId xmlns:a16="http://schemas.microsoft.com/office/drawing/2014/main" id="{15EEDDCB-7447-F63A-38C6-0C418633DE8B}"/>
              </a:ext>
            </a:extLst>
          </p:cNvPr>
          <p:cNvSpPr>
            <a:spLocks/>
          </p:cNvSpPr>
          <p:nvPr/>
        </p:nvSpPr>
        <p:spPr>
          <a:xfrm>
            <a:off x="7970764" y="3699184"/>
            <a:ext cx="274320" cy="24596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84" name="Isosceles Triangle 83">
            <a:extLst>
              <a:ext uri="{FF2B5EF4-FFF2-40B4-BE49-F238E27FC236}">
                <a16:creationId xmlns:a16="http://schemas.microsoft.com/office/drawing/2014/main" id="{B3AB4373-FDE7-C320-943C-E0A47D8AC40A}"/>
              </a:ext>
            </a:extLst>
          </p:cNvPr>
          <p:cNvSpPr>
            <a:spLocks/>
          </p:cNvSpPr>
          <p:nvPr/>
        </p:nvSpPr>
        <p:spPr>
          <a:xfrm>
            <a:off x="7970764" y="4067344"/>
            <a:ext cx="274320" cy="24596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90" name="TextBox 89">
            <a:extLst>
              <a:ext uri="{FF2B5EF4-FFF2-40B4-BE49-F238E27FC236}">
                <a16:creationId xmlns:a16="http://schemas.microsoft.com/office/drawing/2014/main" id="{BE44A5D3-A130-0952-7845-E9B47238DC1E}"/>
              </a:ext>
            </a:extLst>
          </p:cNvPr>
          <p:cNvSpPr txBox="1"/>
          <p:nvPr>
            <p:custDataLst>
              <p:tags r:id="rId17"/>
            </p:custDataLst>
          </p:nvPr>
        </p:nvSpPr>
        <p:spPr>
          <a:xfrm>
            <a:off x="7909152" y="4368467"/>
            <a:ext cx="397545" cy="138446"/>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93" name="TextBox 92">
            <a:extLst>
              <a:ext uri="{FF2B5EF4-FFF2-40B4-BE49-F238E27FC236}">
                <a16:creationId xmlns:a16="http://schemas.microsoft.com/office/drawing/2014/main" id="{9B83EE5A-8B87-25F0-B499-56CF337548BA}"/>
              </a:ext>
            </a:extLst>
          </p:cNvPr>
          <p:cNvSpPr txBox="1"/>
          <p:nvPr>
            <p:custDataLst>
              <p:tags r:id="rId18"/>
            </p:custDataLst>
          </p:nvPr>
        </p:nvSpPr>
        <p:spPr>
          <a:xfrm>
            <a:off x="7909152" y="3495675"/>
            <a:ext cx="397545" cy="138446"/>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grpSp>
        <p:nvGrpSpPr>
          <p:cNvPr id="14" name="Group 13">
            <a:extLst>
              <a:ext uri="{FF2B5EF4-FFF2-40B4-BE49-F238E27FC236}">
                <a16:creationId xmlns:a16="http://schemas.microsoft.com/office/drawing/2014/main" id="{EBEE908C-98E5-E164-47D0-F45062E80B38}"/>
              </a:ext>
            </a:extLst>
          </p:cNvPr>
          <p:cNvGrpSpPr/>
          <p:nvPr/>
        </p:nvGrpSpPr>
        <p:grpSpPr>
          <a:xfrm>
            <a:off x="6267009" y="4140253"/>
            <a:ext cx="1591871" cy="446005"/>
            <a:chOff x="6243921" y="3788289"/>
            <a:chExt cx="1591871" cy="446175"/>
          </a:xfrm>
        </p:grpSpPr>
        <p:sp>
          <p:nvSpPr>
            <p:cNvPr id="97" name="TextBox 96">
              <a:extLst>
                <a:ext uri="{FF2B5EF4-FFF2-40B4-BE49-F238E27FC236}">
                  <a16:creationId xmlns:a16="http://schemas.microsoft.com/office/drawing/2014/main" id="{AB1C5ACB-9404-9401-FDA8-B585A38E0E47}"/>
                </a:ext>
              </a:extLst>
            </p:cNvPr>
            <p:cNvSpPr txBox="1">
              <a:spLocks/>
            </p:cNvSpPr>
            <p:nvPr>
              <p:custDataLst>
                <p:tags r:id="rId33"/>
              </p:custDataLst>
            </p:nvPr>
          </p:nvSpPr>
          <p:spPr>
            <a:xfrm>
              <a:off x="6243921" y="3788289"/>
              <a:ext cx="1591871" cy="138499"/>
            </a:xfrm>
            <a:prstGeom prst="rect">
              <a:avLst/>
            </a:prstGeom>
          </p:spPr>
          <p:txBody>
            <a:bodyPr vert="horz" wrap="square" lIns="0" tIns="0" rIns="0" bIns="0" rtlCol="0" anchor="b">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Original 750MW line</a:t>
              </a:r>
            </a:p>
          </p:txBody>
        </p:sp>
        <p:sp>
          <p:nvSpPr>
            <p:cNvPr id="101" name="TextBox 100">
              <a:extLst>
                <a:ext uri="{FF2B5EF4-FFF2-40B4-BE49-F238E27FC236}">
                  <a16:creationId xmlns:a16="http://schemas.microsoft.com/office/drawing/2014/main" id="{E8117524-C598-97EE-DD21-F4642049FC70}"/>
                </a:ext>
              </a:extLst>
            </p:cNvPr>
            <p:cNvSpPr txBox="1">
              <a:spLocks/>
            </p:cNvSpPr>
            <p:nvPr>
              <p:custDataLst>
                <p:tags r:id="rId34"/>
              </p:custDataLst>
            </p:nvPr>
          </p:nvSpPr>
          <p:spPr>
            <a:xfrm>
              <a:off x="6243921" y="3957465"/>
              <a:ext cx="1591871" cy="276999"/>
            </a:xfrm>
            <a:prstGeom prst="rect">
              <a:avLst/>
            </a:prstGeom>
          </p:spPr>
          <p:txBody>
            <a:bodyPr vert="horz" wrap="square" lIns="0" tIns="0" rIns="0" bIns="0" rtlCol="0" anchor="b">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1" u="none" strike="noStrike" kern="1200" cap="none" spc="0" normalizeH="0" baseline="0" noProof="0">
                  <a:ln>
                    <a:noFill/>
                  </a:ln>
                  <a:solidFill>
                    <a:srgbClr val="171A1C"/>
                  </a:solidFill>
                  <a:effectLst/>
                  <a:uLnTx/>
                  <a:uFillTx/>
                  <a:latin typeface="Arial"/>
                  <a:ea typeface="+mn-ea"/>
                  <a:cs typeface="Arial" panose="020B0604020202020204" pitchFamily="34" charset="0"/>
                </a:rPr>
                <a:t>Constraint identified (1,000MW &gt;750MW)</a:t>
              </a:r>
            </a:p>
          </p:txBody>
        </p:sp>
      </p:grpSp>
      <p:grpSp>
        <p:nvGrpSpPr>
          <p:cNvPr id="9" name="Group 8">
            <a:extLst>
              <a:ext uri="{FF2B5EF4-FFF2-40B4-BE49-F238E27FC236}">
                <a16:creationId xmlns:a16="http://schemas.microsoft.com/office/drawing/2014/main" id="{51429F04-2F59-CD3C-F663-B000D8AE1774}"/>
              </a:ext>
            </a:extLst>
          </p:cNvPr>
          <p:cNvGrpSpPr/>
          <p:nvPr/>
        </p:nvGrpSpPr>
        <p:grpSpPr>
          <a:xfrm>
            <a:off x="6249183" y="4098480"/>
            <a:ext cx="1627523" cy="11109"/>
            <a:chOff x="6142037" y="3746500"/>
            <a:chExt cx="1627523" cy="11113"/>
          </a:xfrm>
        </p:grpSpPr>
        <p:cxnSp>
          <p:nvCxnSpPr>
            <p:cNvPr id="96" name="Straight Connector 95">
              <a:extLst>
                <a:ext uri="{FF2B5EF4-FFF2-40B4-BE49-F238E27FC236}">
                  <a16:creationId xmlns:a16="http://schemas.microsoft.com/office/drawing/2014/main" id="{5DBEB276-99B7-1B27-377E-1959DA4C065F}"/>
                </a:ext>
              </a:extLst>
            </p:cNvPr>
            <p:cNvCxnSpPr>
              <a:cxnSpLocks/>
            </p:cNvCxnSpPr>
            <p:nvPr/>
          </p:nvCxnSpPr>
          <p:spPr>
            <a:xfrm>
              <a:off x="6142037" y="3748088"/>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1" name="Freeform: Shape 110">
              <a:extLst>
                <a:ext uri="{FF2B5EF4-FFF2-40B4-BE49-F238E27FC236}">
                  <a16:creationId xmlns:a16="http://schemas.microsoft.com/office/drawing/2014/main" id="{DEA5BF2E-748D-3862-F111-B44C852EBACE}"/>
                </a:ext>
              </a:extLst>
            </p:cNvPr>
            <p:cNvSpPr>
              <a:spLocks/>
            </p:cNvSpPr>
            <p:nvPr/>
          </p:nvSpPr>
          <p:spPr>
            <a:xfrm>
              <a:off x="6142037" y="3746500"/>
              <a:ext cx="1591871" cy="11113"/>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rgbClr val="DD808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159" name="TextBox 158">
            <a:extLst>
              <a:ext uri="{FF2B5EF4-FFF2-40B4-BE49-F238E27FC236}">
                <a16:creationId xmlns:a16="http://schemas.microsoft.com/office/drawing/2014/main" id="{C58464B8-512A-96D3-55D7-6FCFBE91600A}"/>
              </a:ext>
            </a:extLst>
          </p:cNvPr>
          <p:cNvSpPr txBox="1">
            <a:spLocks/>
          </p:cNvSpPr>
          <p:nvPr/>
        </p:nvSpPr>
        <p:spPr>
          <a:xfrm>
            <a:off x="2436942" y="3495675"/>
            <a:ext cx="3066417" cy="107791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Assess reliability under multiple system conditions</a:t>
            </a:r>
            <a:r>
              <a:rPr kumimoji="0" lang="en-US" sz="1400" b="1" i="0" u="none" strike="noStrike" kern="1200" cap="none" spc="0" normalizeH="0" baseline="30000" noProof="0">
                <a:ln>
                  <a:noFill/>
                </a:ln>
                <a:solidFill>
                  <a:srgbClr val="171A1C"/>
                </a:solidFill>
                <a:effectLst/>
                <a:uLnTx/>
                <a:uFillTx/>
                <a:latin typeface="Arial"/>
                <a:ea typeface="+mn-ea"/>
                <a:cs typeface="Arial" panose="020B0604020202020204" pitchFamily="34" charset="0"/>
              </a:rPr>
              <a:t>1</a:t>
            </a: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 </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(summer peak, low renewable/no-solar, maintenance outages) </a:t>
            </a: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and contingencies</a:t>
            </a:r>
            <a:r>
              <a:rPr kumimoji="0" lang="en-US" sz="1400" b="1" i="0" u="none" strike="noStrike" kern="1200" cap="none" spc="0" normalizeH="0" baseline="30000" noProof="0">
                <a:ln>
                  <a:noFill/>
                </a:ln>
                <a:solidFill>
                  <a:srgbClr val="171A1C"/>
                </a:solidFill>
                <a:effectLst/>
                <a:uLnTx/>
                <a:uFillTx/>
                <a:latin typeface="Arial"/>
                <a:ea typeface="+mn-ea"/>
                <a:cs typeface="Arial" panose="020B0604020202020204" pitchFamily="34" charset="0"/>
              </a:rPr>
              <a:t>2</a:t>
            </a: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 (</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N-1, G-1+N-1, X-1+N-1, N-1-1)</a:t>
            </a:r>
          </a:p>
        </p:txBody>
      </p:sp>
      <p:grpSp>
        <p:nvGrpSpPr>
          <p:cNvPr id="174" name="Group 173">
            <a:extLst>
              <a:ext uri="{FF2B5EF4-FFF2-40B4-BE49-F238E27FC236}">
                <a16:creationId xmlns:a16="http://schemas.microsoft.com/office/drawing/2014/main" id="{87FC637D-BFAF-F52B-E619-0EAB55AD404F}"/>
              </a:ext>
            </a:extLst>
          </p:cNvPr>
          <p:cNvGrpSpPr>
            <a:grpSpLocks/>
          </p:cNvGrpSpPr>
          <p:nvPr/>
        </p:nvGrpSpPr>
        <p:grpSpPr>
          <a:xfrm>
            <a:off x="554736" y="3495675"/>
            <a:ext cx="1733115" cy="431800"/>
            <a:chOff x="554736" y="3152775"/>
            <a:chExt cx="1733115" cy="430887"/>
          </a:xfrm>
        </p:grpSpPr>
        <p:sp>
          <p:nvSpPr>
            <p:cNvPr id="72" name="TrackerNumBlue 12">
              <a:extLst>
                <a:ext uri="{FF2B5EF4-FFF2-40B4-BE49-F238E27FC236}">
                  <a16:creationId xmlns:a16="http://schemas.microsoft.com/office/drawing/2014/main" id="{C98D1CDC-2D90-20B7-E05E-09E199CF27B7}"/>
                </a:ext>
              </a:extLst>
            </p:cNvPr>
            <p:cNvSpPr>
              <a:spLocks/>
            </p:cNvSpPr>
            <p:nvPr>
              <p:custDataLst>
                <p:tags r:id="rId32"/>
              </p:custDataLst>
            </p:nvPr>
          </p:nvSpPr>
          <p:spPr>
            <a:xfrm>
              <a:off x="554736" y="3152775"/>
              <a:ext cx="252000" cy="25200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2</a:t>
              </a:r>
            </a:p>
          </p:txBody>
        </p:sp>
        <p:sp>
          <p:nvSpPr>
            <p:cNvPr id="166" name="TextBox 165">
              <a:extLst>
                <a:ext uri="{FF2B5EF4-FFF2-40B4-BE49-F238E27FC236}">
                  <a16:creationId xmlns:a16="http://schemas.microsoft.com/office/drawing/2014/main" id="{5D0F52D4-EE33-A7A5-6A9B-8E1EE02E15A7}"/>
                </a:ext>
              </a:extLst>
            </p:cNvPr>
            <p:cNvSpPr txBox="1">
              <a:spLocks/>
            </p:cNvSpPr>
            <p:nvPr/>
          </p:nvSpPr>
          <p:spPr>
            <a:xfrm>
              <a:off x="840248" y="3152775"/>
              <a:ext cx="1447603"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dirty="0">
                  <a:ln>
                    <a:noFill/>
                  </a:ln>
                  <a:solidFill>
                    <a:srgbClr val="171A1C"/>
                  </a:solidFill>
                  <a:effectLst/>
                  <a:uLnTx/>
                  <a:uFillTx/>
                  <a:latin typeface="Arial"/>
                  <a:ea typeface="+mn-ea"/>
                  <a:cs typeface="Arial" panose="020B0604020202020204" pitchFamily="34" charset="0"/>
                </a:rPr>
                <a:t>Reliability testing</a:t>
              </a:r>
            </a:p>
          </p:txBody>
        </p:sp>
      </p:grpSp>
      <p:grpSp>
        <p:nvGrpSpPr>
          <p:cNvPr id="16" name="Group 15">
            <a:extLst>
              <a:ext uri="{FF2B5EF4-FFF2-40B4-BE49-F238E27FC236}">
                <a16:creationId xmlns:a16="http://schemas.microsoft.com/office/drawing/2014/main" id="{00C7527E-A558-F713-AF45-5821C970FDA2}"/>
              </a:ext>
            </a:extLst>
          </p:cNvPr>
          <p:cNvGrpSpPr/>
          <p:nvPr/>
        </p:nvGrpSpPr>
        <p:grpSpPr>
          <a:xfrm>
            <a:off x="5819192" y="4730735"/>
            <a:ext cx="2487505" cy="1324937"/>
            <a:chOff x="5796104" y="4530022"/>
            <a:chExt cx="2487505" cy="1324501"/>
          </a:xfrm>
        </p:grpSpPr>
        <p:sp>
          <p:nvSpPr>
            <p:cNvPr id="103" name="Oval 102">
              <a:extLst>
                <a:ext uri="{FF2B5EF4-FFF2-40B4-BE49-F238E27FC236}">
                  <a16:creationId xmlns:a16="http://schemas.microsoft.com/office/drawing/2014/main" id="{55DBAC6E-F82E-2731-BAE1-2570FC2FE7A4}"/>
                </a:ext>
              </a:extLst>
            </p:cNvPr>
            <p:cNvSpPr>
              <a:spLocks/>
            </p:cNvSpPr>
            <p:nvPr/>
          </p:nvSpPr>
          <p:spPr>
            <a:xfrm>
              <a:off x="5857716" y="4725989"/>
              <a:ext cx="274320" cy="246063"/>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2400" b="0" i="0" u="none" strike="noStrike" kern="1200" cap="none" spc="0" normalizeH="0" baseline="0" noProof="0">
                  <a:ln>
                    <a:noFill/>
                  </a:ln>
                  <a:solidFill>
                    <a:srgbClr val="005763"/>
                  </a:solidFill>
                  <a:effectLst/>
                  <a:uLnTx/>
                  <a:uFillTx/>
                  <a:latin typeface="Arial"/>
                  <a:ea typeface="+mn-ea"/>
                  <a:cs typeface="+mn-cs"/>
                </a:rPr>
                <a:t>~</a:t>
              </a:r>
            </a:p>
          </p:txBody>
        </p:sp>
        <p:sp>
          <p:nvSpPr>
            <p:cNvPr id="104" name="Oval 103">
              <a:extLst>
                <a:ext uri="{FF2B5EF4-FFF2-40B4-BE49-F238E27FC236}">
                  <a16:creationId xmlns:a16="http://schemas.microsoft.com/office/drawing/2014/main" id="{5FD2C2B1-3135-8C03-D890-ACE584A766EF}"/>
                </a:ext>
              </a:extLst>
            </p:cNvPr>
            <p:cNvSpPr>
              <a:spLocks/>
            </p:cNvSpPr>
            <p:nvPr/>
          </p:nvSpPr>
          <p:spPr>
            <a:xfrm>
              <a:off x="5857716" y="5094289"/>
              <a:ext cx="274320" cy="246063"/>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2400" b="0" i="0" u="none" strike="noStrike" kern="1200" cap="none" spc="0" normalizeH="0" baseline="0" noProof="0">
                  <a:ln>
                    <a:noFill/>
                  </a:ln>
                  <a:solidFill>
                    <a:srgbClr val="005763"/>
                  </a:solidFill>
                  <a:effectLst/>
                  <a:uLnTx/>
                  <a:uFillTx/>
                  <a:latin typeface="Arial"/>
                  <a:ea typeface="+mn-ea"/>
                  <a:cs typeface="+mn-cs"/>
                </a:rPr>
                <a:t>~</a:t>
              </a:r>
            </a:p>
          </p:txBody>
        </p:sp>
        <p:sp>
          <p:nvSpPr>
            <p:cNvPr id="106" name="TextBox 105">
              <a:extLst>
                <a:ext uri="{FF2B5EF4-FFF2-40B4-BE49-F238E27FC236}">
                  <a16:creationId xmlns:a16="http://schemas.microsoft.com/office/drawing/2014/main" id="{72DD9E1C-BC09-EF2B-8C00-6E7FE8CEC0B5}"/>
                </a:ext>
              </a:extLst>
            </p:cNvPr>
            <p:cNvSpPr txBox="1"/>
            <p:nvPr>
              <p:custDataLst>
                <p:tags r:id="rId25"/>
              </p:custDataLst>
            </p:nvPr>
          </p:nvSpPr>
          <p:spPr>
            <a:xfrm>
              <a:off x="5796104" y="5395526"/>
              <a:ext cx="397545" cy="138499"/>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107" name="TextBox 106">
              <a:extLst>
                <a:ext uri="{FF2B5EF4-FFF2-40B4-BE49-F238E27FC236}">
                  <a16:creationId xmlns:a16="http://schemas.microsoft.com/office/drawing/2014/main" id="{0744E7A9-93FB-AA06-A9A2-213B28438CB7}"/>
                </a:ext>
              </a:extLst>
            </p:cNvPr>
            <p:cNvSpPr txBox="1"/>
            <p:nvPr>
              <p:custDataLst>
                <p:tags r:id="rId26"/>
              </p:custDataLst>
            </p:nvPr>
          </p:nvSpPr>
          <p:spPr>
            <a:xfrm>
              <a:off x="5796104" y="4530022"/>
              <a:ext cx="397545" cy="138499"/>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102" name="Isosceles Triangle 101">
              <a:extLst>
                <a:ext uri="{FF2B5EF4-FFF2-40B4-BE49-F238E27FC236}">
                  <a16:creationId xmlns:a16="http://schemas.microsoft.com/office/drawing/2014/main" id="{63784A41-73A7-F88B-DBC9-CD135FAE18B6}"/>
                </a:ext>
              </a:extLst>
            </p:cNvPr>
            <p:cNvSpPr>
              <a:spLocks/>
            </p:cNvSpPr>
            <p:nvPr/>
          </p:nvSpPr>
          <p:spPr>
            <a:xfrm>
              <a:off x="7947676" y="4725989"/>
              <a:ext cx="274320" cy="246063"/>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105" name="Isosceles Triangle 104">
              <a:extLst>
                <a:ext uri="{FF2B5EF4-FFF2-40B4-BE49-F238E27FC236}">
                  <a16:creationId xmlns:a16="http://schemas.microsoft.com/office/drawing/2014/main" id="{1B654FD7-9165-9C53-7D5E-E2FE67FAD96D}"/>
                </a:ext>
              </a:extLst>
            </p:cNvPr>
            <p:cNvSpPr>
              <a:spLocks/>
            </p:cNvSpPr>
            <p:nvPr/>
          </p:nvSpPr>
          <p:spPr>
            <a:xfrm>
              <a:off x="7947676" y="5094289"/>
              <a:ext cx="274320" cy="246063"/>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108" name="TextBox 107">
              <a:extLst>
                <a:ext uri="{FF2B5EF4-FFF2-40B4-BE49-F238E27FC236}">
                  <a16:creationId xmlns:a16="http://schemas.microsoft.com/office/drawing/2014/main" id="{113E1676-1636-2073-C2C5-370E9B7E4ACC}"/>
                </a:ext>
              </a:extLst>
            </p:cNvPr>
            <p:cNvSpPr txBox="1"/>
            <p:nvPr>
              <p:custDataLst>
                <p:tags r:id="rId27"/>
              </p:custDataLst>
            </p:nvPr>
          </p:nvSpPr>
          <p:spPr>
            <a:xfrm>
              <a:off x="7886064" y="5395526"/>
              <a:ext cx="397545" cy="138499"/>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109" name="TextBox 108">
              <a:extLst>
                <a:ext uri="{FF2B5EF4-FFF2-40B4-BE49-F238E27FC236}">
                  <a16:creationId xmlns:a16="http://schemas.microsoft.com/office/drawing/2014/main" id="{BA691A8A-2A6D-254F-FC2F-737291A61C16}"/>
                </a:ext>
              </a:extLst>
            </p:cNvPr>
            <p:cNvSpPr txBox="1"/>
            <p:nvPr>
              <p:custDataLst>
                <p:tags r:id="rId28"/>
              </p:custDataLst>
            </p:nvPr>
          </p:nvSpPr>
          <p:spPr>
            <a:xfrm>
              <a:off x="7886064" y="4530022"/>
              <a:ext cx="397545" cy="138499"/>
            </a:xfrm>
            <a:prstGeom prst="rect">
              <a:avLst/>
            </a:prstGeom>
          </p:spPr>
          <p:txBody>
            <a:bodyPr vert="horz" wrap="non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500MW</a:t>
              </a:r>
            </a:p>
          </p:txBody>
        </p:sp>
        <p:sp>
          <p:nvSpPr>
            <p:cNvPr id="116" name="TextBox 115">
              <a:extLst>
                <a:ext uri="{FF2B5EF4-FFF2-40B4-BE49-F238E27FC236}">
                  <a16:creationId xmlns:a16="http://schemas.microsoft.com/office/drawing/2014/main" id="{7BE1B576-2DE7-85CF-BB24-4052360039C2}"/>
                </a:ext>
              </a:extLst>
            </p:cNvPr>
            <p:cNvSpPr txBox="1"/>
            <p:nvPr>
              <p:custDataLst>
                <p:tags r:id="rId29"/>
              </p:custDataLst>
            </p:nvPr>
          </p:nvSpPr>
          <p:spPr>
            <a:xfrm>
              <a:off x="6496281" y="4911346"/>
              <a:ext cx="1087151" cy="138499"/>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New 750MW line</a:t>
              </a:r>
            </a:p>
          </p:txBody>
        </p:sp>
        <p:grpSp>
          <p:nvGrpSpPr>
            <p:cNvPr id="7" name="Group 6">
              <a:extLst>
                <a:ext uri="{FF2B5EF4-FFF2-40B4-BE49-F238E27FC236}">
                  <a16:creationId xmlns:a16="http://schemas.microsoft.com/office/drawing/2014/main" id="{900E8D33-314A-CF19-06F8-C2490E376B1E}"/>
                </a:ext>
              </a:extLst>
            </p:cNvPr>
            <p:cNvGrpSpPr/>
            <p:nvPr/>
          </p:nvGrpSpPr>
          <p:grpSpPr>
            <a:xfrm>
              <a:off x="6226095" y="5079691"/>
              <a:ext cx="1627523" cy="11111"/>
              <a:chOff x="6142037" y="5046353"/>
              <a:chExt cx="1627523" cy="11111"/>
            </a:xfrm>
          </p:grpSpPr>
          <p:cxnSp>
            <p:nvCxnSpPr>
              <p:cNvPr id="112" name="Straight Connector 111">
                <a:extLst>
                  <a:ext uri="{FF2B5EF4-FFF2-40B4-BE49-F238E27FC236}">
                    <a16:creationId xmlns:a16="http://schemas.microsoft.com/office/drawing/2014/main" id="{5A497F44-39B6-8751-6B9C-4CB096EB9598}"/>
                  </a:ext>
                </a:extLst>
              </p:cNvPr>
              <p:cNvCxnSpPr>
                <a:cxnSpLocks/>
              </p:cNvCxnSpPr>
              <p:nvPr/>
            </p:nvCxnSpPr>
            <p:spPr>
              <a:xfrm>
                <a:off x="6142037" y="5057464"/>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7" name="Freeform: Shape 116">
                <a:extLst>
                  <a:ext uri="{FF2B5EF4-FFF2-40B4-BE49-F238E27FC236}">
                    <a16:creationId xmlns:a16="http://schemas.microsoft.com/office/drawing/2014/main" id="{79258FCD-2C80-F59C-D040-03681586F1C5}"/>
                  </a:ext>
                </a:extLst>
              </p:cNvPr>
              <p:cNvSpPr>
                <a:spLocks/>
              </p:cNvSpPr>
              <p:nvPr/>
            </p:nvSpPr>
            <p:spPr>
              <a:xfrm>
                <a:off x="6142037" y="5046353"/>
                <a:ext cx="1591871" cy="9525"/>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chemeClr val="accent3">
                    <a:lumMod val="40000"/>
                    <a:lumOff val="60000"/>
                    <a:alpha val="50196"/>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1" name="Group 10">
              <a:extLst>
                <a:ext uri="{FF2B5EF4-FFF2-40B4-BE49-F238E27FC236}">
                  <a16:creationId xmlns:a16="http://schemas.microsoft.com/office/drawing/2014/main" id="{0087C9A4-4BF3-93F1-EB09-17C25D48A8A4}"/>
                </a:ext>
              </a:extLst>
            </p:cNvPr>
            <p:cNvGrpSpPr/>
            <p:nvPr/>
          </p:nvGrpSpPr>
          <p:grpSpPr>
            <a:xfrm>
              <a:off x="6235387" y="5408347"/>
              <a:ext cx="1600405" cy="446176"/>
              <a:chOff x="6235387" y="5367870"/>
              <a:chExt cx="1600405" cy="446176"/>
            </a:xfrm>
          </p:grpSpPr>
          <p:sp>
            <p:nvSpPr>
              <p:cNvPr id="110" name="TextBox 109">
                <a:extLst>
                  <a:ext uri="{FF2B5EF4-FFF2-40B4-BE49-F238E27FC236}">
                    <a16:creationId xmlns:a16="http://schemas.microsoft.com/office/drawing/2014/main" id="{BC017198-D8D9-14BA-75C0-EA4520982209}"/>
                  </a:ext>
                </a:extLst>
              </p:cNvPr>
              <p:cNvSpPr txBox="1">
                <a:spLocks/>
              </p:cNvSpPr>
              <p:nvPr>
                <p:custDataLst>
                  <p:tags r:id="rId30"/>
                </p:custDataLst>
              </p:nvPr>
            </p:nvSpPr>
            <p:spPr>
              <a:xfrm>
                <a:off x="6235387" y="5535562"/>
                <a:ext cx="1600405" cy="278484"/>
              </a:xfrm>
              <a:prstGeom prst="rect">
                <a:avLst/>
              </a:prstGeom>
            </p:spPr>
            <p:txBody>
              <a:bodyPr vert="horz" wrap="square" lIns="0" tIns="0" rIns="0" bIns="0" rtlCol="0" anchor="b">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1" u="none" strike="noStrike" kern="1200" cap="none" spc="0" normalizeH="0" baseline="0" noProof="0">
                    <a:ln>
                      <a:noFill/>
                    </a:ln>
                    <a:solidFill>
                      <a:srgbClr val="171A1C"/>
                    </a:solidFill>
                    <a:effectLst/>
                    <a:uLnTx/>
                    <a:uFillTx/>
                    <a:latin typeface="Arial"/>
                    <a:ea typeface="+mn-ea"/>
                    <a:cs typeface="Arial" panose="020B0604020202020204" pitchFamily="34" charset="0"/>
                  </a:rPr>
                  <a:t>Constraint resolved (500MW&gt;750MW)</a:t>
                </a:r>
              </a:p>
            </p:txBody>
          </p:sp>
          <p:sp>
            <p:nvSpPr>
              <p:cNvPr id="113" name="TextBox 112">
                <a:extLst>
                  <a:ext uri="{FF2B5EF4-FFF2-40B4-BE49-F238E27FC236}">
                    <a16:creationId xmlns:a16="http://schemas.microsoft.com/office/drawing/2014/main" id="{D89565C8-112C-FD63-1398-4C83CFD8825E}"/>
                  </a:ext>
                </a:extLst>
              </p:cNvPr>
              <p:cNvSpPr txBox="1">
                <a:spLocks/>
              </p:cNvSpPr>
              <p:nvPr>
                <p:custDataLst>
                  <p:tags r:id="rId31"/>
                </p:custDataLst>
              </p:nvPr>
            </p:nvSpPr>
            <p:spPr>
              <a:xfrm>
                <a:off x="6243921" y="5367870"/>
                <a:ext cx="1591871" cy="138499"/>
              </a:xfrm>
              <a:prstGeom prst="rect">
                <a:avLst/>
              </a:prstGeom>
            </p:spPr>
            <p:txBody>
              <a:bodyPr vert="horz" wrap="square" lIns="0" tIns="0" rIns="0" bIns="0" rtlCol="0" anchor="b">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9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Original 750MW line</a:t>
                </a:r>
              </a:p>
            </p:txBody>
          </p:sp>
        </p:grpSp>
        <p:grpSp>
          <p:nvGrpSpPr>
            <p:cNvPr id="118" name="Group 117">
              <a:extLst>
                <a:ext uri="{FF2B5EF4-FFF2-40B4-BE49-F238E27FC236}">
                  <a16:creationId xmlns:a16="http://schemas.microsoft.com/office/drawing/2014/main" id="{4DEE5CEE-31D0-71F5-B324-0EAEDB33F8F9}"/>
                </a:ext>
              </a:extLst>
            </p:cNvPr>
            <p:cNvGrpSpPr>
              <a:grpSpLocks/>
            </p:cNvGrpSpPr>
            <p:nvPr/>
          </p:nvGrpSpPr>
          <p:grpSpPr>
            <a:xfrm>
              <a:off x="6243921" y="5356355"/>
              <a:ext cx="1591871" cy="9525"/>
              <a:chOff x="6142037" y="5337993"/>
              <a:chExt cx="1627523" cy="11106"/>
            </a:xfrm>
          </p:grpSpPr>
          <p:cxnSp>
            <p:nvCxnSpPr>
              <p:cNvPr id="119" name="Straight Connector 118">
                <a:extLst>
                  <a:ext uri="{FF2B5EF4-FFF2-40B4-BE49-F238E27FC236}">
                    <a16:creationId xmlns:a16="http://schemas.microsoft.com/office/drawing/2014/main" id="{D6CEB1A2-89BB-A475-4AE0-92F35AAFB13A}"/>
                  </a:ext>
                </a:extLst>
              </p:cNvPr>
              <p:cNvCxnSpPr>
                <a:cxnSpLocks/>
              </p:cNvCxnSpPr>
              <p:nvPr/>
            </p:nvCxnSpPr>
            <p:spPr>
              <a:xfrm>
                <a:off x="6142037" y="5345366"/>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0" name="Freeform: Shape 119">
                <a:extLst>
                  <a:ext uri="{FF2B5EF4-FFF2-40B4-BE49-F238E27FC236}">
                    <a16:creationId xmlns:a16="http://schemas.microsoft.com/office/drawing/2014/main" id="{C663830A-AC28-386B-09C7-38B03053E0DA}"/>
                  </a:ext>
                </a:extLst>
              </p:cNvPr>
              <p:cNvSpPr/>
              <p:nvPr/>
            </p:nvSpPr>
            <p:spPr>
              <a:xfrm>
                <a:off x="6149062" y="5337993"/>
                <a:ext cx="1591871" cy="11106"/>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chemeClr val="accent3">
                    <a:lumMod val="40000"/>
                    <a:lumOff val="60000"/>
                    <a:alpha val="50196"/>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sp>
        <p:nvSpPr>
          <p:cNvPr id="161" name="TextBox 160">
            <a:extLst>
              <a:ext uri="{FF2B5EF4-FFF2-40B4-BE49-F238E27FC236}">
                <a16:creationId xmlns:a16="http://schemas.microsoft.com/office/drawing/2014/main" id="{FA345760-BF25-9384-779E-B3E10E299D1D}"/>
              </a:ext>
            </a:extLst>
          </p:cNvPr>
          <p:cNvSpPr txBox="1">
            <a:spLocks/>
          </p:cNvSpPr>
          <p:nvPr/>
        </p:nvSpPr>
        <p:spPr>
          <a:xfrm>
            <a:off x="2436942" y="4730750"/>
            <a:ext cx="3066417" cy="64611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Identify and iterate on transmission solutions with TSPs </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to resolve limiting conditions</a:t>
            </a:r>
          </a:p>
        </p:txBody>
      </p:sp>
      <p:grpSp>
        <p:nvGrpSpPr>
          <p:cNvPr id="175" name="Group 174">
            <a:extLst>
              <a:ext uri="{FF2B5EF4-FFF2-40B4-BE49-F238E27FC236}">
                <a16:creationId xmlns:a16="http://schemas.microsoft.com/office/drawing/2014/main" id="{59BD38F5-A6DF-1673-E51B-22FFF9F23238}"/>
              </a:ext>
            </a:extLst>
          </p:cNvPr>
          <p:cNvGrpSpPr>
            <a:grpSpLocks/>
          </p:cNvGrpSpPr>
          <p:nvPr/>
        </p:nvGrpSpPr>
        <p:grpSpPr>
          <a:xfrm>
            <a:off x="554736" y="4730750"/>
            <a:ext cx="1733115" cy="431800"/>
            <a:chOff x="554736" y="4540251"/>
            <a:chExt cx="1733115" cy="430887"/>
          </a:xfrm>
        </p:grpSpPr>
        <p:sp>
          <p:nvSpPr>
            <p:cNvPr id="77" name="TrackerNumBlue 12">
              <a:extLst>
                <a:ext uri="{FF2B5EF4-FFF2-40B4-BE49-F238E27FC236}">
                  <a16:creationId xmlns:a16="http://schemas.microsoft.com/office/drawing/2014/main" id="{53901515-3A2E-95DE-5520-E9850652A2E6}"/>
                </a:ext>
              </a:extLst>
            </p:cNvPr>
            <p:cNvSpPr>
              <a:spLocks/>
            </p:cNvSpPr>
            <p:nvPr>
              <p:custDataLst>
                <p:tags r:id="rId24"/>
              </p:custDataLst>
            </p:nvPr>
          </p:nvSpPr>
          <p:spPr>
            <a:xfrm>
              <a:off x="554736" y="4540251"/>
              <a:ext cx="252000" cy="25200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3</a:t>
              </a:r>
            </a:p>
          </p:txBody>
        </p:sp>
        <p:sp>
          <p:nvSpPr>
            <p:cNvPr id="168" name="TextBox 167">
              <a:extLst>
                <a:ext uri="{FF2B5EF4-FFF2-40B4-BE49-F238E27FC236}">
                  <a16:creationId xmlns:a16="http://schemas.microsoft.com/office/drawing/2014/main" id="{B1F730F0-232D-6BAE-4ED4-31D958A990F0}"/>
                </a:ext>
              </a:extLst>
            </p:cNvPr>
            <p:cNvSpPr txBox="1">
              <a:spLocks/>
            </p:cNvSpPr>
            <p:nvPr/>
          </p:nvSpPr>
          <p:spPr>
            <a:xfrm>
              <a:off x="840248" y="4540251"/>
              <a:ext cx="1447603"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Upgrade identification</a:t>
              </a:r>
            </a:p>
          </p:txBody>
        </p:sp>
      </p:grpSp>
      <p:cxnSp>
        <p:nvCxnSpPr>
          <p:cNvPr id="41" name="LineBasicDefault 120">
            <a:extLst>
              <a:ext uri="{FF2B5EF4-FFF2-40B4-BE49-F238E27FC236}">
                <a16:creationId xmlns:a16="http://schemas.microsoft.com/office/drawing/2014/main" id="{F76BBF44-4680-4B21-3636-6FD2A1DE5E6E}"/>
              </a:ext>
            </a:extLst>
          </p:cNvPr>
          <p:cNvCxnSpPr>
            <a:cxnSpLocks/>
          </p:cNvCxnSpPr>
          <p:nvPr>
            <p:custDataLst>
              <p:tags r:id="rId19"/>
            </p:custDataLst>
          </p:nvPr>
        </p:nvCxnSpPr>
        <p:spPr>
          <a:xfrm>
            <a:off x="5652449" y="1984375"/>
            <a:ext cx="2820991"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AD84B4A-46B5-705D-B02B-A1E9BC5034A1}"/>
              </a:ext>
            </a:extLst>
          </p:cNvPr>
          <p:cNvGrpSpPr/>
          <p:nvPr/>
        </p:nvGrpSpPr>
        <p:grpSpPr>
          <a:xfrm>
            <a:off x="2436942" y="1738313"/>
            <a:ext cx="3066417" cy="246062"/>
            <a:chOff x="2436942" y="1738313"/>
            <a:chExt cx="3066417" cy="246062"/>
          </a:xfrm>
        </p:grpSpPr>
        <p:sp>
          <p:nvSpPr>
            <p:cNvPr id="142" name="TextBox 141">
              <a:extLst>
                <a:ext uri="{FF2B5EF4-FFF2-40B4-BE49-F238E27FC236}">
                  <a16:creationId xmlns:a16="http://schemas.microsoft.com/office/drawing/2014/main" id="{E6A923ED-A7CF-1CA2-E7CF-3BB0176EFBBC}"/>
                </a:ext>
              </a:extLst>
            </p:cNvPr>
            <p:cNvSpPr txBox="1">
              <a:spLocks/>
            </p:cNvSpPr>
            <p:nvPr/>
          </p:nvSpPr>
          <p:spPr>
            <a:xfrm>
              <a:off x="2436942" y="1738313"/>
              <a:ext cx="3066417" cy="215900"/>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cxnSp>
          <p:nvCxnSpPr>
            <p:cNvPr id="38" name="LineBasicDefault 120">
              <a:extLst>
                <a:ext uri="{FF2B5EF4-FFF2-40B4-BE49-F238E27FC236}">
                  <a16:creationId xmlns:a16="http://schemas.microsoft.com/office/drawing/2014/main" id="{88DC529D-C253-9F15-98FF-F47FFEE905E1}"/>
                </a:ext>
              </a:extLst>
            </p:cNvPr>
            <p:cNvCxnSpPr>
              <a:cxnSpLocks/>
            </p:cNvCxnSpPr>
            <p:nvPr>
              <p:custDataLst>
                <p:tags r:id="rId23"/>
              </p:custDataLst>
            </p:nvPr>
          </p:nvCxnSpPr>
          <p:spPr>
            <a:xfrm>
              <a:off x="2436942" y="1984375"/>
              <a:ext cx="3066417"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55" name="TextBox 154">
            <a:extLst>
              <a:ext uri="{FF2B5EF4-FFF2-40B4-BE49-F238E27FC236}">
                <a16:creationId xmlns:a16="http://schemas.microsoft.com/office/drawing/2014/main" id="{2B9DC722-AE5D-A8A8-B4CA-CF3EFD0F5BBA}"/>
              </a:ext>
            </a:extLst>
          </p:cNvPr>
          <p:cNvSpPr txBox="1">
            <a:spLocks/>
          </p:cNvSpPr>
          <p:nvPr/>
        </p:nvSpPr>
        <p:spPr>
          <a:xfrm>
            <a:off x="5652449" y="1738313"/>
            <a:ext cx="2820991"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example</a:t>
            </a:r>
          </a:p>
        </p:txBody>
      </p:sp>
      <p:grpSp>
        <p:nvGrpSpPr>
          <p:cNvPr id="20" name="Group 19">
            <a:extLst>
              <a:ext uri="{FF2B5EF4-FFF2-40B4-BE49-F238E27FC236}">
                <a16:creationId xmlns:a16="http://schemas.microsoft.com/office/drawing/2014/main" id="{BD60FF71-FBFE-77E8-8A62-3D35E638367F}"/>
              </a:ext>
            </a:extLst>
          </p:cNvPr>
          <p:cNvGrpSpPr/>
          <p:nvPr/>
        </p:nvGrpSpPr>
        <p:grpSpPr>
          <a:xfrm>
            <a:off x="554736" y="1738313"/>
            <a:ext cx="1733115" cy="246062"/>
            <a:chOff x="554736" y="1738313"/>
            <a:chExt cx="1733115" cy="246062"/>
          </a:xfrm>
        </p:grpSpPr>
        <p:sp>
          <p:nvSpPr>
            <p:cNvPr id="135" name="TextBox 134">
              <a:extLst>
                <a:ext uri="{FF2B5EF4-FFF2-40B4-BE49-F238E27FC236}">
                  <a16:creationId xmlns:a16="http://schemas.microsoft.com/office/drawing/2014/main" id="{2FDDABA2-8C59-0604-69A0-A1E426873B7C}"/>
                </a:ext>
              </a:extLst>
            </p:cNvPr>
            <p:cNvSpPr txBox="1">
              <a:spLocks/>
            </p:cNvSpPr>
            <p:nvPr/>
          </p:nvSpPr>
          <p:spPr>
            <a:xfrm>
              <a:off x="554736" y="1738313"/>
              <a:ext cx="1733115"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Batch Study activity</a:t>
              </a:r>
            </a:p>
          </p:txBody>
        </p:sp>
        <p:cxnSp>
          <p:nvCxnSpPr>
            <p:cNvPr id="33" name="LineBasicDefault 120">
              <a:extLst>
                <a:ext uri="{FF2B5EF4-FFF2-40B4-BE49-F238E27FC236}">
                  <a16:creationId xmlns:a16="http://schemas.microsoft.com/office/drawing/2014/main" id="{E64A2464-F290-8D3E-61B2-EB5DE5045520}"/>
                </a:ext>
              </a:extLst>
            </p:cNvPr>
            <p:cNvCxnSpPr>
              <a:cxnSpLocks/>
            </p:cNvCxnSpPr>
            <p:nvPr>
              <p:custDataLst>
                <p:tags r:id="rId22"/>
              </p:custDataLst>
            </p:nvPr>
          </p:nvCxnSpPr>
          <p:spPr>
            <a:xfrm>
              <a:off x="554736" y="1984375"/>
              <a:ext cx="173311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9ACC7EBF-510E-F750-BE4F-5975BFDE9D3F}"/>
              </a:ext>
            </a:extLst>
          </p:cNvPr>
          <p:cNvGrpSpPr/>
          <p:nvPr/>
        </p:nvGrpSpPr>
        <p:grpSpPr>
          <a:xfrm>
            <a:off x="9100319" y="2068513"/>
            <a:ext cx="2536945" cy="923925"/>
            <a:chOff x="9100319" y="1428358"/>
            <a:chExt cx="2536945" cy="923330"/>
          </a:xfrm>
        </p:grpSpPr>
        <p:pic>
          <p:nvPicPr>
            <p:cNvPr id="66" name="Graphic 65">
              <a:extLst>
                <a:ext uri="{FF2B5EF4-FFF2-40B4-BE49-F238E27FC236}">
                  <a16:creationId xmlns:a16="http://schemas.microsoft.com/office/drawing/2014/main" id="{B7686E64-C130-64CD-2D28-B593167F1D44}"/>
                </a:ext>
              </a:extLst>
            </p:cNvPr>
            <p:cNvPicPr>
              <a:picLocks/>
            </p:cNvPicPr>
            <p:nvPr/>
          </p:nvPicPr>
          <p:blipFill>
            <a:blip>
              <a:extLst>
                <a:ext uri="{96DAC541-7B7A-43D3-8B79-37D633B846F1}">
                  <asvg:svgBlip xmlns:asvg="http://schemas.microsoft.com/office/drawing/2016/SVG/main" r:embed="rId40"/>
                </a:ext>
              </a:extLst>
            </a:blip>
            <a:stretch>
              <a:fillRect/>
            </a:stretch>
          </p:blipFill>
          <p:spPr>
            <a:xfrm>
              <a:off x="9100319" y="1428358"/>
              <a:ext cx="458002" cy="458002"/>
            </a:xfrm>
            <a:prstGeom prst="rect">
              <a:avLst/>
            </a:prstGeom>
          </p:spPr>
        </p:pic>
        <p:sp>
          <p:nvSpPr>
            <p:cNvPr id="24" name="TextBox 23">
              <a:extLst>
                <a:ext uri="{FF2B5EF4-FFF2-40B4-BE49-F238E27FC236}">
                  <a16:creationId xmlns:a16="http://schemas.microsoft.com/office/drawing/2014/main" id="{0088FE77-7D84-7F33-CA10-698D6493D8F4}"/>
                </a:ext>
              </a:extLst>
            </p:cNvPr>
            <p:cNvSpPr txBox="1"/>
            <p:nvPr/>
          </p:nvSpPr>
          <p:spPr>
            <a:xfrm>
              <a:off x="9756068" y="1428358"/>
              <a:ext cx="1881196" cy="92333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Multi-year analysis required: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year-by-year allocation requires sequential simulations across planning horizon</a:t>
              </a:r>
            </a:p>
          </p:txBody>
        </p:sp>
      </p:grpSp>
      <p:grpSp>
        <p:nvGrpSpPr>
          <p:cNvPr id="35" name="Group 34">
            <a:extLst>
              <a:ext uri="{FF2B5EF4-FFF2-40B4-BE49-F238E27FC236}">
                <a16:creationId xmlns:a16="http://schemas.microsoft.com/office/drawing/2014/main" id="{FFC5FD45-AEDB-15BF-C6D2-6AAD77F3BE5A}"/>
              </a:ext>
            </a:extLst>
          </p:cNvPr>
          <p:cNvGrpSpPr/>
          <p:nvPr/>
        </p:nvGrpSpPr>
        <p:grpSpPr>
          <a:xfrm>
            <a:off x="9100319" y="3127954"/>
            <a:ext cx="2536945" cy="923925"/>
            <a:chOff x="9100319" y="2700125"/>
            <a:chExt cx="2536945" cy="923330"/>
          </a:xfrm>
        </p:grpSpPr>
        <p:pic>
          <p:nvPicPr>
            <p:cNvPr id="78" name="Graphic 77">
              <a:extLst>
                <a:ext uri="{FF2B5EF4-FFF2-40B4-BE49-F238E27FC236}">
                  <a16:creationId xmlns:a16="http://schemas.microsoft.com/office/drawing/2014/main" id="{7853A382-2F89-5C8E-30D2-D38BF551CCF0}"/>
                </a:ext>
              </a:extLst>
            </p:cNvPr>
            <p:cNvPicPr>
              <a:picLocks/>
            </p:cNvPicPr>
            <p:nvPr/>
          </p:nvPicPr>
          <p:blipFill>
            <a:blip>
              <a:extLst>
                <a:ext uri="{96DAC541-7B7A-43D3-8B79-37D633B846F1}">
                  <asvg:svgBlip xmlns:asvg="http://schemas.microsoft.com/office/drawing/2016/SVG/main" r:embed="rId41"/>
                </a:ext>
              </a:extLst>
            </a:blip>
            <a:stretch>
              <a:fillRect/>
            </a:stretch>
          </p:blipFill>
          <p:spPr>
            <a:xfrm>
              <a:off x="9100319" y="2700125"/>
              <a:ext cx="458002" cy="458002"/>
            </a:xfrm>
            <a:prstGeom prst="rect">
              <a:avLst/>
            </a:prstGeom>
          </p:spPr>
        </p:pic>
        <p:sp>
          <p:nvSpPr>
            <p:cNvPr id="26" name="TextBox 25">
              <a:extLst>
                <a:ext uri="{FF2B5EF4-FFF2-40B4-BE49-F238E27FC236}">
                  <a16:creationId xmlns:a16="http://schemas.microsoft.com/office/drawing/2014/main" id="{DA1F0C53-CC04-C527-B909-FA85311D1D7F}"/>
                </a:ext>
              </a:extLst>
            </p:cNvPr>
            <p:cNvSpPr txBox="1"/>
            <p:nvPr/>
          </p:nvSpPr>
          <p:spPr>
            <a:xfrm>
              <a:off x="9756068" y="2700125"/>
              <a:ext cx="1881196" cy="92333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Extensive reliability testing: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multiple system conditions and contingency scenarios expand study scope</a:t>
              </a:r>
            </a:p>
          </p:txBody>
        </p:sp>
      </p:grpSp>
      <p:grpSp>
        <p:nvGrpSpPr>
          <p:cNvPr id="37" name="Group 36">
            <a:extLst>
              <a:ext uri="{FF2B5EF4-FFF2-40B4-BE49-F238E27FC236}">
                <a16:creationId xmlns:a16="http://schemas.microsoft.com/office/drawing/2014/main" id="{D99597F1-CF47-D8CA-08E5-7BBDA5DCF558}"/>
              </a:ext>
            </a:extLst>
          </p:cNvPr>
          <p:cNvGrpSpPr/>
          <p:nvPr/>
        </p:nvGrpSpPr>
        <p:grpSpPr>
          <a:xfrm>
            <a:off x="9100319" y="4187395"/>
            <a:ext cx="2536945" cy="1108075"/>
            <a:chOff x="9100319" y="3971892"/>
            <a:chExt cx="2536945" cy="1107996"/>
          </a:xfrm>
        </p:grpSpPr>
        <p:pic>
          <p:nvPicPr>
            <p:cNvPr id="70" name="Graphic 69">
              <a:extLst>
                <a:ext uri="{FF2B5EF4-FFF2-40B4-BE49-F238E27FC236}">
                  <a16:creationId xmlns:a16="http://schemas.microsoft.com/office/drawing/2014/main" id="{2327161A-8877-81B4-4CB3-1B27D098B4E2}"/>
                </a:ext>
              </a:extLst>
            </p:cNvPr>
            <p:cNvPicPr>
              <a:picLocks/>
            </p:cNvPicPr>
            <p:nvPr/>
          </p:nvPicPr>
          <p:blipFill>
            <a:blip>
              <a:extLst>
                <a:ext uri="{96DAC541-7B7A-43D3-8B79-37D633B846F1}">
                  <asvg:svgBlip xmlns:asvg="http://schemas.microsoft.com/office/drawing/2016/SVG/main" r:embed="rId42"/>
                </a:ext>
              </a:extLst>
            </a:blip>
            <a:stretch>
              <a:fillRect/>
            </a:stretch>
          </p:blipFill>
          <p:spPr>
            <a:xfrm>
              <a:off x="9100319" y="3971892"/>
              <a:ext cx="458002" cy="458002"/>
            </a:xfrm>
            <a:prstGeom prst="rect">
              <a:avLst/>
            </a:prstGeom>
          </p:spPr>
        </p:pic>
        <p:sp>
          <p:nvSpPr>
            <p:cNvPr id="28" name="TextBox 27">
              <a:extLst>
                <a:ext uri="{FF2B5EF4-FFF2-40B4-BE49-F238E27FC236}">
                  <a16:creationId xmlns:a16="http://schemas.microsoft.com/office/drawing/2014/main" id="{CFCE3C13-486D-8317-EF49-3D1D3B25CCBC}"/>
                </a:ext>
              </a:extLst>
            </p:cNvPr>
            <p:cNvSpPr txBox="1"/>
            <p:nvPr/>
          </p:nvSpPr>
          <p:spPr>
            <a:xfrm>
              <a:off x="9756068" y="3971892"/>
              <a:ext cx="1881196" cy="110799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Iterative deliverability assessment: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MW allocation must be tested and adjusted based on system limits under each condition</a:t>
              </a:r>
            </a:p>
          </p:txBody>
        </p:sp>
      </p:grpSp>
      <p:grpSp>
        <p:nvGrpSpPr>
          <p:cNvPr id="32" name="Group 31">
            <a:extLst>
              <a:ext uri="{FF2B5EF4-FFF2-40B4-BE49-F238E27FC236}">
                <a16:creationId xmlns:a16="http://schemas.microsoft.com/office/drawing/2014/main" id="{B1A81680-2A82-A783-FD7D-57870D048C10}"/>
              </a:ext>
            </a:extLst>
          </p:cNvPr>
          <p:cNvGrpSpPr/>
          <p:nvPr/>
        </p:nvGrpSpPr>
        <p:grpSpPr>
          <a:xfrm>
            <a:off x="9100319" y="5430985"/>
            <a:ext cx="2536945" cy="923925"/>
            <a:chOff x="9100319" y="5459102"/>
            <a:chExt cx="2536945" cy="923330"/>
          </a:xfrm>
        </p:grpSpPr>
        <p:pic>
          <p:nvPicPr>
            <p:cNvPr id="74" name="Graphic 73">
              <a:extLst>
                <a:ext uri="{FF2B5EF4-FFF2-40B4-BE49-F238E27FC236}">
                  <a16:creationId xmlns:a16="http://schemas.microsoft.com/office/drawing/2014/main" id="{A60E3EF5-9C94-1EEC-104D-30FFF605F365}"/>
                </a:ext>
              </a:extLst>
            </p:cNvPr>
            <p:cNvPicPr>
              <a:picLocks/>
            </p:cNvPicPr>
            <p:nvPr/>
          </p:nvPicPr>
          <p:blipFill>
            <a:blip>
              <a:extLst>
                <a:ext uri="{96DAC541-7B7A-43D3-8B79-37D633B846F1}">
                  <asvg:svgBlip xmlns:asvg="http://schemas.microsoft.com/office/drawing/2016/SVG/main" r:embed="rId43"/>
                </a:ext>
              </a:extLst>
            </a:blip>
            <a:stretch>
              <a:fillRect/>
            </a:stretch>
          </p:blipFill>
          <p:spPr>
            <a:xfrm>
              <a:off x="9100319" y="5459102"/>
              <a:ext cx="458002" cy="458002"/>
            </a:xfrm>
            <a:prstGeom prst="rect">
              <a:avLst/>
            </a:prstGeom>
          </p:spPr>
        </p:pic>
        <p:sp>
          <p:nvSpPr>
            <p:cNvPr id="30" name="TextBox 29">
              <a:extLst>
                <a:ext uri="{FF2B5EF4-FFF2-40B4-BE49-F238E27FC236}">
                  <a16:creationId xmlns:a16="http://schemas.microsoft.com/office/drawing/2014/main" id="{EA69A301-25E8-9CE1-75AF-E86F41215305}"/>
                </a:ext>
              </a:extLst>
            </p:cNvPr>
            <p:cNvSpPr txBox="1"/>
            <p:nvPr/>
          </p:nvSpPr>
          <p:spPr>
            <a:xfrm>
              <a:off x="9756068" y="5459102"/>
              <a:ext cx="1881196" cy="92333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Transmission solutions are not predefined: </a:t>
              </a: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upgrades must be identified, validated, and refined with TSPs</a:t>
              </a:r>
            </a:p>
          </p:txBody>
        </p:sp>
      </p:grpSp>
      <p:sp>
        <p:nvSpPr>
          <p:cNvPr id="39" name="TextBox 38">
            <a:extLst>
              <a:ext uri="{FF2B5EF4-FFF2-40B4-BE49-F238E27FC236}">
                <a16:creationId xmlns:a16="http://schemas.microsoft.com/office/drawing/2014/main" id="{5343B8E1-63CF-773F-9DEA-DDAE62C54309}"/>
              </a:ext>
            </a:extLst>
          </p:cNvPr>
          <p:cNvSpPr txBox="1"/>
          <p:nvPr/>
        </p:nvSpPr>
        <p:spPr>
          <a:xfrm>
            <a:off x="9100319" y="1522413"/>
            <a:ext cx="2536945" cy="431800"/>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Drivers of Batch study timeline</a:t>
            </a:r>
          </a:p>
        </p:txBody>
      </p:sp>
      <p:grpSp>
        <p:nvGrpSpPr>
          <p:cNvPr id="61" name="Group 60">
            <a:extLst>
              <a:ext uri="{FF2B5EF4-FFF2-40B4-BE49-F238E27FC236}">
                <a16:creationId xmlns:a16="http://schemas.microsoft.com/office/drawing/2014/main" id="{DF6238D8-0FB1-1052-00B4-86E6CD73901A}"/>
              </a:ext>
            </a:extLst>
          </p:cNvPr>
          <p:cNvGrpSpPr/>
          <p:nvPr>
            <p:custDataLst>
              <p:tags r:id="rId20"/>
            </p:custDataLst>
          </p:nvPr>
        </p:nvGrpSpPr>
        <p:grpSpPr>
          <a:xfrm>
            <a:off x="5767388" y="1228725"/>
            <a:ext cx="2020888" cy="155575"/>
            <a:chOff x="7559675" y="1159579"/>
            <a:chExt cx="2020888" cy="153988"/>
          </a:xfrm>
        </p:grpSpPr>
        <p:grpSp>
          <p:nvGrpSpPr>
            <p:cNvPr id="143" name="Group 142">
              <a:extLst>
                <a:ext uri="{FF2B5EF4-FFF2-40B4-BE49-F238E27FC236}">
                  <a16:creationId xmlns:a16="http://schemas.microsoft.com/office/drawing/2014/main" id="{4A64D422-9E39-603E-1170-448E82998973}"/>
                </a:ext>
              </a:extLst>
            </p:cNvPr>
            <p:cNvGrpSpPr/>
            <p:nvPr/>
          </p:nvGrpSpPr>
          <p:grpSpPr>
            <a:xfrm>
              <a:off x="7559675" y="1231016"/>
              <a:ext cx="123658" cy="11113"/>
              <a:chOff x="6142037" y="5170332"/>
              <a:chExt cx="1627523" cy="11106"/>
            </a:xfrm>
          </p:grpSpPr>
          <p:cxnSp>
            <p:nvCxnSpPr>
              <p:cNvPr id="144" name="Straight Connector 143">
                <a:extLst>
                  <a:ext uri="{FF2B5EF4-FFF2-40B4-BE49-F238E27FC236}">
                    <a16:creationId xmlns:a16="http://schemas.microsoft.com/office/drawing/2014/main" id="{BBFE08FE-6B29-F248-E828-03F0091CD77F}"/>
                  </a:ext>
                </a:extLst>
              </p:cNvPr>
              <p:cNvCxnSpPr>
                <a:cxnSpLocks/>
              </p:cNvCxnSpPr>
              <p:nvPr/>
            </p:nvCxnSpPr>
            <p:spPr>
              <a:xfrm>
                <a:off x="6142037" y="5177714"/>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5" name="Freeform: Shape 144">
                <a:extLst>
                  <a:ext uri="{FF2B5EF4-FFF2-40B4-BE49-F238E27FC236}">
                    <a16:creationId xmlns:a16="http://schemas.microsoft.com/office/drawing/2014/main" id="{B5BB916B-6301-2FEB-6F5C-7CF224FDB0D0}"/>
                  </a:ext>
                </a:extLst>
              </p:cNvPr>
              <p:cNvSpPr/>
              <p:nvPr/>
            </p:nvSpPr>
            <p:spPr>
              <a:xfrm>
                <a:off x="6149062" y="5170332"/>
                <a:ext cx="1591871" cy="11106"/>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chemeClr val="accent3">
                    <a:lumMod val="40000"/>
                    <a:lumOff val="60000"/>
                    <a:alpha val="50196"/>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2" name="TextBox 41">
              <a:extLst>
                <a:ext uri="{FF2B5EF4-FFF2-40B4-BE49-F238E27FC236}">
                  <a16:creationId xmlns:a16="http://schemas.microsoft.com/office/drawing/2014/main" id="{12A195AC-6E96-574D-C2EF-E1885F8ACA33}"/>
                </a:ext>
              </a:extLst>
            </p:cNvPr>
            <p:cNvSpPr txBox="1">
              <a:spLocks/>
            </p:cNvSpPr>
            <p:nvPr/>
          </p:nvSpPr>
          <p:spPr>
            <a:xfrm>
              <a:off x="7770039" y="1159579"/>
              <a:ext cx="1810524" cy="1539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Unconstrained transmission line</a:t>
              </a:r>
            </a:p>
          </p:txBody>
        </p:sp>
      </p:grpSp>
      <p:grpSp>
        <p:nvGrpSpPr>
          <p:cNvPr id="146" name="Group 145">
            <a:extLst>
              <a:ext uri="{FF2B5EF4-FFF2-40B4-BE49-F238E27FC236}">
                <a16:creationId xmlns:a16="http://schemas.microsoft.com/office/drawing/2014/main" id="{850820AA-99FD-B59B-C050-2FADB5C8F080}"/>
              </a:ext>
            </a:extLst>
          </p:cNvPr>
          <p:cNvGrpSpPr/>
          <p:nvPr/>
        </p:nvGrpSpPr>
        <p:grpSpPr>
          <a:xfrm>
            <a:off x="7893050" y="1300945"/>
            <a:ext cx="123637" cy="11235"/>
            <a:chOff x="6142037" y="5170332"/>
            <a:chExt cx="1627523" cy="11106"/>
          </a:xfrm>
        </p:grpSpPr>
        <p:cxnSp>
          <p:nvCxnSpPr>
            <p:cNvPr id="147" name="Straight Connector 146">
              <a:extLst>
                <a:ext uri="{FF2B5EF4-FFF2-40B4-BE49-F238E27FC236}">
                  <a16:creationId xmlns:a16="http://schemas.microsoft.com/office/drawing/2014/main" id="{FB95CE6F-1F06-3C8A-9FDA-0D93A14C7966}"/>
                </a:ext>
              </a:extLst>
            </p:cNvPr>
            <p:cNvCxnSpPr>
              <a:cxnSpLocks/>
            </p:cNvCxnSpPr>
            <p:nvPr/>
          </p:nvCxnSpPr>
          <p:spPr>
            <a:xfrm>
              <a:off x="6142037" y="5177714"/>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8" name="Freeform: Shape 147">
              <a:extLst>
                <a:ext uri="{FF2B5EF4-FFF2-40B4-BE49-F238E27FC236}">
                  <a16:creationId xmlns:a16="http://schemas.microsoft.com/office/drawing/2014/main" id="{0AAC833D-C095-9FDC-FE69-B7BDF5CEDDAD}"/>
                </a:ext>
              </a:extLst>
            </p:cNvPr>
            <p:cNvSpPr/>
            <p:nvPr/>
          </p:nvSpPr>
          <p:spPr>
            <a:xfrm>
              <a:off x="6149062" y="5170332"/>
              <a:ext cx="1591871" cy="11106"/>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solidFill>
              <a:schemeClr val="tx1"/>
            </a:solidFill>
            <a:ln w="76200" cap="sq">
              <a:solidFill>
                <a:srgbClr val="DD808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44" name="TextBox 43">
            <a:extLst>
              <a:ext uri="{FF2B5EF4-FFF2-40B4-BE49-F238E27FC236}">
                <a16:creationId xmlns:a16="http://schemas.microsoft.com/office/drawing/2014/main" id="{56F873E1-B8DA-5C50-7969-A244B907A87D}"/>
              </a:ext>
            </a:extLst>
          </p:cNvPr>
          <p:cNvSpPr txBox="1">
            <a:spLocks/>
          </p:cNvSpPr>
          <p:nvPr/>
        </p:nvSpPr>
        <p:spPr>
          <a:xfrm>
            <a:off x="8082826" y="1228725"/>
            <a:ext cx="1675537" cy="155575"/>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Constrained transmission line</a:t>
            </a:r>
          </a:p>
        </p:txBody>
      </p:sp>
      <p:sp>
        <p:nvSpPr>
          <p:cNvPr id="10" name="4. Footnote">
            <a:extLst>
              <a:ext uri="{FF2B5EF4-FFF2-40B4-BE49-F238E27FC236}">
                <a16:creationId xmlns:a16="http://schemas.microsoft.com/office/drawing/2014/main" id="{1A98592D-7090-7A3B-A774-A0C276E4E1A0}"/>
              </a:ext>
            </a:extLst>
          </p:cNvPr>
          <p:cNvSpPr txBox="1">
            <a:spLocks/>
          </p:cNvSpPr>
          <p:nvPr>
            <p:custDataLst>
              <p:tags r:id="rId21"/>
            </p:custDataLst>
          </p:nvPr>
        </p:nvSpPr>
        <p:spPr>
          <a:xfrm>
            <a:off x="495298" y="6228060"/>
            <a:ext cx="7978141" cy="492443"/>
          </a:xfrm>
          <a:prstGeom prst="rect">
            <a:avLst/>
          </a:prstGeom>
          <a:noFill/>
        </p:spPr>
        <p:txBody>
          <a:bodyPr vert="horz" wrap="square" lIns="0" tIns="0" rIns="0" bIns="0" rtlCol="0" anchor="b" anchorCtr="0">
            <a:noAutofit/>
          </a:body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171A1C"/>
                </a:solidFill>
                <a:effectLst/>
                <a:uLnTx/>
                <a:uFillTx/>
                <a:latin typeface="Arial"/>
                <a:ea typeface="+mn-ea"/>
                <a:cs typeface="+mn-cs"/>
              </a:rPr>
              <a:t>1. System conditions represent different operating environments used in planning studies (e.g., peak demand, low renewable output such as no-solar conditions, and planned maintenance outages) to reflect how the system performs under varying real-world scenarios  |  2. Contingencies represent unexpected failures of system elements and test reliability under stress (e.g., N-1: single element outage; G-1+N-1: generator outage combined with another contingency; X-1+N-1: extreme event followed by a contingency; N-1-1: sequential outages)</a:t>
            </a:r>
          </a:p>
        </p:txBody>
      </p:sp>
      <p:sp>
        <p:nvSpPr>
          <p:cNvPr id="3" name="Oval 2">
            <a:extLst>
              <a:ext uri="{FF2B5EF4-FFF2-40B4-BE49-F238E27FC236}">
                <a16:creationId xmlns:a16="http://schemas.microsoft.com/office/drawing/2014/main" id="{D827EC61-28FF-2769-84E2-4F50F1820211}"/>
              </a:ext>
            </a:extLst>
          </p:cNvPr>
          <p:cNvSpPr>
            <a:spLocks/>
          </p:cNvSpPr>
          <p:nvPr/>
        </p:nvSpPr>
        <p:spPr>
          <a:xfrm>
            <a:off x="9848304" y="1217661"/>
            <a:ext cx="187365" cy="1680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r>
              <a:rPr kumimoji="0" lang="en-US" sz="1600" b="0" i="0" u="none" strike="noStrike" kern="1200" cap="none" spc="0" normalizeH="0" baseline="0" noProof="0">
                <a:ln>
                  <a:noFill/>
                </a:ln>
                <a:solidFill>
                  <a:srgbClr val="005763"/>
                </a:solidFill>
                <a:effectLst/>
                <a:uLnTx/>
                <a:uFillTx/>
                <a:latin typeface="Arial"/>
                <a:ea typeface="+mn-ea"/>
                <a:cs typeface="+mn-cs"/>
              </a:rPr>
              <a:t>~</a:t>
            </a:r>
          </a:p>
        </p:txBody>
      </p:sp>
      <p:sp>
        <p:nvSpPr>
          <p:cNvPr id="5" name="TextBox 4">
            <a:extLst>
              <a:ext uri="{FF2B5EF4-FFF2-40B4-BE49-F238E27FC236}">
                <a16:creationId xmlns:a16="http://schemas.microsoft.com/office/drawing/2014/main" id="{CD4783C3-1106-8E68-91D5-D31E7EB73929}"/>
              </a:ext>
            </a:extLst>
          </p:cNvPr>
          <p:cNvSpPr txBox="1">
            <a:spLocks/>
          </p:cNvSpPr>
          <p:nvPr/>
        </p:nvSpPr>
        <p:spPr>
          <a:xfrm>
            <a:off x="10092047" y="1228725"/>
            <a:ext cx="573875"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Generator</a:t>
            </a:r>
          </a:p>
        </p:txBody>
      </p:sp>
      <p:sp>
        <p:nvSpPr>
          <p:cNvPr id="8" name="Isosceles Triangle 7">
            <a:extLst>
              <a:ext uri="{FF2B5EF4-FFF2-40B4-BE49-F238E27FC236}">
                <a16:creationId xmlns:a16="http://schemas.microsoft.com/office/drawing/2014/main" id="{3C626590-70D2-30B7-19CF-B403574AC800}"/>
              </a:ext>
            </a:extLst>
          </p:cNvPr>
          <p:cNvSpPr>
            <a:spLocks/>
          </p:cNvSpPr>
          <p:nvPr/>
        </p:nvSpPr>
        <p:spPr>
          <a:xfrm>
            <a:off x="10799126" y="1225736"/>
            <a:ext cx="187365" cy="168000"/>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17" name="TextBox 16">
            <a:extLst>
              <a:ext uri="{FF2B5EF4-FFF2-40B4-BE49-F238E27FC236}">
                <a16:creationId xmlns:a16="http://schemas.microsoft.com/office/drawing/2014/main" id="{06604AA6-70F4-6107-7B93-3DD67B3B1E7F}"/>
              </a:ext>
            </a:extLst>
          </p:cNvPr>
          <p:cNvSpPr txBox="1">
            <a:spLocks/>
          </p:cNvSpPr>
          <p:nvPr/>
        </p:nvSpPr>
        <p:spPr>
          <a:xfrm>
            <a:off x="11043629" y="1228725"/>
            <a:ext cx="282129" cy="153888"/>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Load</a:t>
            </a:r>
          </a:p>
        </p:txBody>
      </p:sp>
      <p:sp>
        <p:nvSpPr>
          <p:cNvPr id="2" name="Slide Number Placeholder 4">
            <a:extLst>
              <a:ext uri="{FF2B5EF4-FFF2-40B4-BE49-F238E27FC236}">
                <a16:creationId xmlns:a16="http://schemas.microsoft.com/office/drawing/2014/main" id="{A8CF248F-3841-B427-90E0-5A391DD26630}"/>
              </a:ext>
            </a:extLst>
          </p:cNvPr>
          <p:cNvSpPr>
            <a:spLocks noGrp="1"/>
          </p:cNvSpPr>
          <p:nvPr>
            <p:ph type="sldNum" sz="quarter" idx="12"/>
          </p:nvPr>
        </p:nvSpPr>
        <p:spPr>
          <a:xfrm>
            <a:off x="11658600" y="6356350"/>
            <a:ext cx="533400" cy="365125"/>
          </a:xfrm>
          <a:no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grpSp>
        <p:nvGrpSpPr>
          <p:cNvPr id="19" name="Group 18">
            <a:extLst>
              <a:ext uri="{FF2B5EF4-FFF2-40B4-BE49-F238E27FC236}">
                <a16:creationId xmlns:a16="http://schemas.microsoft.com/office/drawing/2014/main" id="{B1B96301-D280-93D4-F97C-F0BF27A7DBAE}"/>
              </a:ext>
            </a:extLst>
          </p:cNvPr>
          <p:cNvGrpSpPr/>
          <p:nvPr/>
        </p:nvGrpSpPr>
        <p:grpSpPr>
          <a:xfrm>
            <a:off x="6257747" y="3809098"/>
            <a:ext cx="1627523" cy="11109"/>
            <a:chOff x="6142037" y="3746500"/>
            <a:chExt cx="1627523" cy="11113"/>
          </a:xfrm>
        </p:grpSpPr>
        <p:cxnSp>
          <p:nvCxnSpPr>
            <p:cNvPr id="25" name="Straight Connector 24">
              <a:extLst>
                <a:ext uri="{FF2B5EF4-FFF2-40B4-BE49-F238E27FC236}">
                  <a16:creationId xmlns:a16="http://schemas.microsoft.com/office/drawing/2014/main" id="{FD6FCC7A-4BC4-CCE8-8448-1D3A9C94A0C2}"/>
                </a:ext>
              </a:extLst>
            </p:cNvPr>
            <p:cNvCxnSpPr>
              <a:cxnSpLocks/>
            </p:cNvCxnSpPr>
            <p:nvPr/>
          </p:nvCxnSpPr>
          <p:spPr>
            <a:xfrm>
              <a:off x="6142037" y="3748088"/>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50A445F6-44D1-EF35-24BC-B128EFB1647F}"/>
                </a:ext>
              </a:extLst>
            </p:cNvPr>
            <p:cNvSpPr>
              <a:spLocks/>
            </p:cNvSpPr>
            <p:nvPr/>
          </p:nvSpPr>
          <p:spPr>
            <a:xfrm>
              <a:off x="6142037" y="3746500"/>
              <a:ext cx="1591871" cy="11113"/>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rgbClr val="DD808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29" name="Multiplication Sign 28">
            <a:extLst>
              <a:ext uri="{FF2B5EF4-FFF2-40B4-BE49-F238E27FC236}">
                <a16:creationId xmlns:a16="http://schemas.microsoft.com/office/drawing/2014/main" id="{90357AB4-82FF-515F-5C4E-23179E0EAC0A}"/>
              </a:ext>
            </a:extLst>
          </p:cNvPr>
          <p:cNvSpPr/>
          <p:nvPr/>
        </p:nvSpPr>
        <p:spPr>
          <a:xfrm>
            <a:off x="6864787" y="3699184"/>
            <a:ext cx="303106" cy="245969"/>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Freeform: Shape 30">
            <a:extLst>
              <a:ext uri="{FF2B5EF4-FFF2-40B4-BE49-F238E27FC236}">
                <a16:creationId xmlns:a16="http://schemas.microsoft.com/office/drawing/2014/main" id="{0118E14E-DCAD-8AD6-AB5D-DD874A835795}"/>
              </a:ext>
            </a:extLst>
          </p:cNvPr>
          <p:cNvSpPr>
            <a:spLocks/>
          </p:cNvSpPr>
          <p:nvPr/>
        </p:nvSpPr>
        <p:spPr>
          <a:xfrm>
            <a:off x="6267008" y="4948804"/>
            <a:ext cx="1591871" cy="11109"/>
          </a:xfrm>
          <a:custGeom>
            <a:avLst/>
            <a:gdLst>
              <a:gd name="csX0" fmla="*/ 0 w 1591871"/>
              <a:gd name="csY0" fmla="*/ 7404 h 11106"/>
              <a:gd name="csX1" fmla="*/ 336885 w 1591871"/>
              <a:gd name="csY1" fmla="*/ 7404 h 11106"/>
              <a:gd name="csX2" fmla="*/ 773723 w 1591871"/>
              <a:gd name="csY2" fmla="*/ 3702 h 11106"/>
              <a:gd name="csX3" fmla="*/ 869976 w 1591871"/>
              <a:gd name="csY3" fmla="*/ 0 h 11106"/>
              <a:gd name="csX4" fmla="*/ 1043971 w 1591871"/>
              <a:gd name="csY4" fmla="*/ 3702 h 11106"/>
              <a:gd name="csX5" fmla="*/ 1254987 w 1591871"/>
              <a:gd name="csY5" fmla="*/ 11106 h 11106"/>
              <a:gd name="csX6" fmla="*/ 1591871 w 1591871"/>
              <a:gd name="csY6" fmla="*/ 7404 h 111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91871" h="11106">
                <a:moveTo>
                  <a:pt x="0" y="7404"/>
                </a:moveTo>
                <a:cubicBezTo>
                  <a:pt x="318914" y="-1215"/>
                  <a:pt x="-76958" y="7404"/>
                  <a:pt x="336885" y="7404"/>
                </a:cubicBezTo>
                <a:lnTo>
                  <a:pt x="773723" y="3702"/>
                </a:lnTo>
                <a:cubicBezTo>
                  <a:pt x="805807" y="2468"/>
                  <a:pt x="837868" y="0"/>
                  <a:pt x="869976" y="0"/>
                </a:cubicBezTo>
                <a:cubicBezTo>
                  <a:pt x="927987" y="0"/>
                  <a:pt x="985977" y="2288"/>
                  <a:pt x="1043971" y="3702"/>
                </a:cubicBezTo>
                <a:cubicBezTo>
                  <a:pt x="1169596" y="6766"/>
                  <a:pt x="1149947" y="6332"/>
                  <a:pt x="1254987" y="11106"/>
                </a:cubicBezTo>
                <a:lnTo>
                  <a:pt x="1591871" y="7404"/>
                </a:lnTo>
              </a:path>
            </a:pathLst>
          </a:custGeom>
          <a:noFill/>
          <a:ln w="76200" cap="sq">
            <a:solidFill>
              <a:srgbClr val="DD8080">
                <a:alpha val="50196"/>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40" name="Straight Connector 39">
            <a:extLst>
              <a:ext uri="{FF2B5EF4-FFF2-40B4-BE49-F238E27FC236}">
                <a16:creationId xmlns:a16="http://schemas.microsoft.com/office/drawing/2014/main" id="{A7B96DD9-AB94-75F3-40B0-458FF82C3855}"/>
              </a:ext>
            </a:extLst>
          </p:cNvPr>
          <p:cNvCxnSpPr>
            <a:cxnSpLocks/>
          </p:cNvCxnSpPr>
          <p:nvPr/>
        </p:nvCxnSpPr>
        <p:spPr>
          <a:xfrm>
            <a:off x="6249181" y="4963428"/>
            <a:ext cx="1627523" cy="0"/>
          </a:xfrm>
          <a:prstGeom prst="line">
            <a:avLst/>
          </a:prstGeom>
          <a:ln w="28575"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3" name="Multiplication Sign 42">
            <a:extLst>
              <a:ext uri="{FF2B5EF4-FFF2-40B4-BE49-F238E27FC236}">
                <a16:creationId xmlns:a16="http://schemas.microsoft.com/office/drawing/2014/main" id="{A15EB081-6F9C-C2FC-8319-E83EFAE1959C}"/>
              </a:ext>
            </a:extLst>
          </p:cNvPr>
          <p:cNvSpPr/>
          <p:nvPr/>
        </p:nvSpPr>
        <p:spPr>
          <a:xfrm>
            <a:off x="6892184" y="4815291"/>
            <a:ext cx="303106" cy="245969"/>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113349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32C40-F211-F9F4-1CDB-7F07BB19FEF8}"/>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AE1B35F-C4A5-4BE9-DE9A-32367DF723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9" imgW="404" imgH="405" progId="TCLayout.ActiveDocument.1">
                  <p:embed/>
                </p:oleObj>
              </mc:Choice>
              <mc:Fallback>
                <p:oleObj name="think-cell Slide" r:id="rId19" imgW="404" imgH="405" progId="TCLayout.ActiveDocument.1">
                  <p:embed/>
                  <p:pic>
                    <p:nvPicPr>
                      <p:cNvPr id="6" name="think-cell data - do not delete" hidden="1">
                        <a:extLst>
                          <a:ext uri="{FF2B5EF4-FFF2-40B4-BE49-F238E27FC236}">
                            <a16:creationId xmlns:a16="http://schemas.microsoft.com/office/drawing/2014/main" id="{06BBF036-14D2-DF8C-FF26-2950EA80FAB2}"/>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83359E9F-73B9-035B-52AF-BED24EFBF18C}"/>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spAutoFit/>
          </a:bodyPr>
          <a:lstStyle/>
          <a:p>
            <a:pPr>
              <a:spcBef>
                <a:spcPts val="300"/>
              </a:spcBef>
              <a:spcAft>
                <a:spcPts val="300"/>
              </a:spcAft>
            </a:pPr>
            <a:r>
              <a:rPr lang="en-US"/>
              <a:t>Batch Zero categorizes loads based on readiness, defining MW certainty and timing</a:t>
            </a:r>
          </a:p>
        </p:txBody>
      </p:sp>
      <p:graphicFrame>
        <p:nvGraphicFramePr>
          <p:cNvPr id="48" name="Chart 47">
            <a:extLst>
              <a:ext uri="{FF2B5EF4-FFF2-40B4-BE49-F238E27FC236}">
                <a16:creationId xmlns:a16="http://schemas.microsoft.com/office/drawing/2014/main" id="{826D5E86-B4A5-46ED-A9A8-8D832E4BE0A4}"/>
              </a:ext>
            </a:extLst>
          </p:cNvPr>
          <p:cNvGraphicFramePr/>
          <p:nvPr>
            <p:custDataLst>
              <p:tags r:id="rId3"/>
            </p:custDataLst>
          </p:nvPr>
        </p:nvGraphicFramePr>
        <p:xfrm>
          <a:off x="8829675" y="1592263"/>
          <a:ext cx="2890838" cy="1782762"/>
        </p:xfrm>
        <a:graphic>
          <a:graphicData uri="http://schemas.openxmlformats.org/drawingml/2006/chart">
            <c:chart xmlns:c="http://schemas.openxmlformats.org/drawingml/2006/chart" xmlns:r="http://schemas.openxmlformats.org/officeDocument/2006/relationships" r:id="rId21"/>
          </a:graphicData>
        </a:graphic>
      </p:graphicFrame>
      <p:graphicFrame>
        <p:nvGraphicFramePr>
          <p:cNvPr id="54" name="Chart 53">
            <a:extLst>
              <a:ext uri="{FF2B5EF4-FFF2-40B4-BE49-F238E27FC236}">
                <a16:creationId xmlns:a16="http://schemas.microsoft.com/office/drawing/2014/main" id="{F195CBDA-7E9A-1CDD-1A84-F453988D9B55}"/>
              </a:ext>
            </a:extLst>
          </p:cNvPr>
          <p:cNvGraphicFramePr/>
          <p:nvPr>
            <p:custDataLst>
              <p:tags r:id="rId4"/>
            </p:custDataLst>
          </p:nvPr>
        </p:nvGraphicFramePr>
        <p:xfrm>
          <a:off x="8829675" y="4679950"/>
          <a:ext cx="2890838" cy="1782763"/>
        </p:xfrm>
        <a:graphic>
          <a:graphicData uri="http://schemas.openxmlformats.org/drawingml/2006/chart">
            <c:chart xmlns:c="http://schemas.openxmlformats.org/drawingml/2006/chart" xmlns:r="http://schemas.openxmlformats.org/officeDocument/2006/relationships" r:id="rId22"/>
          </a:graphicData>
        </a:graphic>
      </p:graphicFrame>
      <p:sp>
        <p:nvSpPr>
          <p:cNvPr id="97" name="Text Placeholder 4">
            <a:extLst>
              <a:ext uri="{FF2B5EF4-FFF2-40B4-BE49-F238E27FC236}">
                <a16:creationId xmlns:a16="http://schemas.microsoft.com/office/drawing/2014/main" id="{6FEBD2EF-AAB4-A3CE-3FC9-4635FBFB95AC}"/>
              </a:ext>
            </a:extLst>
          </p:cNvPr>
          <p:cNvSpPr>
            <a:spLocks noGrp="1"/>
          </p:cNvSpPr>
          <p:nvPr>
            <p:custDataLst>
              <p:tags r:id="rId5"/>
            </p:custDataLst>
          </p:nvPr>
        </p:nvSpPr>
        <p:spPr bwMode="auto">
          <a:xfrm>
            <a:off x="9286875" y="6246813"/>
            <a:ext cx="6127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084E943E-4C5A-4081-AE2B-39349E82D61E}" type="datetime'''''''R''''e''''''''''''qu''''''''e''''s''''''''''t'''''''''">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Request</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03" name="Text Placeholder 4">
            <a:extLst>
              <a:ext uri="{FF2B5EF4-FFF2-40B4-BE49-F238E27FC236}">
                <a16:creationId xmlns:a16="http://schemas.microsoft.com/office/drawing/2014/main" id="{0A24E96C-316C-E3BF-84CE-E5FFCEB2FCE8}"/>
              </a:ext>
            </a:extLst>
          </p:cNvPr>
          <p:cNvSpPr>
            <a:spLocks noGrp="1"/>
          </p:cNvSpPr>
          <p:nvPr>
            <p:custDataLst>
              <p:tags r:id="rId6"/>
            </p:custDataLst>
          </p:nvPr>
        </p:nvSpPr>
        <p:spPr bwMode="auto">
          <a:xfrm>
            <a:off x="10580688" y="6246813"/>
            <a:ext cx="750888"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09BB3027-24DE-4E8B-8E34-CB231F1E7915}" type="datetime'''''A''''l''l''''''''''''''o''''''''c''at''''''''''''i''''o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Allocation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graphicFrame>
        <p:nvGraphicFramePr>
          <p:cNvPr id="50" name="Chart 49">
            <a:extLst>
              <a:ext uri="{FF2B5EF4-FFF2-40B4-BE49-F238E27FC236}">
                <a16:creationId xmlns:a16="http://schemas.microsoft.com/office/drawing/2014/main" id="{C35EA2D3-88BA-2379-F2E7-69D2906B0896}"/>
              </a:ext>
            </a:extLst>
          </p:cNvPr>
          <p:cNvGraphicFramePr/>
          <p:nvPr>
            <p:custDataLst>
              <p:tags r:id="rId7"/>
            </p:custDataLst>
          </p:nvPr>
        </p:nvGraphicFramePr>
        <p:xfrm>
          <a:off x="8829675" y="3136900"/>
          <a:ext cx="2890838" cy="1782763"/>
        </p:xfrm>
        <a:graphic>
          <a:graphicData uri="http://schemas.openxmlformats.org/drawingml/2006/chart">
            <c:chart xmlns:c="http://schemas.openxmlformats.org/drawingml/2006/chart" xmlns:r="http://schemas.openxmlformats.org/officeDocument/2006/relationships" r:id="rId23"/>
          </a:graphicData>
        </a:graphic>
      </p:graphicFrame>
      <p:sp>
        <p:nvSpPr>
          <p:cNvPr id="91" name="Text Placeholder 4">
            <a:extLst>
              <a:ext uri="{FF2B5EF4-FFF2-40B4-BE49-F238E27FC236}">
                <a16:creationId xmlns:a16="http://schemas.microsoft.com/office/drawing/2014/main" id="{1D5390A9-0863-0C6B-D3E3-41F49602FDDB}"/>
              </a:ext>
            </a:extLst>
          </p:cNvPr>
          <p:cNvSpPr>
            <a:spLocks noGrp="1"/>
          </p:cNvSpPr>
          <p:nvPr>
            <p:custDataLst>
              <p:tags r:id="rId8"/>
            </p:custDataLst>
          </p:nvPr>
        </p:nvSpPr>
        <p:spPr bwMode="gray">
          <a:xfrm>
            <a:off x="10777538" y="3878263"/>
            <a:ext cx="357188"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TBD</a:t>
            </a:r>
          </a:p>
        </p:txBody>
      </p:sp>
      <p:cxnSp>
        <p:nvCxnSpPr>
          <p:cNvPr id="51" name="GreyLineContentSeparatorDefault 21">
            <a:extLst>
              <a:ext uri="{FF2B5EF4-FFF2-40B4-BE49-F238E27FC236}">
                <a16:creationId xmlns:a16="http://schemas.microsoft.com/office/drawing/2014/main" id="{35D10480-3587-B869-F0BF-94DA78D84DBC}"/>
              </a:ext>
            </a:extLst>
          </p:cNvPr>
          <p:cNvCxnSpPr>
            <a:cxnSpLocks/>
          </p:cNvCxnSpPr>
          <p:nvPr>
            <p:custDataLst>
              <p:tags r:id="rId9"/>
            </p:custDataLst>
          </p:nvPr>
        </p:nvCxnSpPr>
        <p:spPr>
          <a:xfrm>
            <a:off x="554735" y="3157538"/>
            <a:ext cx="11082526"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2" name="GreyLineContentSeparatorDefault 21">
            <a:extLst>
              <a:ext uri="{FF2B5EF4-FFF2-40B4-BE49-F238E27FC236}">
                <a16:creationId xmlns:a16="http://schemas.microsoft.com/office/drawing/2014/main" id="{DAF4F034-4FA9-FD4E-AF55-B7DD0F1A9004}"/>
              </a:ext>
            </a:extLst>
          </p:cNvPr>
          <p:cNvCxnSpPr>
            <a:cxnSpLocks/>
          </p:cNvCxnSpPr>
          <p:nvPr>
            <p:custDataLst>
              <p:tags r:id="rId10"/>
            </p:custDataLst>
          </p:nvPr>
        </p:nvCxnSpPr>
        <p:spPr>
          <a:xfrm>
            <a:off x="554735" y="4700588"/>
            <a:ext cx="11082526"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3" name="LineBasicDefault 14">
            <a:extLst>
              <a:ext uri="{FF2B5EF4-FFF2-40B4-BE49-F238E27FC236}">
                <a16:creationId xmlns:a16="http://schemas.microsoft.com/office/drawing/2014/main" id="{7857BC90-2A26-EB74-B773-E2BFDC21FFE7}"/>
              </a:ext>
            </a:extLst>
          </p:cNvPr>
          <p:cNvCxnSpPr>
            <a:cxnSpLocks/>
          </p:cNvCxnSpPr>
          <p:nvPr>
            <p:custDataLst>
              <p:tags r:id="rId11"/>
            </p:custDataLst>
          </p:nvPr>
        </p:nvCxnSpPr>
        <p:spPr>
          <a:xfrm>
            <a:off x="554735" y="1628775"/>
            <a:ext cx="1602649"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055A30F-5168-959F-BDE9-EFED6821648B}"/>
              </a:ext>
            </a:extLst>
          </p:cNvPr>
          <p:cNvSpPr txBox="1">
            <a:spLocks/>
          </p:cNvSpPr>
          <p:nvPr/>
        </p:nvSpPr>
        <p:spPr>
          <a:xfrm>
            <a:off x="554735" y="1377950"/>
            <a:ext cx="1602649"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Batch Zero cluster</a:t>
            </a:r>
          </a:p>
        </p:txBody>
      </p:sp>
      <p:cxnSp>
        <p:nvCxnSpPr>
          <p:cNvPr id="47" name="LineBasicDefault 14">
            <a:extLst>
              <a:ext uri="{FF2B5EF4-FFF2-40B4-BE49-F238E27FC236}">
                <a16:creationId xmlns:a16="http://schemas.microsoft.com/office/drawing/2014/main" id="{97B52B74-3ED0-810E-4EAD-C7FC30ADBB3C}"/>
              </a:ext>
            </a:extLst>
          </p:cNvPr>
          <p:cNvCxnSpPr>
            <a:cxnSpLocks/>
          </p:cNvCxnSpPr>
          <p:nvPr>
            <p:custDataLst>
              <p:tags r:id="rId12"/>
            </p:custDataLst>
          </p:nvPr>
        </p:nvCxnSpPr>
        <p:spPr>
          <a:xfrm>
            <a:off x="8912227" y="1628775"/>
            <a:ext cx="2725037"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EE9681E-125A-DB76-56F2-949EC53AFD31}"/>
              </a:ext>
            </a:extLst>
          </p:cNvPr>
          <p:cNvSpPr txBox="1">
            <a:spLocks/>
          </p:cNvSpPr>
          <p:nvPr/>
        </p:nvSpPr>
        <p:spPr>
          <a:xfrm>
            <a:off x="8912227" y="1377950"/>
            <a:ext cx="2725037"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allocation</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MW</a:t>
            </a:r>
          </a:p>
        </p:txBody>
      </p:sp>
      <p:cxnSp>
        <p:nvCxnSpPr>
          <p:cNvPr id="41" name="LineBasicDefault 14">
            <a:extLst>
              <a:ext uri="{FF2B5EF4-FFF2-40B4-BE49-F238E27FC236}">
                <a16:creationId xmlns:a16="http://schemas.microsoft.com/office/drawing/2014/main" id="{967FA475-7B73-FFEA-7388-874828F8E9DA}"/>
              </a:ext>
            </a:extLst>
          </p:cNvPr>
          <p:cNvCxnSpPr>
            <a:cxnSpLocks/>
          </p:cNvCxnSpPr>
          <p:nvPr>
            <p:custDataLst>
              <p:tags r:id="rId13"/>
            </p:custDataLst>
          </p:nvPr>
        </p:nvCxnSpPr>
        <p:spPr>
          <a:xfrm>
            <a:off x="4814075" y="1628775"/>
            <a:ext cx="3900557"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802073D-4299-26B8-D7DC-0B911AF45F1B}"/>
              </a:ext>
            </a:extLst>
          </p:cNvPr>
          <p:cNvSpPr txBox="1">
            <a:spLocks/>
          </p:cNvSpPr>
          <p:nvPr/>
        </p:nvSpPr>
        <p:spPr>
          <a:xfrm>
            <a:off x="4814077" y="1377950"/>
            <a:ext cx="3900557" cy="215900"/>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Eligibility criteria</a:t>
            </a:r>
          </a:p>
        </p:txBody>
      </p:sp>
      <p:cxnSp>
        <p:nvCxnSpPr>
          <p:cNvPr id="38" name="LineBasicDefault 14">
            <a:extLst>
              <a:ext uri="{FF2B5EF4-FFF2-40B4-BE49-F238E27FC236}">
                <a16:creationId xmlns:a16="http://schemas.microsoft.com/office/drawing/2014/main" id="{80728DAA-C2B8-EBE6-961D-28C54564C379}"/>
              </a:ext>
            </a:extLst>
          </p:cNvPr>
          <p:cNvCxnSpPr>
            <a:cxnSpLocks/>
          </p:cNvCxnSpPr>
          <p:nvPr>
            <p:custDataLst>
              <p:tags r:id="rId14"/>
            </p:custDataLst>
          </p:nvPr>
        </p:nvCxnSpPr>
        <p:spPr>
          <a:xfrm>
            <a:off x="2354977" y="1628775"/>
            <a:ext cx="2261505"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23ADA97-6C30-DF67-96A4-FE5DD34452D5}"/>
              </a:ext>
            </a:extLst>
          </p:cNvPr>
          <p:cNvSpPr txBox="1">
            <a:spLocks/>
          </p:cNvSpPr>
          <p:nvPr/>
        </p:nvSpPr>
        <p:spPr>
          <a:xfrm>
            <a:off x="2354977" y="1377950"/>
            <a:ext cx="2261505" cy="21590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sp>
        <p:nvSpPr>
          <p:cNvPr id="11" name="Rectangle 10">
            <a:extLst>
              <a:ext uri="{FF2B5EF4-FFF2-40B4-BE49-F238E27FC236}">
                <a16:creationId xmlns:a16="http://schemas.microsoft.com/office/drawing/2014/main" id="{B5B17121-7E61-9F35-B5D6-67A1101E3F43}"/>
              </a:ext>
            </a:extLst>
          </p:cNvPr>
          <p:cNvSpPr>
            <a:spLocks/>
          </p:cNvSpPr>
          <p:nvPr/>
        </p:nvSpPr>
        <p:spPr>
          <a:xfrm>
            <a:off x="554735" y="1662113"/>
            <a:ext cx="1602649" cy="1446213"/>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Base Load</a:t>
            </a:r>
          </a:p>
        </p:txBody>
      </p:sp>
      <p:sp>
        <p:nvSpPr>
          <p:cNvPr id="23" name="TextBox 22">
            <a:extLst>
              <a:ext uri="{FF2B5EF4-FFF2-40B4-BE49-F238E27FC236}">
                <a16:creationId xmlns:a16="http://schemas.microsoft.com/office/drawing/2014/main" id="{0230DAAC-41AA-6AAF-8F8C-9BD9F9B5FB7B}"/>
              </a:ext>
            </a:extLst>
          </p:cNvPr>
          <p:cNvSpPr txBox="1">
            <a:spLocks/>
          </p:cNvSpPr>
          <p:nvPr/>
        </p:nvSpPr>
        <p:spPr>
          <a:xfrm>
            <a:off x="4814075" y="1662113"/>
            <a:ext cx="3900557" cy="144621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Achieved initial energization or demonstrated near-term readiness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Complete and valid interconnection studies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Executed interconnection agreement</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Demonstrated site readiness and equipment procurement</a:t>
            </a:r>
          </a:p>
        </p:txBody>
      </p:sp>
      <p:sp>
        <p:nvSpPr>
          <p:cNvPr id="28" name="TextBox 27">
            <a:extLst>
              <a:ext uri="{FF2B5EF4-FFF2-40B4-BE49-F238E27FC236}">
                <a16:creationId xmlns:a16="http://schemas.microsoft.com/office/drawing/2014/main" id="{FF02C8BB-457D-ED75-F40A-CFA757CE23E4}"/>
              </a:ext>
            </a:extLst>
          </p:cNvPr>
          <p:cNvSpPr txBox="1">
            <a:spLocks/>
          </p:cNvSpPr>
          <p:nvPr/>
        </p:nvSpPr>
        <p:spPr>
          <a:xfrm>
            <a:off x="2354977" y="1662113"/>
            <a:ext cx="2261505" cy="86201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Included as base load with MW effectively locked in</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not subject to further study or reallocation</a:t>
            </a:r>
          </a:p>
        </p:txBody>
      </p:sp>
      <p:sp>
        <p:nvSpPr>
          <p:cNvPr id="12" name="Rectangle 11">
            <a:extLst>
              <a:ext uri="{FF2B5EF4-FFF2-40B4-BE49-F238E27FC236}">
                <a16:creationId xmlns:a16="http://schemas.microsoft.com/office/drawing/2014/main" id="{CE2EDFD0-4F38-7DA4-7E7F-CF04BD842FA9}"/>
              </a:ext>
            </a:extLst>
          </p:cNvPr>
          <p:cNvSpPr>
            <a:spLocks/>
          </p:cNvSpPr>
          <p:nvPr/>
        </p:nvSpPr>
        <p:spPr>
          <a:xfrm>
            <a:off x="554735" y="3206750"/>
            <a:ext cx="1602649" cy="1446213"/>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Studied Load</a:t>
            </a:r>
          </a:p>
        </p:txBody>
      </p:sp>
      <p:sp>
        <p:nvSpPr>
          <p:cNvPr id="34" name="TextBox 33">
            <a:extLst>
              <a:ext uri="{FF2B5EF4-FFF2-40B4-BE49-F238E27FC236}">
                <a16:creationId xmlns:a16="http://schemas.microsoft.com/office/drawing/2014/main" id="{D5D043B4-1958-0277-C996-57EBCB1D3377}"/>
              </a:ext>
            </a:extLst>
          </p:cNvPr>
          <p:cNvSpPr txBox="1">
            <a:spLocks/>
          </p:cNvSpPr>
          <p:nvPr/>
        </p:nvSpPr>
        <p:spPr>
          <a:xfrm>
            <a:off x="4814075" y="3206750"/>
            <a:ext cx="3900557" cy="93821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Does not meet base load criteria</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Has executed an intermediate agreement</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Meets data submission and study requirements by deadlines</a:t>
            </a:r>
          </a:p>
        </p:txBody>
      </p:sp>
      <p:sp>
        <p:nvSpPr>
          <p:cNvPr id="30" name="TextBox 29">
            <a:extLst>
              <a:ext uri="{FF2B5EF4-FFF2-40B4-BE49-F238E27FC236}">
                <a16:creationId xmlns:a16="http://schemas.microsoft.com/office/drawing/2014/main" id="{DB3518D4-2429-6268-D478-8272964FDA1E}"/>
              </a:ext>
            </a:extLst>
          </p:cNvPr>
          <p:cNvSpPr txBox="1">
            <a:spLocks/>
          </p:cNvSpPr>
          <p:nvPr/>
        </p:nvSpPr>
        <p:spPr>
          <a:xfrm>
            <a:off x="2354977" y="3206750"/>
            <a:ext cx="2261505" cy="129222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Included in Batch Zero, with MW allocation determined through system-wide study</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based on system capability and reliability constraints</a:t>
            </a:r>
          </a:p>
        </p:txBody>
      </p:sp>
      <p:sp>
        <p:nvSpPr>
          <p:cNvPr id="13" name="Rectangle 12">
            <a:extLst>
              <a:ext uri="{FF2B5EF4-FFF2-40B4-BE49-F238E27FC236}">
                <a16:creationId xmlns:a16="http://schemas.microsoft.com/office/drawing/2014/main" id="{362F2E17-0B9E-6315-C7F5-68C25A93504B}"/>
              </a:ext>
            </a:extLst>
          </p:cNvPr>
          <p:cNvSpPr>
            <a:spLocks/>
          </p:cNvSpPr>
          <p:nvPr/>
        </p:nvSpPr>
        <p:spPr>
          <a:xfrm>
            <a:off x="554735" y="4749800"/>
            <a:ext cx="1602649" cy="1446213"/>
          </a:xfrm>
          <a:prstGeom prst="rect">
            <a:avLst/>
          </a:prstGeom>
          <a:solidFill>
            <a:srgbClr val="DD808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Excluded Load</a:t>
            </a:r>
          </a:p>
        </p:txBody>
      </p:sp>
      <p:sp>
        <p:nvSpPr>
          <p:cNvPr id="42" name="TextBox 41">
            <a:extLst>
              <a:ext uri="{FF2B5EF4-FFF2-40B4-BE49-F238E27FC236}">
                <a16:creationId xmlns:a16="http://schemas.microsoft.com/office/drawing/2014/main" id="{89316242-5878-226C-FA35-5DF5B19867AD}"/>
              </a:ext>
            </a:extLst>
          </p:cNvPr>
          <p:cNvSpPr txBox="1">
            <a:spLocks/>
          </p:cNvSpPr>
          <p:nvPr/>
        </p:nvSpPr>
        <p:spPr>
          <a:xfrm>
            <a:off x="4814075" y="4749800"/>
            <a:ext cx="3900557" cy="140811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Does not meet base load or study eligibility criteria</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Fails to provide required information by deadlines</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Next allocation opportunity: Batch 1 (expected March 2027)</a:t>
            </a:r>
          </a:p>
        </p:txBody>
      </p:sp>
      <p:sp>
        <p:nvSpPr>
          <p:cNvPr id="44" name="TextBox 43">
            <a:extLst>
              <a:ext uri="{FF2B5EF4-FFF2-40B4-BE49-F238E27FC236}">
                <a16:creationId xmlns:a16="http://schemas.microsoft.com/office/drawing/2014/main" id="{A7B3978E-5978-F7F9-9348-70DC289E4DE7}"/>
              </a:ext>
            </a:extLst>
          </p:cNvPr>
          <p:cNvSpPr txBox="1">
            <a:spLocks/>
          </p:cNvSpPr>
          <p:nvPr/>
        </p:nvSpPr>
        <p:spPr>
          <a:xfrm>
            <a:off x="2354977" y="4749800"/>
            <a:ext cx="2261505" cy="86201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Excluded from Batch Zero, receives no MW allocation</a:t>
            </a:r>
            <a:r>
              <a:rPr kumimoji="0" lang="en-US" sz="14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 and must wait for a future batch</a:t>
            </a:r>
          </a:p>
        </p:txBody>
      </p:sp>
      <p:grpSp>
        <p:nvGrpSpPr>
          <p:cNvPr id="63" name="CheckmarkWhite 63">
            <a:extLst>
              <a:ext uri="{FF2B5EF4-FFF2-40B4-BE49-F238E27FC236}">
                <a16:creationId xmlns:a16="http://schemas.microsoft.com/office/drawing/2014/main" id="{5404D366-9CC3-E901-8212-6B06A7F0C6D7}"/>
              </a:ext>
            </a:extLst>
          </p:cNvPr>
          <p:cNvGrpSpPr>
            <a:grpSpLocks noChangeAspect="1"/>
          </p:cNvGrpSpPr>
          <p:nvPr>
            <p:custDataLst>
              <p:tags r:id="rId15"/>
            </p:custDataLst>
          </p:nvPr>
        </p:nvGrpSpPr>
        <p:grpSpPr>
          <a:xfrm>
            <a:off x="1711088" y="2667000"/>
            <a:ext cx="395288" cy="395288"/>
            <a:chOff x="1016000" y="1016000"/>
            <a:chExt cx="396228" cy="396228"/>
          </a:xfrm>
          <a:solidFill>
            <a:srgbClr val="005763"/>
          </a:solidFill>
        </p:grpSpPr>
        <p:sp>
          <p:nvSpPr>
            <p:cNvPr id="58" name="Oval 57">
              <a:extLst>
                <a:ext uri="{FF2B5EF4-FFF2-40B4-BE49-F238E27FC236}">
                  <a16:creationId xmlns:a16="http://schemas.microsoft.com/office/drawing/2014/main" id="{3A513129-5A50-AAE0-376B-A38B14FC6548}"/>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2" name="Graphic 61">
              <a:extLst>
                <a:ext uri="{FF2B5EF4-FFF2-40B4-BE49-F238E27FC236}">
                  <a16:creationId xmlns:a16="http://schemas.microsoft.com/office/drawing/2014/main" id="{B7927C0D-FF3A-4FC9-65EE-5E30AE4466BE}"/>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1023614" y="1023614"/>
              <a:ext cx="381000" cy="381000"/>
            </a:xfrm>
            <a:prstGeom prst="rect">
              <a:avLst/>
            </a:prstGeom>
          </p:spPr>
        </p:pic>
      </p:grpSp>
      <p:grpSp>
        <p:nvGrpSpPr>
          <p:cNvPr id="70" name="CheckmarkDashWhite 70">
            <a:extLst>
              <a:ext uri="{FF2B5EF4-FFF2-40B4-BE49-F238E27FC236}">
                <a16:creationId xmlns:a16="http://schemas.microsoft.com/office/drawing/2014/main" id="{F472BDED-C834-1F6B-16C6-F71A48C31FC0}"/>
              </a:ext>
            </a:extLst>
          </p:cNvPr>
          <p:cNvGrpSpPr>
            <a:grpSpLocks noChangeAspect="1"/>
          </p:cNvGrpSpPr>
          <p:nvPr>
            <p:custDataLst>
              <p:tags r:id="rId16"/>
            </p:custDataLst>
          </p:nvPr>
        </p:nvGrpSpPr>
        <p:grpSpPr>
          <a:xfrm>
            <a:off x="1711088" y="4211638"/>
            <a:ext cx="395288" cy="395288"/>
            <a:chOff x="1016000" y="1016000"/>
            <a:chExt cx="396228" cy="396228"/>
          </a:xfrm>
          <a:solidFill>
            <a:srgbClr val="3DBED1"/>
          </a:solidFill>
        </p:grpSpPr>
        <p:sp>
          <p:nvSpPr>
            <p:cNvPr id="67" name="Oval 66">
              <a:extLst>
                <a:ext uri="{FF2B5EF4-FFF2-40B4-BE49-F238E27FC236}">
                  <a16:creationId xmlns:a16="http://schemas.microsoft.com/office/drawing/2014/main" id="{E9789FE8-3648-22AD-C920-62D1480CD6AA}"/>
                </a:ext>
              </a:extLst>
            </p:cNvPr>
            <p:cNvSpPr/>
            <p:nvPr/>
          </p:nvSpPr>
          <p:spPr>
            <a:xfrm>
              <a:off x="1016000" y="1016000"/>
              <a:ext cx="396228" cy="396228"/>
            </a:xfrm>
            <a:prstGeom prst="ellipse">
              <a:avLst/>
            </a:prstGeom>
            <a:grpFill/>
            <a:ln w="19050" cap="sq">
              <a:solidFill>
                <a:schemeClr val="bg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9" name="Graphic 68">
              <a:extLst>
                <a:ext uri="{FF2B5EF4-FFF2-40B4-BE49-F238E27FC236}">
                  <a16:creationId xmlns:a16="http://schemas.microsoft.com/office/drawing/2014/main" id="{90620CCF-2E97-E966-FE82-32B8D3BF078E}"/>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23614" y="1023614"/>
              <a:ext cx="381000" cy="381000"/>
            </a:xfrm>
            <a:prstGeom prst="rect">
              <a:avLst/>
            </a:prstGeom>
          </p:spPr>
        </p:pic>
      </p:grpSp>
      <p:grpSp>
        <p:nvGrpSpPr>
          <p:cNvPr id="75" name="XWhite 75">
            <a:extLst>
              <a:ext uri="{FF2B5EF4-FFF2-40B4-BE49-F238E27FC236}">
                <a16:creationId xmlns:a16="http://schemas.microsoft.com/office/drawing/2014/main" id="{FC0CC9F8-5652-B02F-E991-9245BE0BA574}"/>
              </a:ext>
            </a:extLst>
          </p:cNvPr>
          <p:cNvGrpSpPr>
            <a:grpSpLocks noChangeAspect="1"/>
          </p:cNvGrpSpPr>
          <p:nvPr>
            <p:custDataLst>
              <p:tags r:id="rId17"/>
            </p:custDataLst>
          </p:nvPr>
        </p:nvGrpSpPr>
        <p:grpSpPr>
          <a:xfrm>
            <a:off x="1711088" y="5756275"/>
            <a:ext cx="395288" cy="395288"/>
            <a:chOff x="1016000" y="1016000"/>
            <a:chExt cx="396228" cy="396228"/>
          </a:xfrm>
          <a:solidFill>
            <a:srgbClr val="DD8080"/>
          </a:solidFill>
        </p:grpSpPr>
        <p:sp>
          <p:nvSpPr>
            <p:cNvPr id="72" name="Oval 71">
              <a:extLst>
                <a:ext uri="{FF2B5EF4-FFF2-40B4-BE49-F238E27FC236}">
                  <a16:creationId xmlns:a16="http://schemas.microsoft.com/office/drawing/2014/main" id="{27F5D2C7-AD91-946D-2F31-70FF2E59AF64}"/>
                </a:ext>
              </a:extLst>
            </p:cNvPr>
            <p:cNvSpPr/>
            <p:nvPr/>
          </p:nvSpPr>
          <p:spPr>
            <a:xfrm>
              <a:off x="1016000" y="1016000"/>
              <a:ext cx="396228" cy="396228"/>
            </a:xfrm>
            <a:prstGeom prst="ellipse">
              <a:avLst/>
            </a:prstGeom>
            <a:grpFill/>
            <a:ln w="190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74" name="Graphic 73">
              <a:extLst>
                <a:ext uri="{FF2B5EF4-FFF2-40B4-BE49-F238E27FC236}">
                  <a16:creationId xmlns:a16="http://schemas.microsoft.com/office/drawing/2014/main" id="{E9082EA0-E94B-4BDD-31C5-55F71190F638}"/>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1023614" y="1023614"/>
              <a:ext cx="381000" cy="381000"/>
            </a:xfrm>
            <a:prstGeom prst="rect">
              <a:avLst/>
            </a:prstGeom>
          </p:spPr>
        </p:pic>
      </p:grpSp>
      <p:sp>
        <p:nvSpPr>
          <p:cNvPr id="46" name="Sticker">
            <a:extLst>
              <a:ext uri="{FF2B5EF4-FFF2-40B4-BE49-F238E27FC236}">
                <a16:creationId xmlns:a16="http://schemas.microsoft.com/office/drawing/2014/main" id="{87538329-1C94-D873-9016-DA212EF1F6C5}"/>
              </a:ext>
            </a:extLst>
          </p:cNvPr>
          <p:cNvSpPr txBox="1"/>
          <p:nvPr/>
        </p:nvSpPr>
        <p:spPr>
          <a:xfrm>
            <a:off x="554736" y="1173706"/>
            <a:ext cx="735779"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800" b="1" i="0" u="none" strike="noStrike" kern="1200" cap="all" spc="0" normalizeH="0" baseline="0" noProof="0">
                <a:ln>
                  <a:noFill/>
                </a:ln>
                <a:solidFill>
                  <a:srgbClr val="FF0000"/>
                </a:solidFill>
                <a:effectLst/>
                <a:uLnTx/>
                <a:uFillTx/>
                <a:latin typeface="Arial"/>
                <a:ea typeface="+mn-ea"/>
                <a:cs typeface="+mn-cs"/>
              </a:rPr>
              <a:t>Illustrative</a:t>
            </a:r>
          </a:p>
        </p:txBody>
      </p:sp>
      <p:sp>
        <p:nvSpPr>
          <p:cNvPr id="2" name="Slide Number Placeholder 4">
            <a:extLst>
              <a:ext uri="{FF2B5EF4-FFF2-40B4-BE49-F238E27FC236}">
                <a16:creationId xmlns:a16="http://schemas.microsoft.com/office/drawing/2014/main" id="{2E4B3AD8-2261-E3F6-B526-DB96A12A16F9}"/>
              </a:ext>
            </a:extLst>
          </p:cNvPr>
          <p:cNvSpPr>
            <a:spLocks noGrp="1"/>
          </p:cNvSpPr>
          <p:nvPr>
            <p:ph type="sldNum" sz="quarter" idx="12"/>
          </p:nvPr>
        </p:nvSpPr>
        <p:spPr>
          <a:xfrm>
            <a:off x="11658600" y="6356350"/>
            <a:ext cx="533400" cy="365125"/>
          </a:xfrm>
          <a:no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2002195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02403-F777-7035-2FC0-86425B05145C}"/>
            </a:ext>
          </a:extLst>
        </p:cNvPr>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8DEAD1FF-9C30-287B-C57E-C101FDE0A1E7}"/>
              </a:ext>
            </a:extLst>
          </p:cNvPr>
          <p:cNvCxnSpPr>
            <a:cxnSpLocks/>
          </p:cNvCxnSpPr>
          <p:nvPr/>
        </p:nvCxnSpPr>
        <p:spPr>
          <a:xfrm>
            <a:off x="3058552" y="3429000"/>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37" name="Arrow: Right 36">
            <a:extLst>
              <a:ext uri="{FF2B5EF4-FFF2-40B4-BE49-F238E27FC236}">
                <a16:creationId xmlns:a16="http://schemas.microsoft.com/office/drawing/2014/main" id="{3D2914DD-1A9D-0ECA-7F5F-8D4D4D6D31A9}"/>
              </a:ext>
            </a:extLst>
          </p:cNvPr>
          <p:cNvSpPr/>
          <p:nvPr/>
        </p:nvSpPr>
        <p:spPr>
          <a:xfrm>
            <a:off x="554736" y="3279872"/>
            <a:ext cx="11159209" cy="966121"/>
          </a:xfrm>
          <a:prstGeom prst="rightArrow">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graphicFrame>
        <p:nvGraphicFramePr>
          <p:cNvPr id="5" name="Object 2" hidden="1">
            <a:extLst>
              <a:ext uri="{FF2B5EF4-FFF2-40B4-BE49-F238E27FC236}">
                <a16:creationId xmlns:a16="http://schemas.microsoft.com/office/drawing/2014/main" id="{0BD0A25C-5257-D8C8-05FC-EB56D5F7782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5" name="Object 2" hidden="1">
                        <a:extLst>
                          <a:ext uri="{FF2B5EF4-FFF2-40B4-BE49-F238E27FC236}">
                            <a16:creationId xmlns:a16="http://schemas.microsoft.com/office/drawing/2014/main" id="{8F713B1E-04AC-3593-9C83-0FF399C2E7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D722EB98-B05A-DA52-9598-4331F8890498}"/>
              </a:ext>
            </a:extLst>
          </p:cNvPr>
          <p:cNvSpPr>
            <a:spLocks noGrp="1"/>
          </p:cNvSpPr>
          <p:nvPr>
            <p:ph type="title"/>
            <p:custDataLst>
              <p:tags r:id="rId2"/>
            </p:custDataLst>
          </p:nvPr>
        </p:nvSpPr>
        <p:spPr/>
        <p:txBody>
          <a:bodyPr vert="horz">
            <a:spAutoFit/>
          </a:bodyPr>
          <a:lstStyle/>
          <a:p>
            <a:r>
              <a:rPr lang="en-US"/>
              <a:t>Proposed Batch inclusion and treatment depend on timing of study completion and milestone achievement</a:t>
            </a:r>
          </a:p>
        </p:txBody>
      </p:sp>
      <p:sp>
        <p:nvSpPr>
          <p:cNvPr id="8" name="TextBox 7">
            <a:extLst>
              <a:ext uri="{FF2B5EF4-FFF2-40B4-BE49-F238E27FC236}">
                <a16:creationId xmlns:a16="http://schemas.microsoft.com/office/drawing/2014/main" id="{8FC02599-6130-074B-367A-E6AE647A1C23}"/>
              </a:ext>
            </a:extLst>
          </p:cNvPr>
          <p:cNvSpPr txBox="1"/>
          <p:nvPr/>
        </p:nvSpPr>
        <p:spPr>
          <a:xfrm>
            <a:off x="2673285" y="4119902"/>
            <a:ext cx="7911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3/4/26</a:t>
            </a:r>
          </a:p>
        </p:txBody>
      </p:sp>
      <p:sp>
        <p:nvSpPr>
          <p:cNvPr id="13" name="TextBox 12">
            <a:extLst>
              <a:ext uri="{FF2B5EF4-FFF2-40B4-BE49-F238E27FC236}">
                <a16:creationId xmlns:a16="http://schemas.microsoft.com/office/drawing/2014/main" id="{C8FF1C8B-F8AB-C512-0DC3-F544130E5721}"/>
              </a:ext>
            </a:extLst>
          </p:cNvPr>
          <p:cNvSpPr txBox="1"/>
          <p:nvPr/>
        </p:nvSpPr>
        <p:spPr>
          <a:xfrm>
            <a:off x="4572292" y="4119902"/>
            <a:ext cx="7911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7/10/26</a:t>
            </a:r>
          </a:p>
        </p:txBody>
      </p:sp>
      <p:sp>
        <p:nvSpPr>
          <p:cNvPr id="18" name="TextBox 17">
            <a:extLst>
              <a:ext uri="{FF2B5EF4-FFF2-40B4-BE49-F238E27FC236}">
                <a16:creationId xmlns:a16="http://schemas.microsoft.com/office/drawing/2014/main" id="{C78D806A-E737-AF4C-FCB8-5CD1DB151EE1}"/>
              </a:ext>
            </a:extLst>
          </p:cNvPr>
          <p:cNvSpPr txBox="1"/>
          <p:nvPr/>
        </p:nvSpPr>
        <p:spPr>
          <a:xfrm>
            <a:off x="8911410" y="4119902"/>
            <a:ext cx="7911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3/1/27</a:t>
            </a:r>
          </a:p>
        </p:txBody>
      </p:sp>
      <p:sp>
        <p:nvSpPr>
          <p:cNvPr id="19" name="TextBox 18">
            <a:extLst>
              <a:ext uri="{FF2B5EF4-FFF2-40B4-BE49-F238E27FC236}">
                <a16:creationId xmlns:a16="http://schemas.microsoft.com/office/drawing/2014/main" id="{C448B74C-92F7-E5D1-0AA8-5B6078874EED}"/>
              </a:ext>
            </a:extLst>
          </p:cNvPr>
          <p:cNvSpPr txBox="1"/>
          <p:nvPr/>
        </p:nvSpPr>
        <p:spPr>
          <a:xfrm>
            <a:off x="850452" y="2290047"/>
            <a:ext cx="162417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71A1C"/>
                </a:solidFill>
                <a:effectLst/>
                <a:uLnTx/>
                <a:uFillTx/>
                <a:latin typeface="Arial"/>
                <a:ea typeface="+mn-ea"/>
                <a:cs typeface="+mn-cs"/>
              </a:rPr>
              <a:t>LLIS studies are deemed complete and valid*</a:t>
            </a:r>
          </a:p>
        </p:txBody>
      </p:sp>
      <p:sp>
        <p:nvSpPr>
          <p:cNvPr id="20" name="TextBox 19">
            <a:extLst>
              <a:ext uri="{FF2B5EF4-FFF2-40B4-BE49-F238E27FC236}">
                <a16:creationId xmlns:a16="http://schemas.microsoft.com/office/drawing/2014/main" id="{E2C03A4F-9465-83EA-BD79-BA605236A193}"/>
              </a:ext>
            </a:extLst>
          </p:cNvPr>
          <p:cNvSpPr txBox="1"/>
          <p:nvPr/>
        </p:nvSpPr>
        <p:spPr>
          <a:xfrm>
            <a:off x="3115021" y="2283622"/>
            <a:ext cx="1852826"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71A1C"/>
                </a:solidFill>
                <a:effectLst/>
                <a:uLnTx/>
                <a:uFillTx/>
                <a:latin typeface="Arial"/>
                <a:ea typeface="+mn-ea"/>
                <a:cs typeface="+mn-cs"/>
              </a:rPr>
              <a:t>LLIS studies </a:t>
            </a:r>
            <a:r>
              <a:rPr kumimoji="0" lang="en-US" sz="1800" b="1" i="1" u="none" strike="noStrike" kern="1200" cap="none" spc="0" normalizeH="0" baseline="0" noProof="0">
                <a:ln>
                  <a:noFill/>
                </a:ln>
                <a:solidFill>
                  <a:srgbClr val="171A1C"/>
                </a:solidFill>
                <a:effectLst/>
                <a:uLnTx/>
                <a:uFillTx/>
                <a:latin typeface="Arial"/>
                <a:ea typeface="+mn-ea"/>
                <a:cs typeface="+mn-cs"/>
              </a:rPr>
              <a:t>may</a:t>
            </a:r>
            <a:r>
              <a:rPr kumimoji="0" lang="en-US" sz="1800" b="0" i="0" u="none" strike="noStrike" kern="1200" cap="none" spc="0" normalizeH="0" baseline="0" noProof="0">
                <a:ln>
                  <a:noFill/>
                </a:ln>
                <a:solidFill>
                  <a:srgbClr val="171A1C"/>
                </a:solidFill>
                <a:effectLst/>
                <a:uLnTx/>
                <a:uFillTx/>
                <a:latin typeface="Arial"/>
                <a:ea typeface="+mn-ea"/>
                <a:cs typeface="+mn-cs"/>
              </a:rPr>
              <a:t> be deemed complete and valid*</a:t>
            </a:r>
          </a:p>
        </p:txBody>
      </p:sp>
      <p:sp>
        <p:nvSpPr>
          <p:cNvPr id="27" name="TextBox 26">
            <a:extLst>
              <a:ext uri="{FF2B5EF4-FFF2-40B4-BE49-F238E27FC236}">
                <a16:creationId xmlns:a16="http://schemas.microsoft.com/office/drawing/2014/main" id="{03E556B8-7B9E-0144-D584-B45D19602DFD}"/>
              </a:ext>
            </a:extLst>
          </p:cNvPr>
          <p:cNvSpPr txBox="1"/>
          <p:nvPr/>
        </p:nvSpPr>
        <p:spPr>
          <a:xfrm>
            <a:off x="1419844" y="5229484"/>
            <a:ext cx="478060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 LLI projects must also meet Planning Guide Section 9.5</a:t>
            </a:r>
          </a:p>
        </p:txBody>
      </p:sp>
      <p:sp>
        <p:nvSpPr>
          <p:cNvPr id="31" name="TextBox 30">
            <a:extLst>
              <a:ext uri="{FF2B5EF4-FFF2-40B4-BE49-F238E27FC236}">
                <a16:creationId xmlns:a16="http://schemas.microsoft.com/office/drawing/2014/main" id="{CA03BAAE-E861-778E-775B-4AC79FC3ADEB}"/>
              </a:ext>
            </a:extLst>
          </p:cNvPr>
          <p:cNvSpPr txBox="1"/>
          <p:nvPr/>
        </p:nvSpPr>
        <p:spPr>
          <a:xfrm>
            <a:off x="5881040" y="2283621"/>
            <a:ext cx="242768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71A1C"/>
                </a:solidFill>
                <a:effectLst/>
                <a:uLnTx/>
                <a:uFillTx/>
                <a:latin typeface="Arial"/>
                <a:ea typeface="+mn-ea"/>
                <a:cs typeface="+mn-cs"/>
              </a:rPr>
              <a:t>LLIS studies no longer accepted; if not in Batch Zero, wait for Batch 1</a:t>
            </a:r>
          </a:p>
        </p:txBody>
      </p:sp>
      <p:sp>
        <p:nvSpPr>
          <p:cNvPr id="32" name="TextBox 31">
            <a:extLst>
              <a:ext uri="{FF2B5EF4-FFF2-40B4-BE49-F238E27FC236}">
                <a16:creationId xmlns:a16="http://schemas.microsoft.com/office/drawing/2014/main" id="{CB69B203-19E3-0A53-50B7-0E34BDFD7D18}"/>
              </a:ext>
            </a:extLst>
          </p:cNvPr>
          <p:cNvSpPr txBox="1"/>
          <p:nvPr/>
        </p:nvSpPr>
        <p:spPr>
          <a:xfrm>
            <a:off x="9702520" y="2284774"/>
            <a:ext cx="143838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71A1C"/>
                </a:solidFill>
                <a:effectLst/>
                <a:uLnTx/>
                <a:uFillTx/>
                <a:latin typeface="Arial"/>
                <a:ea typeface="+mn-ea"/>
                <a:cs typeface="+mn-cs"/>
              </a:rPr>
              <a:t>If not in Batch 1, wait for Batch 2</a:t>
            </a:r>
          </a:p>
        </p:txBody>
      </p:sp>
      <p:sp>
        <p:nvSpPr>
          <p:cNvPr id="34" name="TextBox 33">
            <a:extLst>
              <a:ext uri="{FF2B5EF4-FFF2-40B4-BE49-F238E27FC236}">
                <a16:creationId xmlns:a16="http://schemas.microsoft.com/office/drawing/2014/main" id="{EE4114F2-1E3A-5E41-06DB-9C6E33FBE294}"/>
              </a:ext>
            </a:extLst>
          </p:cNvPr>
          <p:cNvSpPr txBox="1"/>
          <p:nvPr/>
        </p:nvSpPr>
        <p:spPr>
          <a:xfrm>
            <a:off x="6282792" y="3579801"/>
            <a:ext cx="162417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srgbClr val="FFFFFF"/>
                </a:solidFill>
                <a:effectLst/>
                <a:uLnTx/>
                <a:uFillTx/>
                <a:latin typeface="Arial"/>
                <a:ea typeface="+mn-ea"/>
                <a:cs typeface="+mn-cs"/>
              </a:rPr>
              <a:t>Batch Zero</a:t>
            </a:r>
          </a:p>
        </p:txBody>
      </p:sp>
      <p:sp>
        <p:nvSpPr>
          <p:cNvPr id="35" name="TextBox 34">
            <a:extLst>
              <a:ext uri="{FF2B5EF4-FFF2-40B4-BE49-F238E27FC236}">
                <a16:creationId xmlns:a16="http://schemas.microsoft.com/office/drawing/2014/main" id="{0A7FB2AE-E1C3-5E13-F1E0-FA4FA964BA30}"/>
              </a:ext>
            </a:extLst>
          </p:cNvPr>
          <p:cNvSpPr txBox="1"/>
          <p:nvPr/>
        </p:nvSpPr>
        <p:spPr>
          <a:xfrm>
            <a:off x="9702519" y="3573376"/>
            <a:ext cx="162417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srgbClr val="FFFFFF"/>
                </a:solidFill>
                <a:effectLst/>
                <a:uLnTx/>
                <a:uFillTx/>
                <a:latin typeface="Arial"/>
                <a:ea typeface="+mn-ea"/>
                <a:cs typeface="+mn-cs"/>
              </a:rPr>
              <a:t>Batch 1</a:t>
            </a:r>
          </a:p>
        </p:txBody>
      </p:sp>
      <p:sp>
        <p:nvSpPr>
          <p:cNvPr id="36" name="TextBox 35">
            <a:extLst>
              <a:ext uri="{FF2B5EF4-FFF2-40B4-BE49-F238E27FC236}">
                <a16:creationId xmlns:a16="http://schemas.microsoft.com/office/drawing/2014/main" id="{5EEACBDD-4739-F086-3BEA-13C23DC7647A}"/>
              </a:ext>
            </a:extLst>
          </p:cNvPr>
          <p:cNvSpPr txBox="1"/>
          <p:nvPr/>
        </p:nvSpPr>
        <p:spPr>
          <a:xfrm>
            <a:off x="1473895" y="3579801"/>
            <a:ext cx="262159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srgbClr val="FFFFFF"/>
                </a:solidFill>
                <a:effectLst/>
                <a:uLnTx/>
                <a:uFillTx/>
                <a:latin typeface="Arial"/>
                <a:ea typeface="+mn-ea"/>
                <a:cs typeface="+mn-cs"/>
              </a:rPr>
              <a:t>LLIS (“PGRR115”)</a:t>
            </a:r>
          </a:p>
        </p:txBody>
      </p:sp>
      <p:cxnSp>
        <p:nvCxnSpPr>
          <p:cNvPr id="40" name="Straight Connector 39">
            <a:extLst>
              <a:ext uri="{FF2B5EF4-FFF2-40B4-BE49-F238E27FC236}">
                <a16:creationId xmlns:a16="http://schemas.microsoft.com/office/drawing/2014/main" id="{53F18268-38D6-AACB-BA1F-7DEAEF914E7A}"/>
              </a:ext>
            </a:extLst>
          </p:cNvPr>
          <p:cNvCxnSpPr>
            <a:cxnSpLocks/>
          </p:cNvCxnSpPr>
          <p:nvPr/>
        </p:nvCxnSpPr>
        <p:spPr>
          <a:xfrm>
            <a:off x="4967847" y="3423001"/>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D3EAB0D-41A3-20B5-F3B5-B2AE299E3DC7}"/>
              </a:ext>
            </a:extLst>
          </p:cNvPr>
          <p:cNvCxnSpPr>
            <a:cxnSpLocks/>
          </p:cNvCxnSpPr>
          <p:nvPr/>
        </p:nvCxnSpPr>
        <p:spPr>
          <a:xfrm>
            <a:off x="9306965" y="3429000"/>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245D1F89-B369-8A16-5C5A-4BF5E54209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CDE79FB-97BA-492B-8D57-F1373F9ADA95}" type="slidenum">
              <a:rPr kumimoji="0" lang="en-US" sz="1200" b="1" i="0" u="none" strike="noStrike" kern="1200" cap="none" spc="0" normalizeH="0" baseline="0" noProof="0" smtClean="0">
                <a:ln>
                  <a:noFill/>
                </a:ln>
                <a:solidFill>
                  <a:srgbClr val="005763"/>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US" sz="1200" b="1" i="0" u="none" strike="noStrike" kern="1200" cap="none" spc="0" normalizeH="0" baseline="0" noProof="0">
              <a:ln>
                <a:noFill/>
              </a:ln>
              <a:solidFill>
                <a:srgbClr val="005763"/>
              </a:solidFill>
              <a:effectLst/>
              <a:uLnTx/>
              <a:uFillTx/>
              <a:latin typeface="Arial"/>
              <a:ea typeface="+mn-ea"/>
              <a:cs typeface="+mn-cs"/>
            </a:endParaRPr>
          </a:p>
        </p:txBody>
      </p:sp>
    </p:spTree>
    <p:extLst>
      <p:ext uri="{BB962C8B-B14F-4D97-AF65-F5344CB8AC3E}">
        <p14:creationId xmlns:p14="http://schemas.microsoft.com/office/powerpoint/2010/main" val="911919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477AC-FB7B-5738-E109-04112062AFA4}"/>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BC315D29-EE79-CCF5-465B-7F9277A40C3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8" imgW="404" imgH="405" progId="TCLayout.ActiveDocument.1">
                  <p:embed/>
                </p:oleObj>
              </mc:Choice>
              <mc:Fallback>
                <p:oleObj name="think-cell Slide" r:id="rId108" imgW="404" imgH="405" progId="TCLayout.ActiveDocument.1">
                  <p:embed/>
                  <p:pic>
                    <p:nvPicPr>
                      <p:cNvPr id="81" name="Object 2" hidden="1">
                        <a:extLst>
                          <a:ext uri="{FF2B5EF4-FFF2-40B4-BE49-F238E27FC236}">
                            <a16:creationId xmlns:a16="http://schemas.microsoft.com/office/drawing/2014/main" id="{E434440C-E5C7-DEE2-A031-8F1409BC7B9F}"/>
                          </a:ext>
                        </a:extLst>
                      </p:cNvPr>
                      <p:cNvPicPr/>
                      <p:nvPr/>
                    </p:nvPicPr>
                    <p:blipFill>
                      <a:blip r:embed="rId109"/>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D95D034C-A65F-4B30-7B0A-3C5EA6132B41}"/>
              </a:ext>
            </a:extLst>
          </p:cNvPr>
          <p:cNvSpPr>
            <a:spLocks noGrp="1"/>
          </p:cNvSpPr>
          <p:nvPr>
            <p:ph type="title"/>
            <p:custDataLst>
              <p:tags r:id="rId2"/>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Revision Request Timeline</a:t>
            </a:r>
          </a:p>
        </p:txBody>
      </p:sp>
      <p:sp>
        <p:nvSpPr>
          <p:cNvPr id="36" name="TextBox 35">
            <a:extLst>
              <a:ext uri="{FF2B5EF4-FFF2-40B4-BE49-F238E27FC236}">
                <a16:creationId xmlns:a16="http://schemas.microsoft.com/office/drawing/2014/main" id="{7AD0B3E6-3B41-CFFC-7D5E-191F4656A6BF}"/>
              </a:ext>
            </a:extLst>
          </p:cNvPr>
          <p:cNvSpPr txBox="1">
            <a:spLocks/>
          </p:cNvSpPr>
          <p:nvPr>
            <p:custDataLst>
              <p:tags r:id="rId3"/>
            </p:custDataLst>
          </p:nvPr>
        </p:nvSpPr>
        <p:spPr>
          <a:xfrm>
            <a:off x="554736" y="1808163"/>
            <a:ext cx="991186" cy="18573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200" b="1" i="0" u="none" strike="noStrike" kern="0" cap="none" spc="0" normalizeH="0" baseline="0" noProof="0">
                <a:ln>
                  <a:noFill/>
                </a:ln>
                <a:solidFill>
                  <a:srgbClr val="171A1C"/>
                </a:solidFill>
                <a:effectLst/>
                <a:uLnTx/>
                <a:uFillTx/>
                <a:latin typeface="Arial"/>
                <a:ea typeface="+mn-ea"/>
                <a:cs typeface="+mn-cs"/>
              </a:rPr>
              <a:t>Forums</a:t>
            </a:r>
          </a:p>
        </p:txBody>
      </p:sp>
      <p:sp>
        <p:nvSpPr>
          <p:cNvPr id="76" name="TextBox 75">
            <a:extLst>
              <a:ext uri="{FF2B5EF4-FFF2-40B4-BE49-F238E27FC236}">
                <a16:creationId xmlns:a16="http://schemas.microsoft.com/office/drawing/2014/main" id="{DAC80C68-7F87-EA48-F118-FD13D1A7D31C}"/>
              </a:ext>
            </a:extLst>
          </p:cNvPr>
          <p:cNvSpPr txBox="1">
            <a:spLocks/>
          </p:cNvSpPr>
          <p:nvPr>
            <p:custDataLst>
              <p:tags r:id="rId4"/>
            </p:custDataLst>
          </p:nvPr>
        </p:nvSpPr>
        <p:spPr>
          <a:xfrm>
            <a:off x="554736" y="4637907"/>
            <a:ext cx="991186" cy="4619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1" i="0" u="none" strike="noStrike" kern="0" cap="none" spc="0" normalizeH="0" baseline="0" noProof="0">
                <a:ln>
                  <a:noFill/>
                </a:ln>
                <a:solidFill>
                  <a:srgbClr val="171A1C"/>
                </a:solidFill>
                <a:effectLst/>
                <a:uLnTx/>
                <a:uFillTx/>
                <a:latin typeface="Arial"/>
                <a:ea typeface="+mn-ea"/>
                <a:cs typeface="+mn-cs"/>
              </a:rPr>
              <a:t>ROS (Reliability and Operations Subcommittee) </a:t>
            </a:r>
          </a:p>
        </p:txBody>
      </p:sp>
      <p:sp>
        <p:nvSpPr>
          <p:cNvPr id="131" name="Text Placeholder 4">
            <a:extLst>
              <a:ext uri="{FF2B5EF4-FFF2-40B4-BE49-F238E27FC236}">
                <a16:creationId xmlns:a16="http://schemas.microsoft.com/office/drawing/2014/main" id="{DB4C7B66-F0E7-F023-E730-B7293EB93013}"/>
              </a:ext>
            </a:extLst>
          </p:cNvPr>
          <p:cNvSpPr>
            <a:spLocks noGrp="1"/>
          </p:cNvSpPr>
          <p:nvPr>
            <p:custDataLst>
              <p:tags r:id="rId5"/>
            </p:custDataLst>
          </p:nvPr>
        </p:nvSpPr>
        <p:spPr bwMode="auto">
          <a:xfrm>
            <a:off x="5754688" y="1328738"/>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E296299-5773-4028-B143-277AD23565B4}" type="datetime'''''''''''2''''''''''''0''''''''2''''''''''''''''6'''''''''">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6" name="Text Placeholder 4">
            <a:extLst>
              <a:ext uri="{FF2B5EF4-FFF2-40B4-BE49-F238E27FC236}">
                <a16:creationId xmlns:a16="http://schemas.microsoft.com/office/drawing/2014/main" id="{4F2A82EF-2BC7-24D7-02BC-CCF8B044439A}"/>
              </a:ext>
            </a:extLst>
          </p:cNvPr>
          <p:cNvSpPr>
            <a:spLocks noGrp="1"/>
          </p:cNvSpPr>
          <p:nvPr>
            <p:custDataLst>
              <p:tags r:id="rId6"/>
            </p:custDataLst>
          </p:nvPr>
        </p:nvSpPr>
        <p:spPr bwMode="auto">
          <a:xfrm>
            <a:off x="5754688" y="1565275"/>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FEC6E0A-2ED5-421E-943A-B062578FE2D4}" type="datetime'''''''Q''''''''''''''''''''''''''''''''1'''''''''''''">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8" name="Text Placeholder 4">
            <a:extLst>
              <a:ext uri="{FF2B5EF4-FFF2-40B4-BE49-F238E27FC236}">
                <a16:creationId xmlns:a16="http://schemas.microsoft.com/office/drawing/2014/main" id="{2E758CA8-7393-2827-3DF7-4DADDF8770C7}"/>
              </a:ext>
            </a:extLst>
          </p:cNvPr>
          <p:cNvSpPr>
            <a:spLocks noGrp="1"/>
          </p:cNvSpPr>
          <p:nvPr>
            <p:custDataLst>
              <p:tags r:id="rId7"/>
            </p:custDataLst>
          </p:nvPr>
        </p:nvSpPr>
        <p:spPr bwMode="auto">
          <a:xfrm>
            <a:off x="7672388" y="1565275"/>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C8CA2D1-FFC0-4DDF-9587-941655033DE4}" type="datetime'''''''''''''''''''''''''''Q''''''''''''''''''''''''''2'''">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8" name="Text Placeholder 4">
            <a:extLst>
              <a:ext uri="{FF2B5EF4-FFF2-40B4-BE49-F238E27FC236}">
                <a16:creationId xmlns:a16="http://schemas.microsoft.com/office/drawing/2014/main" id="{0B53DB1C-9989-97A5-08BF-7C91124028BF}"/>
              </a:ext>
            </a:extLst>
          </p:cNvPr>
          <p:cNvSpPr>
            <a:spLocks noGrp="1"/>
          </p:cNvSpPr>
          <p:nvPr>
            <p:custDataLst>
              <p:tags r:id="rId8"/>
            </p:custDataLst>
          </p:nvPr>
        </p:nvSpPr>
        <p:spPr bwMode="auto">
          <a:xfrm>
            <a:off x="10629901" y="1565275"/>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B7F866B-87F8-469E-B6E1-D29AC806C38E}" type="datetime'''''Q''3'''''''''''''''''''''''''''''">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3" name="Text Placeholder 4">
            <a:extLst>
              <a:ext uri="{FF2B5EF4-FFF2-40B4-BE49-F238E27FC236}">
                <a16:creationId xmlns:a16="http://schemas.microsoft.com/office/drawing/2014/main" id="{925BC426-131B-2019-1011-8F39A4686ED5}"/>
              </a:ext>
            </a:extLst>
          </p:cNvPr>
          <p:cNvSpPr>
            <a:spLocks noGrp="1"/>
          </p:cNvSpPr>
          <p:nvPr>
            <p:custDataLst>
              <p:tags r:id="rId9"/>
            </p:custDataLst>
          </p:nvPr>
        </p:nvSpPr>
        <p:spPr bwMode="auto">
          <a:xfrm>
            <a:off x="5754688" y="1801813"/>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9393D-6391-4641-9468-1060D1B60B23}" type="datetime'''''''''''''''''''''''''''''''''F''''e''''''''b'''''">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Feb</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4" name="Text Placeholder 4">
            <a:extLst>
              <a:ext uri="{FF2B5EF4-FFF2-40B4-BE49-F238E27FC236}">
                <a16:creationId xmlns:a16="http://schemas.microsoft.com/office/drawing/2014/main" id="{944D7977-83C4-993E-BE44-BC195D4E12F2}"/>
              </a:ext>
            </a:extLst>
          </p:cNvPr>
          <p:cNvSpPr>
            <a:spLocks noGrp="1"/>
          </p:cNvSpPr>
          <p:nvPr>
            <p:custDataLst>
              <p:tags r:id="rId10"/>
            </p:custDataLst>
          </p:nvPr>
        </p:nvSpPr>
        <p:spPr bwMode="auto">
          <a:xfrm>
            <a:off x="6664325"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8F2E445D-5811-4845-9588-AA2E924C923D}" type="datetime'''''''''''''''M''''''''''''''''a''''''''''''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0EB61FEB-A945-7084-0EDA-45EF730F2CD6}"/>
              </a:ext>
            </a:extLst>
          </p:cNvPr>
          <p:cNvSpPr>
            <a:spLocks noGrp="1"/>
          </p:cNvSpPr>
          <p:nvPr>
            <p:custDataLst>
              <p:tags r:id="rId11"/>
            </p:custDataLst>
          </p:nvPr>
        </p:nvSpPr>
        <p:spPr bwMode="auto">
          <a:xfrm>
            <a:off x="7672388"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2D19FDB-AFEC-4FBA-8013-2B007393C6CD}" type="datetime'''''''''''''''Ap''''''''''''''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Apr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4" name="Text Placeholder 4">
            <a:extLst>
              <a:ext uri="{FF2B5EF4-FFF2-40B4-BE49-F238E27FC236}">
                <a16:creationId xmlns:a16="http://schemas.microsoft.com/office/drawing/2014/main" id="{7F14187F-0043-D592-A20A-57A185D61E66}"/>
              </a:ext>
            </a:extLst>
          </p:cNvPr>
          <p:cNvSpPr>
            <a:spLocks noGrp="1"/>
          </p:cNvSpPr>
          <p:nvPr>
            <p:custDataLst>
              <p:tags r:id="rId12"/>
            </p:custDataLst>
          </p:nvPr>
        </p:nvSpPr>
        <p:spPr bwMode="auto">
          <a:xfrm>
            <a:off x="8647113"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98AC88C-4A98-494C-A76D-C80AC574E163}" type="datetime'''''''''''''''M''ay'">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May</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6" name="Text Placeholder 4">
            <a:extLst>
              <a:ext uri="{FF2B5EF4-FFF2-40B4-BE49-F238E27FC236}">
                <a16:creationId xmlns:a16="http://schemas.microsoft.com/office/drawing/2014/main" id="{248C47BA-0BA4-B1FC-2396-1ADD179E2655}"/>
              </a:ext>
            </a:extLst>
          </p:cNvPr>
          <p:cNvSpPr>
            <a:spLocks noGrp="1"/>
          </p:cNvSpPr>
          <p:nvPr>
            <p:custDataLst>
              <p:tags r:id="rId13"/>
            </p:custDataLst>
          </p:nvPr>
        </p:nvSpPr>
        <p:spPr bwMode="auto">
          <a:xfrm>
            <a:off x="9655175"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A12A46E6-6AD6-444C-B063-17AE79DB1410}" type="datetime'''''J''''''''''''''''''''''''''''u''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7" name="Text Placeholder 4">
            <a:extLst>
              <a:ext uri="{FF2B5EF4-FFF2-40B4-BE49-F238E27FC236}">
                <a16:creationId xmlns:a16="http://schemas.microsoft.com/office/drawing/2014/main" id="{315F1D6D-B5A5-2277-D1B5-5F75E9E79D49}"/>
              </a:ext>
            </a:extLst>
          </p:cNvPr>
          <p:cNvSpPr>
            <a:spLocks noGrp="1"/>
          </p:cNvSpPr>
          <p:nvPr>
            <p:custDataLst>
              <p:tags r:id="rId14"/>
            </p:custDataLst>
          </p:nvPr>
        </p:nvSpPr>
        <p:spPr bwMode="auto">
          <a:xfrm>
            <a:off x="10629900"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757D571-C5D9-441B-A6EC-77E3AA730126}" type="datetime'''''''''''''''''Ju''''''''''l'''''''''''''''''''''">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Jul</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33" name="Straight Connector 132">
            <a:extLst>
              <a:ext uri="{FF2B5EF4-FFF2-40B4-BE49-F238E27FC236}">
                <a16:creationId xmlns:a16="http://schemas.microsoft.com/office/drawing/2014/main" id="{5901058A-5F32-A12E-30B3-6ABEB75B3C0D}"/>
              </a:ext>
            </a:extLst>
          </p:cNvPr>
          <p:cNvCxnSpPr/>
          <p:nvPr>
            <p:custDataLst>
              <p:tags r:id="rId15"/>
            </p:custDataLst>
          </p:nvPr>
        </p:nvCxnSpPr>
        <p:spPr bwMode="auto">
          <a:xfrm flipH="1">
            <a:off x="5699125" y="1565275"/>
            <a:ext cx="5938838"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DB4D479F-5B0D-52C6-7BAA-744AE43EC689}"/>
              </a:ext>
            </a:extLst>
          </p:cNvPr>
          <p:cNvCxnSpPr/>
          <p:nvPr>
            <p:custDataLst>
              <p:tags r:id="rId16"/>
            </p:custDataLst>
          </p:nvPr>
        </p:nvCxnSpPr>
        <p:spPr bwMode="auto">
          <a:xfrm flipH="1">
            <a:off x="5699125" y="1801813"/>
            <a:ext cx="1973263"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8E41139C-3CB7-CDE9-611E-B116CA2EBF9F}"/>
              </a:ext>
            </a:extLst>
          </p:cNvPr>
          <p:cNvCxnSpPr/>
          <p:nvPr>
            <p:custDataLst>
              <p:tags r:id="rId17"/>
            </p:custDataLst>
          </p:nvPr>
        </p:nvCxnSpPr>
        <p:spPr bwMode="auto">
          <a:xfrm flipH="1">
            <a:off x="7616825" y="1801813"/>
            <a:ext cx="30130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1D4E6B0D-FA7E-C5C3-316A-B8FD6A288C2E}"/>
              </a:ext>
            </a:extLst>
          </p:cNvPr>
          <p:cNvCxnSpPr/>
          <p:nvPr>
            <p:custDataLst>
              <p:tags r:id="rId18"/>
            </p:custDataLst>
          </p:nvPr>
        </p:nvCxnSpPr>
        <p:spPr bwMode="auto">
          <a:xfrm flipH="1">
            <a:off x="10574339" y="1801813"/>
            <a:ext cx="106362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FC903570-5CBE-E25F-57A3-36F7D545C36B}"/>
              </a:ext>
            </a:extLst>
          </p:cNvPr>
          <p:cNvCxnSpPr/>
          <p:nvPr>
            <p:custDataLst>
              <p:tags r:id="rId19"/>
            </p:custDataLst>
          </p:nvPr>
        </p:nvCxnSpPr>
        <p:spPr bwMode="auto">
          <a:xfrm>
            <a:off x="11637963"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271D92A5-B723-C066-875A-CA876ABF89A5}"/>
              </a:ext>
            </a:extLst>
          </p:cNvPr>
          <p:cNvCxnSpPr/>
          <p:nvPr>
            <p:custDataLst>
              <p:tags r:id="rId20"/>
            </p:custDataLst>
          </p:nvPr>
        </p:nvCxnSpPr>
        <p:spPr bwMode="auto">
          <a:xfrm>
            <a:off x="5754688"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226A6817-5F3E-5AF4-080B-30A7002C5F99}"/>
              </a:ext>
            </a:extLst>
          </p:cNvPr>
          <p:cNvCxnSpPr/>
          <p:nvPr>
            <p:custDataLst>
              <p:tags r:id="rId21"/>
            </p:custDataLst>
          </p:nvPr>
        </p:nvCxnSpPr>
        <p:spPr bwMode="auto">
          <a:xfrm>
            <a:off x="7672388"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9505B884-6D6B-32C4-F715-1421A326DA7C}"/>
              </a:ext>
            </a:extLst>
          </p:cNvPr>
          <p:cNvCxnSpPr/>
          <p:nvPr>
            <p:custDataLst>
              <p:tags r:id="rId22"/>
            </p:custDataLst>
          </p:nvPr>
        </p:nvCxnSpPr>
        <p:spPr bwMode="auto">
          <a:xfrm>
            <a:off x="6664325"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AF80499A-AEFC-B548-DDE7-A6182384E0A2}"/>
              </a:ext>
            </a:extLst>
          </p:cNvPr>
          <p:cNvCxnSpPr/>
          <p:nvPr>
            <p:custDataLst>
              <p:tags r:id="rId23"/>
            </p:custDataLst>
          </p:nvPr>
        </p:nvCxnSpPr>
        <p:spPr bwMode="auto">
          <a:xfrm>
            <a:off x="10629900"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1820F892-D872-D9DF-18F1-76FE270BAF24}"/>
              </a:ext>
            </a:extLst>
          </p:cNvPr>
          <p:cNvCxnSpPr/>
          <p:nvPr>
            <p:custDataLst>
              <p:tags r:id="rId24"/>
            </p:custDataLst>
          </p:nvPr>
        </p:nvCxnSpPr>
        <p:spPr bwMode="auto">
          <a:xfrm>
            <a:off x="5754688" y="51419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A4F1B2CF-22F9-EAC3-AC54-C294389B91B4}"/>
              </a:ext>
            </a:extLst>
          </p:cNvPr>
          <p:cNvCxnSpPr/>
          <p:nvPr>
            <p:custDataLst>
              <p:tags r:id="rId25"/>
            </p:custDataLst>
          </p:nvPr>
        </p:nvCxnSpPr>
        <p:spPr bwMode="auto">
          <a:xfrm>
            <a:off x="5754688" y="54467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166978C9-6DF7-B7A5-F3BF-31E0708BDFA8}"/>
              </a:ext>
            </a:extLst>
          </p:cNvPr>
          <p:cNvCxnSpPr/>
          <p:nvPr>
            <p:custDataLst>
              <p:tags r:id="rId26"/>
            </p:custDataLst>
          </p:nvPr>
        </p:nvCxnSpPr>
        <p:spPr bwMode="auto">
          <a:xfrm>
            <a:off x="5754688" y="456406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A6FC944A-82A4-A2B1-C8D6-26AF96025A8B}"/>
              </a:ext>
            </a:extLst>
          </p:cNvPr>
          <p:cNvCxnSpPr/>
          <p:nvPr>
            <p:custDataLst>
              <p:tags r:id="rId27"/>
            </p:custDataLst>
          </p:nvPr>
        </p:nvCxnSpPr>
        <p:spPr bwMode="auto">
          <a:xfrm>
            <a:off x="5754688" y="39862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DEA0A4E1-9F80-DD56-9C67-5C5E8BBB194C}"/>
              </a:ext>
            </a:extLst>
          </p:cNvPr>
          <p:cNvCxnSpPr/>
          <p:nvPr>
            <p:custDataLst>
              <p:tags r:id="rId28"/>
            </p:custDataLst>
          </p:nvPr>
        </p:nvCxnSpPr>
        <p:spPr bwMode="auto">
          <a:xfrm>
            <a:off x="5754688" y="5751513"/>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CE2933F-8478-5E97-D1FE-A6EA52692F2B}"/>
              </a:ext>
            </a:extLst>
          </p:cNvPr>
          <p:cNvCxnSpPr/>
          <p:nvPr>
            <p:custDataLst>
              <p:tags r:id="rId29"/>
            </p:custDataLst>
          </p:nvPr>
        </p:nvCxnSpPr>
        <p:spPr bwMode="gray">
          <a:xfrm>
            <a:off x="6762750"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A3F74EBF-D287-DB9F-A5D7-A6B863AC43AF}"/>
              </a:ext>
            </a:extLst>
          </p:cNvPr>
          <p:cNvCxnSpPr/>
          <p:nvPr>
            <p:custDataLst>
              <p:tags r:id="rId30"/>
            </p:custDataLst>
          </p:nvPr>
        </p:nvCxnSpPr>
        <p:spPr bwMode="gray">
          <a:xfrm>
            <a:off x="8193088" y="2038350"/>
            <a:ext cx="0" cy="3867150"/>
          </a:xfrm>
          <a:prstGeom prst="line">
            <a:avLst/>
          </a:prstGeom>
          <a:ln w="19050" cap="flat" cmpd="sng" algn="ctr">
            <a:solidFill>
              <a:schemeClr val="accent2"/>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CACCD2E8-ABEA-3CB2-B3B6-9C0EFF2F7E2B}"/>
              </a:ext>
            </a:extLst>
          </p:cNvPr>
          <p:cNvCxnSpPr/>
          <p:nvPr>
            <p:custDataLst>
              <p:tags r:id="rId31"/>
            </p:custDataLst>
          </p:nvPr>
        </p:nvCxnSpPr>
        <p:spPr bwMode="gray">
          <a:xfrm>
            <a:off x="965517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E4881E6C-29A3-45A8-DF7A-6A4ACDAA0CC9}"/>
              </a:ext>
            </a:extLst>
          </p:cNvPr>
          <p:cNvCxnSpPr/>
          <p:nvPr>
            <p:custDataLst>
              <p:tags r:id="rId32"/>
            </p:custDataLst>
          </p:nvPr>
        </p:nvCxnSpPr>
        <p:spPr bwMode="gray">
          <a:xfrm>
            <a:off x="1102042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BC02501A-95D3-F8CE-FB77-FFD3927B2B99}"/>
              </a:ext>
            </a:extLst>
          </p:cNvPr>
          <p:cNvCxnSpPr/>
          <p:nvPr>
            <p:custDataLst>
              <p:tags r:id="rId33"/>
            </p:custDataLst>
          </p:nvPr>
        </p:nvCxnSpPr>
        <p:spPr bwMode="gray">
          <a:xfrm>
            <a:off x="8647113" y="2038350"/>
            <a:ext cx="0" cy="3867150"/>
          </a:xfrm>
          <a:prstGeom prst="line">
            <a:avLst/>
          </a:prstGeom>
          <a:ln w="19050" cap="flat" cmpd="sng" algn="ctr">
            <a:solidFill>
              <a:srgbClr val="E33B3B"/>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A46D8149-65C6-D30D-E286-D1BC1109AEAD}"/>
              </a:ext>
            </a:extLst>
          </p:cNvPr>
          <p:cNvCxnSpPr/>
          <p:nvPr>
            <p:custDataLst>
              <p:tags r:id="rId34"/>
            </p:custDataLst>
          </p:nvPr>
        </p:nvCxnSpPr>
        <p:spPr bwMode="auto">
          <a:xfrm>
            <a:off x="5754688" y="2038350"/>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DC8D7860-713B-46A2-BFE9-52D1B90A5155}"/>
              </a:ext>
            </a:extLst>
          </p:cNvPr>
          <p:cNvSpPr/>
          <p:nvPr>
            <p:custDataLst>
              <p:tags r:id="rId35"/>
            </p:custDataLst>
          </p:nvPr>
        </p:nvSpPr>
        <p:spPr bwMode="gray">
          <a:xfrm>
            <a:off x="1093152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3" name="Diamond 52">
            <a:extLst>
              <a:ext uri="{FF2B5EF4-FFF2-40B4-BE49-F238E27FC236}">
                <a16:creationId xmlns:a16="http://schemas.microsoft.com/office/drawing/2014/main" id="{FE63726E-3E42-F07F-9BAD-4152428F63C6}"/>
              </a:ext>
            </a:extLst>
          </p:cNvPr>
          <p:cNvSpPr/>
          <p:nvPr>
            <p:custDataLst>
              <p:tags r:id="rId36"/>
            </p:custDataLst>
          </p:nvPr>
        </p:nvSpPr>
        <p:spPr bwMode="gray">
          <a:xfrm>
            <a:off x="82978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29B55DF7-21D5-A178-06CC-61F51AE3B9D7}"/>
              </a:ext>
            </a:extLst>
          </p:cNvPr>
          <p:cNvSpPr/>
          <p:nvPr>
            <p:custDataLst>
              <p:tags r:id="rId37"/>
            </p:custDataLst>
          </p:nvPr>
        </p:nvSpPr>
        <p:spPr bwMode="gray">
          <a:xfrm>
            <a:off x="956627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9" name="Isosceles Triangle 58">
            <a:extLst>
              <a:ext uri="{FF2B5EF4-FFF2-40B4-BE49-F238E27FC236}">
                <a16:creationId xmlns:a16="http://schemas.microsoft.com/office/drawing/2014/main" id="{27C2C58F-6B4B-1B2C-EC59-0CA0ADD14CAA}"/>
              </a:ext>
            </a:extLst>
          </p:cNvPr>
          <p:cNvSpPr/>
          <p:nvPr>
            <p:custDataLst>
              <p:tags r:id="rId38"/>
            </p:custDataLst>
          </p:nvPr>
        </p:nvSpPr>
        <p:spPr bwMode="gray">
          <a:xfrm>
            <a:off x="8558213" y="5816600"/>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C6A131E5-EFD1-DE8D-E4C8-892A94F64C19}"/>
              </a:ext>
            </a:extLst>
          </p:cNvPr>
          <p:cNvSpPr/>
          <p:nvPr>
            <p:custDataLst>
              <p:tags r:id="rId39"/>
            </p:custDataLst>
          </p:nvPr>
        </p:nvSpPr>
        <p:spPr bwMode="gray">
          <a:xfrm>
            <a:off x="826611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9" name="Diamond 48">
            <a:extLst>
              <a:ext uri="{FF2B5EF4-FFF2-40B4-BE49-F238E27FC236}">
                <a16:creationId xmlns:a16="http://schemas.microsoft.com/office/drawing/2014/main" id="{9CDF5BC1-16C9-0EBC-3F07-62C8997B86CF}"/>
              </a:ext>
            </a:extLst>
          </p:cNvPr>
          <p:cNvSpPr/>
          <p:nvPr>
            <p:custDataLst>
              <p:tags r:id="rId40"/>
            </p:custDataLst>
          </p:nvPr>
        </p:nvSpPr>
        <p:spPr bwMode="gray">
          <a:xfrm>
            <a:off x="80057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5" name="Diamond 264">
            <a:extLst>
              <a:ext uri="{FF2B5EF4-FFF2-40B4-BE49-F238E27FC236}">
                <a16:creationId xmlns:a16="http://schemas.microsoft.com/office/drawing/2014/main" id="{5E1B0721-A7A1-CF58-B71C-38B09B1ED2E9}"/>
              </a:ext>
            </a:extLst>
          </p:cNvPr>
          <p:cNvSpPr/>
          <p:nvPr>
            <p:custDataLst>
              <p:tags r:id="rId41"/>
            </p:custDataLst>
          </p:nvPr>
        </p:nvSpPr>
        <p:spPr bwMode="gray">
          <a:xfrm>
            <a:off x="9339263"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5" name="Isosceles Triangle 34">
            <a:extLst>
              <a:ext uri="{FF2B5EF4-FFF2-40B4-BE49-F238E27FC236}">
                <a16:creationId xmlns:a16="http://schemas.microsoft.com/office/drawing/2014/main" id="{11778519-0C6D-B93D-1B63-14C8F82735BC}"/>
              </a:ext>
            </a:extLst>
          </p:cNvPr>
          <p:cNvSpPr/>
          <p:nvPr>
            <p:custDataLst>
              <p:tags r:id="rId42"/>
            </p:custDataLst>
          </p:nvPr>
        </p:nvSpPr>
        <p:spPr bwMode="gray">
          <a:xfrm>
            <a:off x="8104188" y="5816600"/>
            <a:ext cx="177800" cy="177800"/>
          </a:xfrm>
          <a:prstGeom prst="triangle">
            <a:avLst/>
          </a:prstGeom>
          <a:solidFill>
            <a:schemeClr val="accent2"/>
          </a:solidFill>
          <a:ln w="9525" cap="flat" cmpd="sng" algn="ctr">
            <a:solidFill>
              <a:schemeClr val="accent2"/>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22E31748-499E-0F5D-88EE-503B0245917B}"/>
              </a:ext>
            </a:extLst>
          </p:cNvPr>
          <p:cNvSpPr/>
          <p:nvPr>
            <p:custDataLst>
              <p:tags r:id="rId43"/>
            </p:custDataLst>
          </p:nvPr>
        </p:nvSpPr>
        <p:spPr bwMode="gray">
          <a:xfrm>
            <a:off x="8656638" y="3736975"/>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3F041F78-DFB1-E000-1DB1-7F6CD8939485}"/>
              </a:ext>
            </a:extLst>
          </p:cNvPr>
          <p:cNvSpPr/>
          <p:nvPr>
            <p:custDataLst>
              <p:tags r:id="rId44"/>
            </p:custDataLst>
          </p:nvPr>
        </p:nvSpPr>
        <p:spPr bwMode="gray">
          <a:xfrm>
            <a:off x="7616825"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1" name="Oval 30">
            <a:extLst>
              <a:ext uri="{FF2B5EF4-FFF2-40B4-BE49-F238E27FC236}">
                <a16:creationId xmlns:a16="http://schemas.microsoft.com/office/drawing/2014/main" id="{015D5BF9-19A6-0267-6036-4FAFB7669938}"/>
              </a:ext>
            </a:extLst>
          </p:cNvPr>
          <p:cNvSpPr/>
          <p:nvPr>
            <p:custDataLst>
              <p:tags r:id="rId45"/>
            </p:custDataLst>
          </p:nvPr>
        </p:nvSpPr>
        <p:spPr bwMode="gray">
          <a:xfrm>
            <a:off x="8039100"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2" name="Diamond 41">
            <a:extLst>
              <a:ext uri="{FF2B5EF4-FFF2-40B4-BE49-F238E27FC236}">
                <a16:creationId xmlns:a16="http://schemas.microsoft.com/office/drawing/2014/main" id="{561E46C1-C975-B589-5D5E-2D1FFC0E16C7}"/>
              </a:ext>
            </a:extLst>
          </p:cNvPr>
          <p:cNvSpPr/>
          <p:nvPr>
            <p:custDataLst>
              <p:tags r:id="rId46"/>
            </p:custDataLst>
          </p:nvPr>
        </p:nvSpPr>
        <p:spPr bwMode="gray">
          <a:xfrm>
            <a:off x="89487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7" name="Oval 266">
            <a:extLst>
              <a:ext uri="{FF2B5EF4-FFF2-40B4-BE49-F238E27FC236}">
                <a16:creationId xmlns:a16="http://schemas.microsoft.com/office/drawing/2014/main" id="{B156DFFD-B056-A080-1749-78C7118031D0}"/>
              </a:ext>
            </a:extLst>
          </p:cNvPr>
          <p:cNvSpPr/>
          <p:nvPr>
            <p:custDataLst>
              <p:tags r:id="rId47"/>
            </p:custDataLst>
          </p:nvPr>
        </p:nvSpPr>
        <p:spPr bwMode="gray">
          <a:xfrm>
            <a:off x="956627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0" name="Diamond 39">
            <a:extLst>
              <a:ext uri="{FF2B5EF4-FFF2-40B4-BE49-F238E27FC236}">
                <a16:creationId xmlns:a16="http://schemas.microsoft.com/office/drawing/2014/main" id="{60238EFF-9B1B-C6E6-675D-BF63C650E62E}"/>
              </a:ext>
            </a:extLst>
          </p:cNvPr>
          <p:cNvSpPr/>
          <p:nvPr>
            <p:custDataLst>
              <p:tags r:id="rId48"/>
            </p:custDataLst>
          </p:nvPr>
        </p:nvSpPr>
        <p:spPr bwMode="gray">
          <a:xfrm>
            <a:off x="84280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5" name="Isosceles Triangle 184">
            <a:extLst>
              <a:ext uri="{FF2B5EF4-FFF2-40B4-BE49-F238E27FC236}">
                <a16:creationId xmlns:a16="http://schemas.microsoft.com/office/drawing/2014/main" id="{78DBAA8A-D362-2F14-E3D4-664F1F1D12D6}"/>
              </a:ext>
            </a:extLst>
          </p:cNvPr>
          <p:cNvSpPr/>
          <p:nvPr>
            <p:custDataLst>
              <p:tags r:id="rId49"/>
            </p:custDataLst>
          </p:nvPr>
        </p:nvSpPr>
        <p:spPr bwMode="gray">
          <a:xfrm>
            <a:off x="7518400" y="34623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9" name="Isosceles Triangle 188">
            <a:extLst>
              <a:ext uri="{FF2B5EF4-FFF2-40B4-BE49-F238E27FC236}">
                <a16:creationId xmlns:a16="http://schemas.microsoft.com/office/drawing/2014/main" id="{E7BFDCFE-A407-C303-62EC-B6ACFE609C38}"/>
              </a:ext>
            </a:extLst>
          </p:cNvPr>
          <p:cNvSpPr/>
          <p:nvPr>
            <p:custDataLst>
              <p:tags r:id="rId50"/>
            </p:custDataLst>
          </p:nvPr>
        </p:nvSpPr>
        <p:spPr bwMode="gray">
          <a:xfrm>
            <a:off x="7745413" y="37369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4" name="Isosceles Triangle 173">
            <a:extLst>
              <a:ext uri="{FF2B5EF4-FFF2-40B4-BE49-F238E27FC236}">
                <a16:creationId xmlns:a16="http://schemas.microsoft.com/office/drawing/2014/main" id="{1F51FAEA-51E4-66CF-CBE6-64F6E67CF057}"/>
              </a:ext>
            </a:extLst>
          </p:cNvPr>
          <p:cNvSpPr/>
          <p:nvPr>
            <p:custDataLst>
              <p:tags r:id="rId51"/>
            </p:custDataLst>
          </p:nvPr>
        </p:nvSpPr>
        <p:spPr bwMode="gray">
          <a:xfrm>
            <a:off x="6251575" y="23669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5BB50B67-EC34-C28E-2D4A-37ABE6CF6509}"/>
              </a:ext>
            </a:extLst>
          </p:cNvPr>
          <p:cNvSpPr/>
          <p:nvPr>
            <p:custDataLst>
              <p:tags r:id="rId52"/>
            </p:custDataLst>
          </p:nvPr>
        </p:nvSpPr>
        <p:spPr bwMode="gray">
          <a:xfrm>
            <a:off x="820102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91" name="Oval 190">
            <a:extLst>
              <a:ext uri="{FF2B5EF4-FFF2-40B4-BE49-F238E27FC236}">
                <a16:creationId xmlns:a16="http://schemas.microsoft.com/office/drawing/2014/main" id="{FB154A86-1CF6-B709-D7CB-7697BDCF14D8}"/>
              </a:ext>
            </a:extLst>
          </p:cNvPr>
          <p:cNvSpPr/>
          <p:nvPr>
            <p:custDataLst>
              <p:tags r:id="rId53"/>
            </p:custDataLst>
          </p:nvPr>
        </p:nvSpPr>
        <p:spPr bwMode="gray">
          <a:xfrm>
            <a:off x="690086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3" name="Isosceles Triangle 182">
            <a:extLst>
              <a:ext uri="{FF2B5EF4-FFF2-40B4-BE49-F238E27FC236}">
                <a16:creationId xmlns:a16="http://schemas.microsoft.com/office/drawing/2014/main" id="{39E6A003-C096-FDC7-2C0B-6315CE42E3F0}"/>
              </a:ext>
            </a:extLst>
          </p:cNvPr>
          <p:cNvSpPr/>
          <p:nvPr>
            <p:custDataLst>
              <p:tags r:id="rId54"/>
            </p:custDataLst>
          </p:nvPr>
        </p:nvSpPr>
        <p:spPr bwMode="gray">
          <a:xfrm>
            <a:off x="7291388" y="31892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2" name="Isosceles Triangle 171">
            <a:extLst>
              <a:ext uri="{FF2B5EF4-FFF2-40B4-BE49-F238E27FC236}">
                <a16:creationId xmlns:a16="http://schemas.microsoft.com/office/drawing/2014/main" id="{1A1FEE81-5C3B-4378-11B1-17AE83CEB9C4}"/>
              </a:ext>
            </a:extLst>
          </p:cNvPr>
          <p:cNvSpPr/>
          <p:nvPr>
            <p:custDataLst>
              <p:tags r:id="rId55"/>
            </p:custDataLst>
          </p:nvPr>
        </p:nvSpPr>
        <p:spPr bwMode="gray">
          <a:xfrm>
            <a:off x="6022975" y="209391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7" name="Oval 36">
            <a:extLst>
              <a:ext uri="{FF2B5EF4-FFF2-40B4-BE49-F238E27FC236}">
                <a16:creationId xmlns:a16="http://schemas.microsoft.com/office/drawing/2014/main" id="{841CED53-ABC6-2CD4-F5F5-44D808158EB1}"/>
              </a:ext>
            </a:extLst>
          </p:cNvPr>
          <p:cNvSpPr/>
          <p:nvPr>
            <p:custDataLst>
              <p:tags r:id="rId56"/>
            </p:custDataLst>
          </p:nvPr>
        </p:nvSpPr>
        <p:spPr bwMode="gray">
          <a:xfrm>
            <a:off x="8753475" y="431482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1" name="Diamond 260">
            <a:extLst>
              <a:ext uri="{FF2B5EF4-FFF2-40B4-BE49-F238E27FC236}">
                <a16:creationId xmlns:a16="http://schemas.microsoft.com/office/drawing/2014/main" id="{A8E5990A-C906-75D0-2F96-0D573C7B01AE}"/>
              </a:ext>
            </a:extLst>
          </p:cNvPr>
          <p:cNvSpPr/>
          <p:nvPr>
            <p:custDataLst>
              <p:tags r:id="rId57"/>
            </p:custDataLst>
          </p:nvPr>
        </p:nvSpPr>
        <p:spPr bwMode="gray">
          <a:xfrm>
            <a:off x="6705600"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6" name="Isosceles Triangle 5">
            <a:extLst>
              <a:ext uri="{FF2B5EF4-FFF2-40B4-BE49-F238E27FC236}">
                <a16:creationId xmlns:a16="http://schemas.microsoft.com/office/drawing/2014/main" id="{FC62FBA7-161E-3E52-E7CD-329D19351033}"/>
              </a:ext>
            </a:extLst>
          </p:cNvPr>
          <p:cNvSpPr/>
          <p:nvPr>
            <p:custDataLst>
              <p:tags r:id="rId58"/>
            </p:custDataLst>
          </p:nvPr>
        </p:nvSpPr>
        <p:spPr bwMode="gray">
          <a:xfrm>
            <a:off x="6673850"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1" name="Isosceles Triangle 180">
            <a:extLst>
              <a:ext uri="{FF2B5EF4-FFF2-40B4-BE49-F238E27FC236}">
                <a16:creationId xmlns:a16="http://schemas.microsoft.com/office/drawing/2014/main" id="{0E133717-E5B3-B39B-22EF-ED60E54ABB06}"/>
              </a:ext>
            </a:extLst>
          </p:cNvPr>
          <p:cNvSpPr/>
          <p:nvPr>
            <p:custDataLst>
              <p:tags r:id="rId59"/>
            </p:custDataLst>
          </p:nvPr>
        </p:nvSpPr>
        <p:spPr bwMode="gray">
          <a:xfrm>
            <a:off x="6835775" y="29146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8" name="Isosceles Triangle 177">
            <a:extLst>
              <a:ext uri="{FF2B5EF4-FFF2-40B4-BE49-F238E27FC236}">
                <a16:creationId xmlns:a16="http://schemas.microsoft.com/office/drawing/2014/main" id="{A3877CE7-802F-7BE8-E428-E6CAC965FA7C}"/>
              </a:ext>
            </a:extLst>
          </p:cNvPr>
          <p:cNvSpPr/>
          <p:nvPr>
            <p:custDataLst>
              <p:tags r:id="rId60"/>
            </p:custDataLst>
          </p:nvPr>
        </p:nvSpPr>
        <p:spPr bwMode="gray">
          <a:xfrm>
            <a:off x="6445250" y="26416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3" name="Diamond 262">
            <a:extLst>
              <a:ext uri="{FF2B5EF4-FFF2-40B4-BE49-F238E27FC236}">
                <a16:creationId xmlns:a16="http://schemas.microsoft.com/office/drawing/2014/main" id="{A0ECAE02-DFF0-C9E3-5366-12B1EA8B6FD3}"/>
              </a:ext>
            </a:extLst>
          </p:cNvPr>
          <p:cNvSpPr/>
          <p:nvPr>
            <p:custDataLst>
              <p:tags r:id="rId61"/>
            </p:custDataLst>
          </p:nvPr>
        </p:nvSpPr>
        <p:spPr bwMode="gray">
          <a:xfrm>
            <a:off x="8753475" y="4894263"/>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cxnSp>
        <p:nvCxnSpPr>
          <p:cNvPr id="34" name="LineBasicDefault 19">
            <a:extLst>
              <a:ext uri="{FF2B5EF4-FFF2-40B4-BE49-F238E27FC236}">
                <a16:creationId xmlns:a16="http://schemas.microsoft.com/office/drawing/2014/main" id="{7A30D34A-DC29-9859-EBE8-FF5F703DDC4D}"/>
              </a:ext>
            </a:extLst>
          </p:cNvPr>
          <p:cNvCxnSpPr>
            <a:cxnSpLocks/>
          </p:cNvCxnSpPr>
          <p:nvPr>
            <p:custDataLst>
              <p:tags r:id="rId62"/>
            </p:custDataLst>
          </p:nvPr>
        </p:nvCxnSpPr>
        <p:spPr>
          <a:xfrm>
            <a:off x="554735" y="2038350"/>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B3F08F57-2627-B959-7DFC-A07A80AD7D66}"/>
              </a:ext>
            </a:extLst>
          </p:cNvPr>
          <p:cNvCxnSpPr>
            <a:cxnSpLocks/>
          </p:cNvCxnSpPr>
          <p:nvPr>
            <p:custDataLst>
              <p:tags r:id="rId63"/>
            </p:custDataLst>
          </p:nvPr>
        </p:nvCxnSpPr>
        <p:spPr>
          <a:xfrm>
            <a:off x="554735" y="5751513"/>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88797880-9FFC-6C13-EB48-0A602D2366A4}"/>
              </a:ext>
            </a:extLst>
          </p:cNvPr>
          <p:cNvCxnSpPr>
            <a:cxnSpLocks/>
          </p:cNvCxnSpPr>
          <p:nvPr>
            <p:custDataLst>
              <p:tags r:id="rId64"/>
            </p:custDataLst>
          </p:nvPr>
        </p:nvCxnSpPr>
        <p:spPr>
          <a:xfrm>
            <a:off x="554736" y="39878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EE8E3686-E91E-6C2B-058F-E45F80F3EC7B}"/>
              </a:ext>
            </a:extLst>
          </p:cNvPr>
          <p:cNvCxnSpPr>
            <a:cxnSpLocks/>
          </p:cNvCxnSpPr>
          <p:nvPr>
            <p:custDataLst>
              <p:tags r:id="rId65"/>
            </p:custDataLst>
          </p:nvPr>
        </p:nvCxnSpPr>
        <p:spPr>
          <a:xfrm>
            <a:off x="554736" y="4568825"/>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B566D17C-07B5-D200-F1DB-3DED7E37A1DF}"/>
              </a:ext>
            </a:extLst>
          </p:cNvPr>
          <p:cNvCxnSpPr>
            <a:cxnSpLocks/>
          </p:cNvCxnSpPr>
          <p:nvPr>
            <p:custDataLst>
              <p:tags r:id="rId66"/>
            </p:custDataLst>
          </p:nvPr>
        </p:nvCxnSpPr>
        <p:spPr>
          <a:xfrm>
            <a:off x="554736" y="51435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A6EF7E3B-0321-E10D-7ADC-7B01C5C4F70C}"/>
              </a:ext>
            </a:extLst>
          </p:cNvPr>
          <p:cNvCxnSpPr>
            <a:cxnSpLocks/>
          </p:cNvCxnSpPr>
          <p:nvPr>
            <p:custDataLst>
              <p:tags r:id="rId67"/>
            </p:custDataLst>
          </p:nvPr>
        </p:nvCxnSpPr>
        <p:spPr>
          <a:xfrm>
            <a:off x="554736" y="54483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72319E10-E491-7B72-22EE-84B7825A817E}"/>
              </a:ext>
            </a:extLst>
          </p:cNvPr>
          <p:cNvSpPr txBox="1">
            <a:spLocks/>
          </p:cNvSpPr>
          <p:nvPr>
            <p:custDataLst>
              <p:tags r:id="rId68"/>
            </p:custDataLst>
          </p:nvPr>
        </p:nvSpPr>
        <p:spPr>
          <a:xfrm>
            <a:off x="6232467" y="2066130"/>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#2 Feb 12</a:t>
            </a:r>
          </a:p>
        </p:txBody>
      </p:sp>
      <p:sp>
        <p:nvSpPr>
          <p:cNvPr id="180" name="TextBox 179">
            <a:extLst>
              <a:ext uri="{FF2B5EF4-FFF2-40B4-BE49-F238E27FC236}">
                <a16:creationId xmlns:a16="http://schemas.microsoft.com/office/drawing/2014/main" id="{4AAFC908-636E-F84C-393B-A1F1094CB107}"/>
              </a:ext>
            </a:extLst>
          </p:cNvPr>
          <p:cNvSpPr txBox="1">
            <a:spLocks/>
          </p:cNvSpPr>
          <p:nvPr>
            <p:custDataLst>
              <p:tags r:id="rId69"/>
            </p:custDataLst>
          </p:nvPr>
        </p:nvSpPr>
        <p:spPr>
          <a:xfrm>
            <a:off x="7023099" y="28781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#4 Mar 10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4" name="TextBox 183">
            <a:extLst>
              <a:ext uri="{FF2B5EF4-FFF2-40B4-BE49-F238E27FC236}">
                <a16:creationId xmlns:a16="http://schemas.microsoft.com/office/drawing/2014/main" id="{C977168B-C2B3-9C8B-17CE-CC1BBFF7BC70}"/>
              </a:ext>
            </a:extLst>
          </p:cNvPr>
          <p:cNvSpPr txBox="1">
            <a:spLocks/>
          </p:cNvSpPr>
          <p:nvPr>
            <p:custDataLst>
              <p:tags r:id="rId70"/>
            </p:custDataLst>
          </p:nvPr>
        </p:nvSpPr>
        <p:spPr>
          <a:xfrm>
            <a:off x="7474813" y="3133725"/>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#5 Mar 24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6" name="TextBox 185">
            <a:extLst>
              <a:ext uri="{FF2B5EF4-FFF2-40B4-BE49-F238E27FC236}">
                <a16:creationId xmlns:a16="http://schemas.microsoft.com/office/drawing/2014/main" id="{F6081875-B9DC-1E28-7C7F-7E9C90B7429A}"/>
              </a:ext>
            </a:extLst>
          </p:cNvPr>
          <p:cNvSpPr txBox="1">
            <a:spLocks/>
          </p:cNvSpPr>
          <p:nvPr>
            <p:custDataLst>
              <p:tags r:id="rId71"/>
            </p:custDataLst>
          </p:nvPr>
        </p:nvSpPr>
        <p:spPr>
          <a:xfrm>
            <a:off x="7719270" y="3409950"/>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#6 Mar 30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256" name="TextBox 255">
            <a:extLst>
              <a:ext uri="{FF2B5EF4-FFF2-40B4-BE49-F238E27FC236}">
                <a16:creationId xmlns:a16="http://schemas.microsoft.com/office/drawing/2014/main" id="{F7062342-9412-4B55-CCE1-FD2D46302BD7}"/>
              </a:ext>
            </a:extLst>
          </p:cNvPr>
          <p:cNvSpPr txBox="1">
            <a:spLocks/>
          </p:cNvSpPr>
          <p:nvPr>
            <p:custDataLst>
              <p:tags r:id="rId72"/>
            </p:custDataLst>
          </p:nvPr>
        </p:nvSpPr>
        <p:spPr>
          <a:xfrm>
            <a:off x="6267886" y="4009232"/>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PRS Update </a:t>
            </a:r>
            <a:r>
              <a:rPr kumimoji="0" lang="en-US" sz="800" b="0" i="0" u="none" strike="noStrike" kern="0" cap="none" spc="0" normalizeH="0" baseline="0" noProof="0">
                <a:ln>
                  <a:noFill/>
                </a:ln>
                <a:solidFill>
                  <a:srgbClr val="171A1C"/>
                </a:solidFill>
                <a:effectLst/>
                <a:uLnTx/>
                <a:uFillTx/>
                <a:latin typeface="Arial"/>
                <a:ea typeface="+mn-ea"/>
                <a:cs typeface="+mn-cs"/>
              </a:rPr>
              <a:t>3/11</a:t>
            </a:r>
          </a:p>
        </p:txBody>
      </p:sp>
      <p:sp>
        <p:nvSpPr>
          <p:cNvPr id="264" name="TextBox 263">
            <a:extLst>
              <a:ext uri="{FF2B5EF4-FFF2-40B4-BE49-F238E27FC236}">
                <a16:creationId xmlns:a16="http://schemas.microsoft.com/office/drawing/2014/main" id="{515F073C-C046-0E99-B957-E714AF287157}"/>
              </a:ext>
            </a:extLst>
          </p:cNvPr>
          <p:cNvSpPr txBox="1">
            <a:spLocks/>
          </p:cNvSpPr>
          <p:nvPr>
            <p:custDataLst>
              <p:tags r:id="rId73"/>
            </p:custDataLst>
          </p:nvPr>
        </p:nvSpPr>
        <p:spPr>
          <a:xfrm>
            <a:off x="8978787" y="4882717"/>
            <a:ext cx="500062"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Vote </a:t>
            </a:r>
            <a:r>
              <a:rPr kumimoji="0" lang="en-US" sz="800" b="0" i="0" u="none" strike="noStrike" kern="0" cap="none" spc="0" normalizeH="0" baseline="0" noProof="0">
                <a:ln>
                  <a:noFill/>
                </a:ln>
                <a:solidFill>
                  <a:srgbClr val="171A1C"/>
                </a:solidFill>
                <a:effectLst/>
                <a:uLnTx/>
                <a:uFillTx/>
                <a:latin typeface="Arial"/>
                <a:ea typeface="+mn-ea"/>
                <a:cs typeface="+mn-cs"/>
              </a:rPr>
              <a:t>5/7</a:t>
            </a:r>
          </a:p>
        </p:txBody>
      </p:sp>
      <p:sp>
        <p:nvSpPr>
          <p:cNvPr id="268" name="TextBox 267">
            <a:extLst>
              <a:ext uri="{FF2B5EF4-FFF2-40B4-BE49-F238E27FC236}">
                <a16:creationId xmlns:a16="http://schemas.microsoft.com/office/drawing/2014/main" id="{E15A1AC9-DDFB-9EA6-C3EE-0B2CB488BFDF}"/>
              </a:ext>
            </a:extLst>
          </p:cNvPr>
          <p:cNvSpPr txBox="1">
            <a:spLocks/>
          </p:cNvSpPr>
          <p:nvPr>
            <p:custDataLst>
              <p:tags r:id="rId74"/>
            </p:custDataLst>
          </p:nvPr>
        </p:nvSpPr>
        <p:spPr>
          <a:xfrm>
            <a:off x="9832975" y="5476875"/>
            <a:ext cx="615682" cy="2460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Vote </a:t>
            </a:r>
            <a:r>
              <a:rPr kumimoji="0" lang="en-US" sz="800" b="0" i="0" u="none" strike="noStrike" kern="0" cap="none" spc="0" normalizeH="0" baseline="0" noProof="0">
                <a:ln>
                  <a:noFill/>
                </a:ln>
                <a:solidFill>
                  <a:srgbClr val="171A1C"/>
                </a:solidFill>
                <a:effectLst/>
                <a:uLnTx/>
                <a:uFillTx/>
                <a:latin typeface="Arial"/>
                <a:ea typeface="+mn-ea"/>
                <a:cs typeface="+mn-cs"/>
              </a:rPr>
              <a:t>6/1</a:t>
            </a:r>
          </a:p>
        </p:txBody>
      </p:sp>
      <p:sp>
        <p:nvSpPr>
          <p:cNvPr id="15" name="TextBox 14">
            <a:extLst>
              <a:ext uri="{FF2B5EF4-FFF2-40B4-BE49-F238E27FC236}">
                <a16:creationId xmlns:a16="http://schemas.microsoft.com/office/drawing/2014/main" id="{7380A7C1-4E79-BC9D-D662-5F55680D7DA2}"/>
              </a:ext>
            </a:extLst>
          </p:cNvPr>
          <p:cNvSpPr txBox="1">
            <a:spLocks/>
          </p:cNvSpPr>
          <p:nvPr>
            <p:custDataLst>
              <p:tags r:id="rId75"/>
            </p:custDataLst>
          </p:nvPr>
        </p:nvSpPr>
        <p:spPr>
          <a:xfrm>
            <a:off x="5699125" y="6087155"/>
            <a:ext cx="1133475" cy="369888"/>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dirty="0">
                <a:ln>
                  <a:noFill/>
                </a:ln>
                <a:solidFill>
                  <a:srgbClr val="000000"/>
                </a:solidFill>
                <a:effectLst/>
                <a:uLnTx/>
                <a:uFillTx/>
                <a:latin typeface="Arial"/>
                <a:ea typeface="+mn-ea"/>
                <a:cs typeface="+mn-cs"/>
              </a:rPr>
              <a:t>3/4 </a:t>
            </a:r>
            <a:r>
              <a:rPr kumimoji="0" lang="en-US" sz="800" b="0" i="0" u="none" strike="noStrike" kern="0" cap="none" spc="0" normalizeH="0" baseline="0" noProof="0" dirty="0">
                <a:ln>
                  <a:noFill/>
                </a:ln>
                <a:solidFill>
                  <a:srgbClr val="000000"/>
                </a:solidFill>
                <a:effectLst/>
                <a:uLnTx/>
                <a:uFillTx/>
                <a:latin typeface="Arial"/>
                <a:ea typeface="+mn-ea"/>
                <a:cs typeface="+mn-cs"/>
              </a:rPr>
              <a:t>ERCOT files Batch Zero Revision Request(s)</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cxnSp>
        <p:nvCxnSpPr>
          <p:cNvPr id="12" name="GreyLineSeparatorDefault 165">
            <a:extLst>
              <a:ext uri="{FF2B5EF4-FFF2-40B4-BE49-F238E27FC236}">
                <a16:creationId xmlns:a16="http://schemas.microsoft.com/office/drawing/2014/main" id="{8C129975-E51F-F181-4542-3BF665BEE99A}"/>
              </a:ext>
            </a:extLst>
          </p:cNvPr>
          <p:cNvCxnSpPr>
            <a:cxnSpLocks/>
          </p:cNvCxnSpPr>
          <p:nvPr>
            <p:custDataLst>
              <p:tags r:id="rId76"/>
            </p:custDataLst>
          </p:nvPr>
        </p:nvCxnSpPr>
        <p:spPr>
          <a:xfrm>
            <a:off x="5753989" y="3128963"/>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098CDEC6-0C85-46BE-6DC0-02998C230993}"/>
              </a:ext>
            </a:extLst>
          </p:cNvPr>
          <p:cNvCxnSpPr>
            <a:cxnSpLocks/>
          </p:cNvCxnSpPr>
          <p:nvPr>
            <p:custDataLst>
              <p:tags r:id="rId77"/>
            </p:custDataLst>
          </p:nvPr>
        </p:nvCxnSpPr>
        <p:spPr>
          <a:xfrm>
            <a:off x="5753989" y="3676650"/>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2FAEE1FB-E40B-8CF9-D56C-0626CCB9C32A}"/>
              </a:ext>
            </a:extLst>
          </p:cNvPr>
          <p:cNvCxnSpPr>
            <a:cxnSpLocks/>
          </p:cNvCxnSpPr>
          <p:nvPr>
            <p:custDataLst>
              <p:tags r:id="rId78"/>
            </p:custDataLst>
          </p:nvPr>
        </p:nvCxnSpPr>
        <p:spPr>
          <a:xfrm>
            <a:off x="5753989" y="3395663"/>
            <a:ext cx="5881079"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F85705CF-E98D-F682-D0F9-A4041D992897}"/>
              </a:ext>
            </a:extLst>
          </p:cNvPr>
          <p:cNvCxnSpPr>
            <a:cxnSpLocks/>
          </p:cNvCxnSpPr>
          <p:nvPr>
            <p:custDataLst>
              <p:tags r:id="rId79"/>
            </p:custDataLst>
          </p:nvPr>
        </p:nvCxnSpPr>
        <p:spPr>
          <a:xfrm>
            <a:off x="1646233" y="2339975"/>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FD927C85-56B7-2BBF-B065-918FFD4B5952}"/>
              </a:ext>
            </a:extLst>
          </p:cNvPr>
          <p:cNvCxnSpPr>
            <a:cxnSpLocks/>
          </p:cNvCxnSpPr>
          <p:nvPr>
            <p:custDataLst>
              <p:tags r:id="rId80"/>
            </p:custDataLst>
          </p:nvPr>
        </p:nvCxnSpPr>
        <p:spPr>
          <a:xfrm>
            <a:off x="1646233" y="2603500"/>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5F96B857-0F49-CAC6-D18F-85FE4DDF3617}"/>
              </a:ext>
            </a:extLst>
          </p:cNvPr>
          <p:cNvCxnSpPr>
            <a:cxnSpLocks/>
          </p:cNvCxnSpPr>
          <p:nvPr>
            <p:custDataLst>
              <p:tags r:id="rId81"/>
            </p:custDataLst>
          </p:nvPr>
        </p:nvCxnSpPr>
        <p:spPr>
          <a:xfrm>
            <a:off x="1646233" y="2865438"/>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812C2853-6CB6-B2FB-CAEB-FE698DE05508}"/>
              </a:ext>
            </a:extLst>
          </p:cNvPr>
          <p:cNvCxnSpPr>
            <a:cxnSpLocks/>
          </p:cNvCxnSpPr>
          <p:nvPr>
            <p:custDataLst>
              <p:tags r:id="rId82"/>
            </p:custDataLst>
          </p:nvPr>
        </p:nvCxnSpPr>
        <p:spPr>
          <a:xfrm>
            <a:off x="1646233" y="42783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19184632-EF31-D953-E623-54D724DCD8E3}"/>
              </a:ext>
            </a:extLst>
          </p:cNvPr>
          <p:cNvCxnSpPr>
            <a:cxnSpLocks/>
          </p:cNvCxnSpPr>
          <p:nvPr>
            <p:custDataLst>
              <p:tags r:id="rId83"/>
            </p:custDataLst>
          </p:nvPr>
        </p:nvCxnSpPr>
        <p:spPr>
          <a:xfrm>
            <a:off x="1646233" y="48498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DFE2A605-6F46-B048-D9EE-725EE552DB19}"/>
              </a:ext>
            </a:extLst>
          </p:cNvPr>
          <p:cNvSpPr txBox="1">
            <a:spLocks/>
          </p:cNvSpPr>
          <p:nvPr>
            <p:custDataLst>
              <p:tags r:id="rId84"/>
            </p:custDataLst>
          </p:nvPr>
        </p:nvSpPr>
        <p:spPr>
          <a:xfrm>
            <a:off x="11175026" y="5799931"/>
            <a:ext cx="948844"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7/10 </a:t>
            </a:r>
            <a:r>
              <a:rPr kumimoji="0" lang="en-US" sz="800" b="0" i="0" u="none" strike="noStrike" kern="0" cap="none" spc="0" normalizeH="0" baseline="0" noProof="0">
                <a:ln>
                  <a:noFill/>
                </a:ln>
                <a:solidFill>
                  <a:srgbClr val="000000"/>
                </a:solidFill>
                <a:effectLst/>
                <a:uLnTx/>
                <a:uFillTx/>
                <a:latin typeface="Arial"/>
                <a:ea typeface="+mn-ea"/>
                <a:cs typeface="+mn-cs"/>
              </a:rPr>
              <a:t>Target effective date of NPRR1325 &amp; PGRR145</a:t>
            </a:r>
          </a:p>
        </p:txBody>
      </p:sp>
      <p:sp>
        <p:nvSpPr>
          <p:cNvPr id="276" name="TextBox 275">
            <a:extLst>
              <a:ext uri="{FF2B5EF4-FFF2-40B4-BE49-F238E27FC236}">
                <a16:creationId xmlns:a16="http://schemas.microsoft.com/office/drawing/2014/main" id="{D1DA315F-EBE5-DFE7-B296-3BE43CB6A829}"/>
              </a:ext>
            </a:extLst>
          </p:cNvPr>
          <p:cNvSpPr txBox="1">
            <a:spLocks/>
          </p:cNvSpPr>
          <p:nvPr>
            <p:custDataLst>
              <p:tags r:id="rId85"/>
            </p:custDataLst>
          </p:nvPr>
        </p:nvSpPr>
        <p:spPr>
          <a:xfrm>
            <a:off x="1646232" y="5522913"/>
            <a:ext cx="413385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0" i="0" u="none" strike="noStrike" kern="0" cap="none" spc="0" normalizeH="0" baseline="0" noProof="0">
                <a:ln>
                  <a:noFill/>
                </a:ln>
                <a:solidFill>
                  <a:srgbClr val="171A1C"/>
                </a:solidFill>
                <a:effectLst/>
                <a:uLnTx/>
                <a:uFillTx/>
                <a:latin typeface="Arial"/>
                <a:ea typeface="+mn-ea"/>
                <a:cs typeface="+mn-cs"/>
              </a:rPr>
              <a:t>Consideration of Batch Zero NPRR 1325 and PGRR 145</a:t>
            </a:r>
          </a:p>
        </p:txBody>
      </p:sp>
      <p:sp>
        <p:nvSpPr>
          <p:cNvPr id="280" name="TextBox 279">
            <a:extLst>
              <a:ext uri="{FF2B5EF4-FFF2-40B4-BE49-F238E27FC236}">
                <a16:creationId xmlns:a16="http://schemas.microsoft.com/office/drawing/2014/main" id="{A1027D72-98A4-73D9-7E00-3A6581B1073B}"/>
              </a:ext>
            </a:extLst>
          </p:cNvPr>
          <p:cNvSpPr txBox="1">
            <a:spLocks/>
          </p:cNvSpPr>
          <p:nvPr>
            <p:custDataLst>
              <p:tags r:id="rId86"/>
            </p:custDataLst>
          </p:nvPr>
        </p:nvSpPr>
        <p:spPr>
          <a:xfrm>
            <a:off x="6469705" y="2348706"/>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LLWG</a:t>
            </a:r>
            <a:r>
              <a:rPr kumimoji="0" lang="en-US" sz="800" b="0" i="0" u="none" strike="noStrike" kern="0" cap="none" spc="0" normalizeH="0" baseline="0" noProof="0">
                <a:ln>
                  <a:noFill/>
                </a:ln>
                <a:solidFill>
                  <a:srgbClr val="171A1C"/>
                </a:solidFill>
                <a:effectLst/>
                <a:uLnTx/>
                <a:uFillTx/>
                <a:latin typeface="Arial"/>
                <a:ea typeface="+mn-ea"/>
                <a:cs typeface="+mn-cs"/>
              </a:rPr>
              <a:t> Feb 19</a:t>
            </a:r>
          </a:p>
        </p:txBody>
      </p:sp>
      <p:sp>
        <p:nvSpPr>
          <p:cNvPr id="284" name="TextBox 283">
            <a:extLst>
              <a:ext uri="{FF2B5EF4-FFF2-40B4-BE49-F238E27FC236}">
                <a16:creationId xmlns:a16="http://schemas.microsoft.com/office/drawing/2014/main" id="{DFA864CC-8AE8-1275-5900-25BDD4B4AD39}"/>
              </a:ext>
            </a:extLst>
          </p:cNvPr>
          <p:cNvSpPr txBox="1">
            <a:spLocks/>
          </p:cNvSpPr>
          <p:nvPr>
            <p:custDataLst>
              <p:tags r:id="rId87"/>
            </p:custDataLst>
          </p:nvPr>
        </p:nvSpPr>
        <p:spPr>
          <a:xfrm>
            <a:off x="6655962" y="26114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#3 Feb 26</a:t>
            </a:r>
          </a:p>
        </p:txBody>
      </p:sp>
      <p:sp>
        <p:nvSpPr>
          <p:cNvPr id="286" name="TextBox 285">
            <a:extLst>
              <a:ext uri="{FF2B5EF4-FFF2-40B4-BE49-F238E27FC236}">
                <a16:creationId xmlns:a16="http://schemas.microsoft.com/office/drawing/2014/main" id="{FC994D45-28BF-5882-67F6-9AC79658A372}"/>
              </a:ext>
            </a:extLst>
          </p:cNvPr>
          <p:cNvSpPr txBox="1">
            <a:spLocks/>
          </p:cNvSpPr>
          <p:nvPr>
            <p:custDataLst>
              <p:tags r:id="rId88"/>
            </p:custDataLst>
          </p:nvPr>
        </p:nvSpPr>
        <p:spPr>
          <a:xfrm>
            <a:off x="9580562" y="5173613"/>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TAC Vote</a:t>
            </a:r>
            <a:br>
              <a:rPr kumimoji="0" lang="en-US" sz="800" b="1" i="0" u="none" strike="noStrike" kern="0" cap="none" spc="0" normalizeH="0" baseline="0" noProof="0">
                <a:ln>
                  <a:noFill/>
                </a:ln>
                <a:solidFill>
                  <a:srgbClr val="171A1C"/>
                </a:solidFill>
                <a:effectLst/>
                <a:uLnTx/>
                <a:uFillTx/>
                <a:latin typeface="Arial"/>
                <a:ea typeface="+mn-ea"/>
                <a:cs typeface="+mn-cs"/>
              </a:rPr>
            </a:br>
            <a:r>
              <a:rPr kumimoji="0" lang="en-US" sz="800" b="0" i="0" u="none" strike="noStrike" kern="0" cap="none" spc="0" normalizeH="0" baseline="0" noProof="0">
                <a:ln>
                  <a:noFill/>
                </a:ln>
                <a:solidFill>
                  <a:srgbClr val="171A1C"/>
                </a:solidFill>
                <a:effectLst/>
                <a:uLnTx/>
                <a:uFillTx/>
                <a:latin typeface="Arial"/>
                <a:ea typeface="+mn-ea"/>
                <a:cs typeface="+mn-cs"/>
              </a:rPr>
              <a:t>5/19-20</a:t>
            </a:r>
          </a:p>
        </p:txBody>
      </p:sp>
      <p:cxnSp>
        <p:nvCxnSpPr>
          <p:cNvPr id="19" name="Straight Arrow Connector 18">
            <a:extLst>
              <a:ext uri="{FF2B5EF4-FFF2-40B4-BE49-F238E27FC236}">
                <a16:creationId xmlns:a16="http://schemas.microsoft.com/office/drawing/2014/main" id="{36E6FF1C-6019-72CC-5C2D-E26E8A7CB4C6}"/>
              </a:ext>
            </a:extLst>
          </p:cNvPr>
          <p:cNvCxnSpPr>
            <a:cxnSpLocks/>
          </p:cNvCxnSpPr>
          <p:nvPr/>
        </p:nvCxnSpPr>
        <p:spPr>
          <a:xfrm>
            <a:off x="3656398" y="2936875"/>
            <a:ext cx="0" cy="979488"/>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A93097D-C2E6-E197-A87A-F65E05271415}"/>
              </a:ext>
            </a:extLst>
          </p:cNvPr>
          <p:cNvSpPr txBox="1">
            <a:spLocks/>
          </p:cNvSpPr>
          <p:nvPr>
            <p:custDataLst>
              <p:tags r:id="rId89"/>
            </p:custDataLst>
          </p:nvPr>
        </p:nvSpPr>
        <p:spPr>
          <a:xfrm>
            <a:off x="9861014" y="5799931"/>
            <a:ext cx="70379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mn-cs"/>
              </a:rPr>
              <a:t>Target Board approval date</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26" name="TextBox 25">
            <a:extLst>
              <a:ext uri="{FF2B5EF4-FFF2-40B4-BE49-F238E27FC236}">
                <a16:creationId xmlns:a16="http://schemas.microsoft.com/office/drawing/2014/main" id="{F78179F9-3290-2475-9782-ED2C300EAE8A}"/>
              </a:ext>
            </a:extLst>
          </p:cNvPr>
          <p:cNvSpPr txBox="1">
            <a:spLocks/>
          </p:cNvSpPr>
          <p:nvPr>
            <p:custDataLst>
              <p:tags r:id="rId90"/>
            </p:custDataLst>
          </p:nvPr>
        </p:nvSpPr>
        <p:spPr>
          <a:xfrm>
            <a:off x="7523842" y="5476875"/>
            <a:ext cx="615682"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Meeting </a:t>
            </a:r>
            <a:r>
              <a:rPr kumimoji="0" lang="en-US" sz="800" b="0" i="0" u="none" strike="noStrike" kern="0" cap="none" spc="0" normalizeH="0" baseline="0" noProof="0">
                <a:ln>
                  <a:noFill/>
                </a:ln>
                <a:solidFill>
                  <a:srgbClr val="171A1C"/>
                </a:solidFill>
                <a:effectLst/>
                <a:uLnTx/>
                <a:uFillTx/>
                <a:latin typeface="Arial"/>
                <a:ea typeface="+mn-ea"/>
                <a:cs typeface="+mn-cs"/>
              </a:rPr>
              <a:t>4/20</a:t>
            </a:r>
          </a:p>
        </p:txBody>
      </p:sp>
      <p:sp>
        <p:nvSpPr>
          <p:cNvPr id="17" name="TextBox 16">
            <a:extLst>
              <a:ext uri="{FF2B5EF4-FFF2-40B4-BE49-F238E27FC236}">
                <a16:creationId xmlns:a16="http://schemas.microsoft.com/office/drawing/2014/main" id="{6F8B85CA-B676-6C15-2DA0-871BD6CAE9A1}"/>
              </a:ext>
            </a:extLst>
          </p:cNvPr>
          <p:cNvSpPr txBox="1">
            <a:spLocks/>
          </p:cNvSpPr>
          <p:nvPr>
            <p:custDataLst>
              <p:tags r:id="rId91"/>
            </p:custDataLst>
          </p:nvPr>
        </p:nvSpPr>
        <p:spPr>
          <a:xfrm>
            <a:off x="7142164" y="4881923"/>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4/2</a:t>
            </a:r>
          </a:p>
        </p:txBody>
      </p:sp>
      <p:sp>
        <p:nvSpPr>
          <p:cNvPr id="29" name="Rectangle 28">
            <a:extLst>
              <a:ext uri="{FF2B5EF4-FFF2-40B4-BE49-F238E27FC236}">
                <a16:creationId xmlns:a16="http://schemas.microsoft.com/office/drawing/2014/main" id="{E8F4C470-3E53-0130-5F27-DD96799A7A81}"/>
              </a:ext>
            </a:extLst>
          </p:cNvPr>
          <p:cNvSpPr>
            <a:spLocks/>
          </p:cNvSpPr>
          <p:nvPr/>
        </p:nvSpPr>
        <p:spPr>
          <a:xfrm>
            <a:off x="6289303" y="5173613"/>
            <a:ext cx="1464226" cy="24606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TAC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9" name="TextBox 8">
            <a:extLst>
              <a:ext uri="{FF2B5EF4-FFF2-40B4-BE49-F238E27FC236}">
                <a16:creationId xmlns:a16="http://schemas.microsoft.com/office/drawing/2014/main" id="{A2060FC2-202B-B889-96D3-EA5D12EB44E5}"/>
              </a:ext>
            </a:extLst>
          </p:cNvPr>
          <p:cNvSpPr txBox="1">
            <a:spLocks/>
          </p:cNvSpPr>
          <p:nvPr>
            <p:custDataLst>
              <p:tags r:id="rId92"/>
            </p:custDataLst>
          </p:nvPr>
        </p:nvSpPr>
        <p:spPr>
          <a:xfrm>
            <a:off x="7960404"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#7 Apr 9</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39" name="TextBox 38">
            <a:extLst>
              <a:ext uri="{FF2B5EF4-FFF2-40B4-BE49-F238E27FC236}">
                <a16:creationId xmlns:a16="http://schemas.microsoft.com/office/drawing/2014/main" id="{A0D92FE2-D6FE-390E-BC5B-5F2E4B1C318D}"/>
              </a:ext>
            </a:extLst>
          </p:cNvPr>
          <p:cNvSpPr txBox="1">
            <a:spLocks/>
          </p:cNvSpPr>
          <p:nvPr>
            <p:custDataLst>
              <p:tags r:id="rId93"/>
            </p:custDataLst>
          </p:nvPr>
        </p:nvSpPr>
        <p:spPr>
          <a:xfrm>
            <a:off x="7851309" y="4311433"/>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PRS </a:t>
            </a:r>
            <a:r>
              <a:rPr kumimoji="0" lang="en-US" sz="800" b="0" i="0" u="none" strike="noStrike" kern="0" cap="none" spc="0" normalizeH="0" baseline="0" noProof="0">
                <a:ln>
                  <a:noFill/>
                </a:ln>
                <a:solidFill>
                  <a:srgbClr val="171A1C"/>
                </a:solidFill>
                <a:effectLst/>
                <a:uLnTx/>
                <a:uFillTx/>
                <a:latin typeface="Arial"/>
                <a:ea typeface="+mn-ea"/>
                <a:cs typeface="+mn-cs"/>
              </a:rPr>
              <a:t>4/22</a:t>
            </a:r>
          </a:p>
        </p:txBody>
      </p:sp>
      <p:sp>
        <p:nvSpPr>
          <p:cNvPr id="41" name="TextBox 40">
            <a:extLst>
              <a:ext uri="{FF2B5EF4-FFF2-40B4-BE49-F238E27FC236}">
                <a16:creationId xmlns:a16="http://schemas.microsoft.com/office/drawing/2014/main" id="{C5419B88-CC5C-AFFD-3ABC-1ADCA15C78FB}"/>
              </a:ext>
            </a:extLst>
          </p:cNvPr>
          <p:cNvSpPr txBox="1">
            <a:spLocks/>
          </p:cNvSpPr>
          <p:nvPr>
            <p:custDataLst>
              <p:tags r:id="rId94"/>
            </p:custDataLst>
          </p:nvPr>
        </p:nvSpPr>
        <p:spPr>
          <a:xfrm>
            <a:off x="7777654" y="5173613"/>
            <a:ext cx="642267"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TAC </a:t>
            </a:r>
            <a:r>
              <a:rPr kumimoji="0" lang="en-US" sz="800" b="0" i="0" u="none" strike="noStrike" kern="0" cap="none" spc="0" normalizeH="0" baseline="0" noProof="0">
                <a:ln>
                  <a:noFill/>
                </a:ln>
                <a:solidFill>
                  <a:srgbClr val="171A1C"/>
                </a:solidFill>
                <a:effectLst/>
                <a:uLnTx/>
                <a:uFillTx/>
                <a:latin typeface="Arial"/>
                <a:ea typeface="+mn-ea"/>
                <a:cs typeface="+mn-cs"/>
              </a:rPr>
              <a:t>4/29</a:t>
            </a:r>
          </a:p>
        </p:txBody>
      </p:sp>
      <p:sp>
        <p:nvSpPr>
          <p:cNvPr id="43" name="TextBox 42">
            <a:extLst>
              <a:ext uri="{FF2B5EF4-FFF2-40B4-BE49-F238E27FC236}">
                <a16:creationId xmlns:a16="http://schemas.microsoft.com/office/drawing/2014/main" id="{6C2DFCCF-88B1-E661-79F1-0AA78B9D7584}"/>
              </a:ext>
            </a:extLst>
          </p:cNvPr>
          <p:cNvSpPr txBox="1">
            <a:spLocks/>
          </p:cNvSpPr>
          <p:nvPr>
            <p:custDataLst>
              <p:tags r:id="rId95"/>
            </p:custDataLst>
          </p:nvPr>
        </p:nvSpPr>
        <p:spPr>
          <a:xfrm>
            <a:off x="8768139" y="5386388"/>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TAC </a:t>
            </a:r>
            <a:r>
              <a:rPr kumimoji="0" lang="en-US" sz="800" b="0" i="0" u="none" strike="noStrike" kern="0" cap="none" spc="0" normalizeH="0" baseline="0" noProof="0">
                <a:ln>
                  <a:noFill/>
                </a:ln>
                <a:solidFill>
                  <a:srgbClr val="171A1C"/>
                </a:solidFill>
                <a:effectLst/>
                <a:uLnTx/>
                <a:uFillTx/>
                <a:latin typeface="Arial"/>
                <a:ea typeface="+mn-ea"/>
                <a:cs typeface="+mn-cs"/>
              </a:rPr>
              <a:t>5/13</a:t>
            </a:r>
          </a:p>
        </p:txBody>
      </p:sp>
      <p:sp>
        <p:nvSpPr>
          <p:cNvPr id="45" name="TextBox 44">
            <a:extLst>
              <a:ext uri="{FF2B5EF4-FFF2-40B4-BE49-F238E27FC236}">
                <a16:creationId xmlns:a16="http://schemas.microsoft.com/office/drawing/2014/main" id="{F743F10C-4AE3-F9F9-939E-F6DB91313A59}"/>
              </a:ext>
            </a:extLst>
          </p:cNvPr>
          <p:cNvSpPr txBox="1">
            <a:spLocks/>
          </p:cNvSpPr>
          <p:nvPr>
            <p:custDataLst>
              <p:tags r:id="rId96"/>
            </p:custDataLst>
          </p:nvPr>
        </p:nvSpPr>
        <p:spPr>
          <a:xfrm>
            <a:off x="8962847" y="4300922"/>
            <a:ext cx="647878" cy="246063"/>
          </a:xfrm>
          <a:prstGeom prst="rect">
            <a:avLst/>
          </a:prstGeom>
          <a:solidFill>
            <a:schemeClr val="tx1">
              <a:lumMod val="10000"/>
              <a:lumOff val="90000"/>
            </a:schemeClr>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dirty="0">
                <a:ln>
                  <a:noFill/>
                </a:ln>
                <a:solidFill>
                  <a:srgbClr val="171A1C"/>
                </a:solidFill>
                <a:effectLst/>
                <a:uLnTx/>
                <a:uFillTx/>
                <a:latin typeface="Arial"/>
                <a:ea typeface="+mn-ea"/>
                <a:cs typeface="+mn-cs"/>
              </a:rPr>
              <a:t> PRS Vote</a:t>
            </a:r>
            <a:br>
              <a:rPr kumimoji="0" lang="en-US" sz="800" b="1" i="0" u="none" strike="noStrike" kern="0" cap="none" spc="0" normalizeH="0" baseline="0" noProof="0" dirty="0">
                <a:ln>
                  <a:noFill/>
                </a:ln>
                <a:solidFill>
                  <a:srgbClr val="171A1C"/>
                </a:solidFill>
                <a:effectLst/>
                <a:uLnTx/>
                <a:uFillTx/>
                <a:latin typeface="Arial"/>
                <a:ea typeface="+mn-ea"/>
                <a:cs typeface="Arial"/>
              </a:rPr>
            </a:br>
            <a:r>
              <a:rPr kumimoji="0" lang="en-US" sz="800" b="0" i="0" u="none" strike="noStrike" kern="0" cap="none" spc="0" normalizeH="0" baseline="0" noProof="0" dirty="0">
                <a:ln>
                  <a:noFill/>
                </a:ln>
                <a:solidFill>
                  <a:srgbClr val="171A1C"/>
                </a:solidFill>
                <a:effectLst/>
                <a:uLnTx/>
                <a:uFillTx/>
                <a:latin typeface="Arial"/>
                <a:ea typeface="+mn-ea"/>
                <a:cs typeface="+mn-cs"/>
              </a:rPr>
              <a:t>5</a:t>
            </a:r>
            <a:r>
              <a:rPr kumimoji="0" lang="en-US" sz="800" b="1" i="0" u="none" strike="noStrike" kern="0" cap="none" spc="0" normalizeH="0" baseline="0" noProof="0" dirty="0">
                <a:ln>
                  <a:noFill/>
                </a:ln>
                <a:solidFill>
                  <a:srgbClr val="171A1C"/>
                </a:solidFill>
                <a:effectLst/>
                <a:uLnTx/>
                <a:uFillTx/>
                <a:latin typeface="Arial"/>
                <a:ea typeface="+mn-ea"/>
                <a:cs typeface="+mn-cs"/>
              </a:rPr>
              <a:t>/</a:t>
            </a:r>
            <a:r>
              <a:rPr kumimoji="0" lang="en-US" sz="800" b="0" i="0" u="none" strike="noStrike" kern="0" cap="none" spc="0" normalizeH="0" baseline="0" noProof="0" dirty="0">
                <a:ln>
                  <a:noFill/>
                </a:ln>
                <a:solidFill>
                  <a:srgbClr val="171A1C"/>
                </a:solidFill>
                <a:effectLst/>
                <a:uLnTx/>
                <a:uFillTx/>
                <a:latin typeface="Arial"/>
                <a:ea typeface="+mn-ea"/>
                <a:cs typeface="+mn-cs"/>
              </a:rPr>
              <a:t>6</a:t>
            </a:r>
          </a:p>
        </p:txBody>
      </p:sp>
      <p:sp>
        <p:nvSpPr>
          <p:cNvPr id="28" name="Rectangle 27">
            <a:extLst>
              <a:ext uri="{FF2B5EF4-FFF2-40B4-BE49-F238E27FC236}">
                <a16:creationId xmlns:a16="http://schemas.microsoft.com/office/drawing/2014/main" id="{14FCA50A-E4E3-8AD1-F887-CB8E99997052}"/>
              </a:ext>
            </a:extLst>
          </p:cNvPr>
          <p:cNvSpPr/>
          <p:nvPr/>
        </p:nvSpPr>
        <p:spPr>
          <a:xfrm>
            <a:off x="6989913" y="2358231"/>
            <a:ext cx="1674270" cy="22701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LLWG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54" name="TextBox 53">
            <a:extLst>
              <a:ext uri="{FF2B5EF4-FFF2-40B4-BE49-F238E27FC236}">
                <a16:creationId xmlns:a16="http://schemas.microsoft.com/office/drawing/2014/main" id="{AABB9CE1-DF42-CA2C-C16A-FFB23D78BCB5}"/>
              </a:ext>
            </a:extLst>
          </p:cNvPr>
          <p:cNvSpPr txBox="1">
            <a:spLocks/>
          </p:cNvSpPr>
          <p:nvPr>
            <p:custDataLst>
              <p:tags r:id="rId97"/>
            </p:custDataLst>
          </p:nvPr>
        </p:nvSpPr>
        <p:spPr>
          <a:xfrm>
            <a:off x="7921399" y="4870591"/>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4/14</a:t>
            </a:r>
          </a:p>
        </p:txBody>
      </p:sp>
      <p:sp>
        <p:nvSpPr>
          <p:cNvPr id="262" name="TextBox 261">
            <a:extLst>
              <a:ext uri="{FF2B5EF4-FFF2-40B4-BE49-F238E27FC236}">
                <a16:creationId xmlns:a16="http://schemas.microsoft.com/office/drawing/2014/main" id="{7DE4E444-FC7C-7D90-1F9A-960AB32F71FE}"/>
              </a:ext>
            </a:extLst>
          </p:cNvPr>
          <p:cNvSpPr txBox="1">
            <a:spLocks/>
          </p:cNvSpPr>
          <p:nvPr>
            <p:custDataLst>
              <p:tags r:id="rId98"/>
            </p:custDataLst>
          </p:nvPr>
        </p:nvSpPr>
        <p:spPr>
          <a:xfrm>
            <a:off x="6936527" y="4591819"/>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3/5</a:t>
            </a:r>
          </a:p>
        </p:txBody>
      </p:sp>
      <p:sp>
        <p:nvSpPr>
          <p:cNvPr id="55" name="TextBox 54">
            <a:extLst>
              <a:ext uri="{FF2B5EF4-FFF2-40B4-BE49-F238E27FC236}">
                <a16:creationId xmlns:a16="http://schemas.microsoft.com/office/drawing/2014/main" id="{14CCC2B4-B411-4040-66B0-9C1943481645}"/>
              </a:ext>
            </a:extLst>
          </p:cNvPr>
          <p:cNvSpPr txBox="1">
            <a:spLocks/>
          </p:cNvSpPr>
          <p:nvPr>
            <p:custDataLst>
              <p:tags r:id="rId99"/>
            </p:custDataLst>
          </p:nvPr>
        </p:nvSpPr>
        <p:spPr>
          <a:xfrm>
            <a:off x="8534534" y="4591026"/>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4/23</a:t>
            </a:r>
          </a:p>
        </p:txBody>
      </p:sp>
      <p:sp>
        <p:nvSpPr>
          <p:cNvPr id="51" name="TextBox 50">
            <a:extLst>
              <a:ext uri="{FF2B5EF4-FFF2-40B4-BE49-F238E27FC236}">
                <a16:creationId xmlns:a16="http://schemas.microsoft.com/office/drawing/2014/main" id="{27EA024C-3A0B-0882-B70A-9474B16592A3}"/>
              </a:ext>
            </a:extLst>
          </p:cNvPr>
          <p:cNvSpPr txBox="1">
            <a:spLocks/>
          </p:cNvSpPr>
          <p:nvPr/>
        </p:nvSpPr>
        <p:spPr>
          <a:xfrm>
            <a:off x="554736" y="4056113"/>
            <a:ext cx="991186" cy="46166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PRS (Protocols Review Subcommittee)</a:t>
            </a:r>
          </a:p>
        </p:txBody>
      </p:sp>
      <p:sp>
        <p:nvSpPr>
          <p:cNvPr id="56" name="TextBox 55">
            <a:extLst>
              <a:ext uri="{FF2B5EF4-FFF2-40B4-BE49-F238E27FC236}">
                <a16:creationId xmlns:a16="http://schemas.microsoft.com/office/drawing/2014/main" id="{2C819FAA-AB84-9710-DD9E-DAC132E4D91D}"/>
              </a:ext>
            </a:extLst>
          </p:cNvPr>
          <p:cNvSpPr txBox="1"/>
          <p:nvPr/>
        </p:nvSpPr>
        <p:spPr>
          <a:xfrm>
            <a:off x="554736" y="2117725"/>
            <a:ext cx="99118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Workshops and working groups</a:t>
            </a:r>
          </a:p>
        </p:txBody>
      </p:sp>
      <p:sp>
        <p:nvSpPr>
          <p:cNvPr id="58" name="TextBox 57">
            <a:extLst>
              <a:ext uri="{FF2B5EF4-FFF2-40B4-BE49-F238E27FC236}">
                <a16:creationId xmlns:a16="http://schemas.microsoft.com/office/drawing/2014/main" id="{D771E25E-1210-445E-8307-A26CABE7F7B1}"/>
              </a:ext>
            </a:extLst>
          </p:cNvPr>
          <p:cNvSpPr txBox="1"/>
          <p:nvPr/>
        </p:nvSpPr>
        <p:spPr>
          <a:xfrm>
            <a:off x="554736" y="5218956"/>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TAC</a:t>
            </a:r>
          </a:p>
        </p:txBody>
      </p:sp>
      <p:sp>
        <p:nvSpPr>
          <p:cNvPr id="60" name="TextBox 59">
            <a:extLst>
              <a:ext uri="{FF2B5EF4-FFF2-40B4-BE49-F238E27FC236}">
                <a16:creationId xmlns:a16="http://schemas.microsoft.com/office/drawing/2014/main" id="{9B14A9DB-44F5-A6D5-5032-92F5DD4CCCDA}"/>
              </a:ext>
            </a:extLst>
          </p:cNvPr>
          <p:cNvSpPr txBox="1"/>
          <p:nvPr/>
        </p:nvSpPr>
        <p:spPr>
          <a:xfrm>
            <a:off x="554736" y="5524500"/>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Board</a:t>
            </a:r>
          </a:p>
        </p:txBody>
      </p:sp>
      <p:sp>
        <p:nvSpPr>
          <p:cNvPr id="65" name="TextBox 64">
            <a:extLst>
              <a:ext uri="{FF2B5EF4-FFF2-40B4-BE49-F238E27FC236}">
                <a16:creationId xmlns:a16="http://schemas.microsoft.com/office/drawing/2014/main" id="{6CE095BA-C5C7-4A1A-1C2F-7669E9443201}"/>
              </a:ext>
            </a:extLst>
          </p:cNvPr>
          <p:cNvSpPr txBox="1"/>
          <p:nvPr/>
        </p:nvSpPr>
        <p:spPr>
          <a:xfrm>
            <a:off x="1646233" y="1808163"/>
            <a:ext cx="4020331" cy="18466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Objective</a:t>
            </a:r>
          </a:p>
        </p:txBody>
      </p:sp>
      <p:sp>
        <p:nvSpPr>
          <p:cNvPr id="67" name="TextBox 66">
            <a:extLst>
              <a:ext uri="{FF2B5EF4-FFF2-40B4-BE49-F238E27FC236}">
                <a16:creationId xmlns:a16="http://schemas.microsoft.com/office/drawing/2014/main" id="{DF638FB1-AA90-1D8B-0926-6B4275F21132}"/>
              </a:ext>
            </a:extLst>
          </p:cNvPr>
          <p:cNvSpPr txBox="1">
            <a:spLocks/>
          </p:cNvSpPr>
          <p:nvPr/>
        </p:nvSpPr>
        <p:spPr>
          <a:xfrm>
            <a:off x="1646232" y="2112218"/>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Align stakeholders on direction/scope following Commission decision</a:t>
            </a:r>
          </a:p>
        </p:txBody>
      </p:sp>
      <p:sp>
        <p:nvSpPr>
          <p:cNvPr id="69" name="TextBox 68">
            <a:extLst>
              <a:ext uri="{FF2B5EF4-FFF2-40B4-BE49-F238E27FC236}">
                <a16:creationId xmlns:a16="http://schemas.microsoft.com/office/drawing/2014/main" id="{4B534362-3F5C-2C86-FE05-36A46C2E1DF6}"/>
              </a:ext>
            </a:extLst>
          </p:cNvPr>
          <p:cNvSpPr txBox="1">
            <a:spLocks/>
          </p:cNvSpPr>
          <p:nvPr/>
        </p:nvSpPr>
        <p:spPr>
          <a:xfrm>
            <a:off x="1646232" y="239479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Define the scope, boundaries, and intended role of Batch Zero</a:t>
            </a:r>
          </a:p>
        </p:txBody>
      </p:sp>
      <p:sp>
        <p:nvSpPr>
          <p:cNvPr id="71" name="TextBox 70">
            <a:extLst>
              <a:ext uri="{FF2B5EF4-FFF2-40B4-BE49-F238E27FC236}">
                <a16:creationId xmlns:a16="http://schemas.microsoft.com/office/drawing/2014/main" id="{535D126C-1363-C4BD-1484-3520D6D8FAC3}"/>
              </a:ext>
            </a:extLst>
          </p:cNvPr>
          <p:cNvSpPr txBox="1">
            <a:spLocks/>
          </p:cNvSpPr>
          <p:nvPr/>
        </p:nvSpPr>
        <p:spPr>
          <a:xfrm>
            <a:off x="1646232" y="4056113"/>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NPRR 1325 for Workshops and PRS review</a:t>
            </a:r>
          </a:p>
        </p:txBody>
      </p:sp>
      <p:sp>
        <p:nvSpPr>
          <p:cNvPr id="73" name="TextBox 72">
            <a:extLst>
              <a:ext uri="{FF2B5EF4-FFF2-40B4-BE49-F238E27FC236}">
                <a16:creationId xmlns:a16="http://schemas.microsoft.com/office/drawing/2014/main" id="{530EF2A1-CCF7-2235-C2FB-41189B8DBBA1}"/>
              </a:ext>
            </a:extLst>
          </p:cNvPr>
          <p:cNvSpPr txBox="1">
            <a:spLocks/>
          </p:cNvSpPr>
          <p:nvPr/>
        </p:nvSpPr>
        <p:spPr>
          <a:xfrm>
            <a:off x="1646232" y="434701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NPRR 1325 for advancement to TAC</a:t>
            </a:r>
          </a:p>
        </p:txBody>
      </p:sp>
      <p:sp>
        <p:nvSpPr>
          <p:cNvPr id="80" name="TextBox 79">
            <a:extLst>
              <a:ext uri="{FF2B5EF4-FFF2-40B4-BE49-F238E27FC236}">
                <a16:creationId xmlns:a16="http://schemas.microsoft.com/office/drawing/2014/main" id="{8CDDB3E7-3760-62F1-F4DD-63E34DCF3A1B}"/>
              </a:ext>
            </a:extLst>
          </p:cNvPr>
          <p:cNvSpPr txBox="1">
            <a:spLocks/>
          </p:cNvSpPr>
          <p:nvPr/>
        </p:nvSpPr>
        <p:spPr>
          <a:xfrm>
            <a:off x="1646232" y="4637907"/>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PGRR 145 for Workshops and ROS review</a:t>
            </a:r>
          </a:p>
        </p:txBody>
      </p:sp>
      <p:sp>
        <p:nvSpPr>
          <p:cNvPr id="85" name="TextBox 84">
            <a:extLst>
              <a:ext uri="{FF2B5EF4-FFF2-40B4-BE49-F238E27FC236}">
                <a16:creationId xmlns:a16="http://schemas.microsoft.com/office/drawing/2014/main" id="{6992FFEA-4FA9-ABB0-C8F3-B9E09CD15893}"/>
              </a:ext>
            </a:extLst>
          </p:cNvPr>
          <p:cNvSpPr txBox="1">
            <a:spLocks/>
          </p:cNvSpPr>
          <p:nvPr/>
        </p:nvSpPr>
        <p:spPr>
          <a:xfrm>
            <a:off x="1646232" y="492880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PGRR 145 for advancement to TAC</a:t>
            </a:r>
          </a:p>
        </p:txBody>
      </p:sp>
      <p:sp>
        <p:nvSpPr>
          <p:cNvPr id="87" name="TextBox 86">
            <a:extLst>
              <a:ext uri="{FF2B5EF4-FFF2-40B4-BE49-F238E27FC236}">
                <a16:creationId xmlns:a16="http://schemas.microsoft.com/office/drawing/2014/main" id="{764830FF-5007-A524-68F5-42F766B04CE9}"/>
              </a:ext>
            </a:extLst>
          </p:cNvPr>
          <p:cNvSpPr txBox="1">
            <a:spLocks/>
          </p:cNvSpPr>
          <p:nvPr/>
        </p:nvSpPr>
        <p:spPr>
          <a:xfrm>
            <a:off x="1646232" y="521970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Review/endorse combined NPRR/PGRR package for Board approval</a:t>
            </a:r>
          </a:p>
        </p:txBody>
      </p:sp>
      <p:sp>
        <p:nvSpPr>
          <p:cNvPr id="89" name="TextBox 88">
            <a:extLst>
              <a:ext uri="{FF2B5EF4-FFF2-40B4-BE49-F238E27FC236}">
                <a16:creationId xmlns:a16="http://schemas.microsoft.com/office/drawing/2014/main" id="{D41AB81C-0948-5552-9CC7-D082A05BEAD7}"/>
              </a:ext>
            </a:extLst>
          </p:cNvPr>
          <p:cNvSpPr txBox="1">
            <a:spLocks/>
          </p:cNvSpPr>
          <p:nvPr/>
        </p:nvSpPr>
        <p:spPr>
          <a:xfrm>
            <a:off x="1646232" y="3157314"/>
            <a:ext cx="4020331" cy="538609"/>
          </a:xfrm>
          <a:prstGeom prst="rect">
            <a:avLst/>
          </a:prstGeom>
          <a:solidFill>
            <a:schemeClr val="bg1"/>
          </a:solidFill>
        </p:spPr>
        <p:txBody>
          <a:bodyPr vert="horz" wrap="square" lIns="38100" tIns="38100" rIns="38100" bIns="3810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Close outstanding design and drafting issues, incorporate vetted stakeholder feedback, and finalize Revision Request language for committee approval</a:t>
            </a:r>
          </a:p>
        </p:txBody>
      </p:sp>
      <p:sp>
        <p:nvSpPr>
          <p:cNvPr id="92" name="TextBox 91">
            <a:extLst>
              <a:ext uri="{FF2B5EF4-FFF2-40B4-BE49-F238E27FC236}">
                <a16:creationId xmlns:a16="http://schemas.microsoft.com/office/drawing/2014/main" id="{C0DB3C44-2CB6-EE5E-BE2F-B418CA43BECA}"/>
              </a:ext>
            </a:extLst>
          </p:cNvPr>
          <p:cNvSpPr txBox="1">
            <a:spLocks/>
          </p:cNvSpPr>
          <p:nvPr/>
        </p:nvSpPr>
        <p:spPr>
          <a:xfrm>
            <a:off x="1646232" y="2657525"/>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Preview structure/governing concepts of Batch Zero PGRR before filing</a:t>
            </a:r>
          </a:p>
        </p:txBody>
      </p:sp>
      <p:sp>
        <p:nvSpPr>
          <p:cNvPr id="20" name="TextBox 19">
            <a:extLst>
              <a:ext uri="{FF2B5EF4-FFF2-40B4-BE49-F238E27FC236}">
                <a16:creationId xmlns:a16="http://schemas.microsoft.com/office/drawing/2014/main" id="{43242A5E-45D4-18EB-4228-36A5876F6F47}"/>
              </a:ext>
            </a:extLst>
          </p:cNvPr>
          <p:cNvSpPr txBox="1"/>
          <p:nvPr/>
        </p:nvSpPr>
        <p:spPr>
          <a:xfrm>
            <a:off x="1257300" y="937566"/>
            <a:ext cx="9225868" cy="246221"/>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Note that TAC leadership is involved in considering options to ensure successful review and approval</a:t>
            </a:r>
          </a:p>
        </p:txBody>
      </p:sp>
      <p:sp>
        <p:nvSpPr>
          <p:cNvPr id="8" name="Slide Number Placeholder 5">
            <a:extLst>
              <a:ext uri="{FF2B5EF4-FFF2-40B4-BE49-F238E27FC236}">
                <a16:creationId xmlns:a16="http://schemas.microsoft.com/office/drawing/2014/main" id="{75CC233D-DA48-8B85-2746-B8053EEF3C22}"/>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3</a:t>
            </a:fld>
            <a:endParaRPr lang="en-US"/>
          </a:p>
        </p:txBody>
      </p:sp>
      <p:sp>
        <p:nvSpPr>
          <p:cNvPr id="16" name="TextBox 15">
            <a:extLst>
              <a:ext uri="{FF2B5EF4-FFF2-40B4-BE49-F238E27FC236}">
                <a16:creationId xmlns:a16="http://schemas.microsoft.com/office/drawing/2014/main" id="{2C35A0B6-CB72-D637-C4FD-A45D6D1B5EC1}"/>
              </a:ext>
            </a:extLst>
          </p:cNvPr>
          <p:cNvSpPr txBox="1">
            <a:spLocks/>
          </p:cNvSpPr>
          <p:nvPr>
            <p:custDataLst>
              <p:tags r:id="rId100"/>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14" name="TextBox 13">
            <a:extLst>
              <a:ext uri="{FF2B5EF4-FFF2-40B4-BE49-F238E27FC236}">
                <a16:creationId xmlns:a16="http://schemas.microsoft.com/office/drawing/2014/main" id="{6EC1A33B-56F2-52F1-A316-5020F6595992}"/>
              </a:ext>
            </a:extLst>
          </p:cNvPr>
          <p:cNvSpPr txBox="1">
            <a:spLocks/>
          </p:cNvSpPr>
          <p:nvPr>
            <p:custDataLst>
              <p:tags r:id="rId101"/>
            </p:custDataLst>
          </p:nvPr>
        </p:nvSpPr>
        <p:spPr>
          <a:xfrm>
            <a:off x="7421563" y="4064000"/>
            <a:ext cx="647878" cy="247650"/>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PRS </a:t>
            </a:r>
            <a:r>
              <a:rPr kumimoji="0" lang="en-US" sz="800" b="0" i="0" u="none" strike="noStrike" kern="0" cap="none" spc="0" normalizeH="0" baseline="0" noProof="0">
                <a:ln>
                  <a:noFill/>
                </a:ln>
                <a:solidFill>
                  <a:srgbClr val="171A1C"/>
                </a:solidFill>
                <a:effectLst/>
                <a:uLnTx/>
                <a:uFillTx/>
                <a:latin typeface="Arial"/>
                <a:ea typeface="+mn-ea"/>
                <a:cs typeface="+mn-cs"/>
              </a:rPr>
              <a:t>4/15</a:t>
            </a:r>
          </a:p>
        </p:txBody>
      </p:sp>
      <p:sp>
        <p:nvSpPr>
          <p:cNvPr id="32" name="Rectangle 31">
            <a:extLst>
              <a:ext uri="{FF2B5EF4-FFF2-40B4-BE49-F238E27FC236}">
                <a16:creationId xmlns:a16="http://schemas.microsoft.com/office/drawing/2014/main" id="{4B684097-8D9F-31D5-FFC3-7B70BC9207AC}"/>
              </a:ext>
            </a:extLst>
          </p:cNvPr>
          <p:cNvSpPr/>
          <p:nvPr/>
        </p:nvSpPr>
        <p:spPr>
          <a:xfrm>
            <a:off x="5763133" y="2038350"/>
            <a:ext cx="2689924" cy="3713162"/>
          </a:xfrm>
          <a:prstGeom prst="rect">
            <a:avLst/>
          </a:prstGeom>
          <a:solidFill>
            <a:schemeClr val="bg1">
              <a:lumMod val="8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6E502943-0922-0E05-6749-72FC9ED812BD}"/>
              </a:ext>
            </a:extLst>
          </p:cNvPr>
          <p:cNvSpPr txBox="1">
            <a:spLocks/>
          </p:cNvSpPr>
          <p:nvPr>
            <p:custDataLst>
              <p:tags r:id="rId102"/>
            </p:custDataLst>
          </p:nvPr>
        </p:nvSpPr>
        <p:spPr>
          <a:xfrm>
            <a:off x="8893977"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#8 May 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57" name="TextBox 56">
            <a:extLst>
              <a:ext uri="{FF2B5EF4-FFF2-40B4-BE49-F238E27FC236}">
                <a16:creationId xmlns:a16="http://schemas.microsoft.com/office/drawing/2014/main" id="{DE2E0910-859E-D5C1-4F35-B16B4E7D0206}"/>
              </a:ext>
            </a:extLst>
          </p:cNvPr>
          <p:cNvSpPr txBox="1">
            <a:spLocks/>
          </p:cNvSpPr>
          <p:nvPr>
            <p:custDataLst>
              <p:tags r:id="rId103"/>
            </p:custDataLst>
          </p:nvPr>
        </p:nvSpPr>
        <p:spPr>
          <a:xfrm>
            <a:off x="7156450" y="6028306"/>
            <a:ext cx="1133475"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mn-cs"/>
              </a:rPr>
              <a:t>4/17</a:t>
            </a:r>
            <a:r>
              <a:rPr lang="en-US" sz="800" b="0" dirty="0">
                <a:solidFill>
                  <a:srgbClr val="000000"/>
                </a:solidFill>
                <a:latin typeface="Arial"/>
              </a:rPr>
              <a:t> ERCOT files PGRR comments integrating CLR framework</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62" name="TextBox 61">
            <a:extLst>
              <a:ext uri="{FF2B5EF4-FFF2-40B4-BE49-F238E27FC236}">
                <a16:creationId xmlns:a16="http://schemas.microsoft.com/office/drawing/2014/main" id="{3FB1B6DC-75BF-6D09-DC9C-F82146531C05}"/>
              </a:ext>
            </a:extLst>
          </p:cNvPr>
          <p:cNvSpPr txBox="1">
            <a:spLocks/>
          </p:cNvSpPr>
          <p:nvPr>
            <p:custDataLst>
              <p:tags r:id="rId104"/>
            </p:custDataLst>
          </p:nvPr>
        </p:nvSpPr>
        <p:spPr>
          <a:xfrm>
            <a:off x="8525992" y="6061076"/>
            <a:ext cx="1306983"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lvl="0">
              <a:buClr>
                <a:srgbClr val="4A525A"/>
              </a:buClr>
              <a:defRPr/>
            </a:pPr>
            <a:r>
              <a:rPr kumimoji="0" lang="en-US" sz="800" b="0" i="0" u="none" strike="noStrike" kern="0" cap="none" spc="0" normalizeH="0" baseline="0" noProof="0" dirty="0">
                <a:ln>
                  <a:noFill/>
                </a:ln>
                <a:solidFill>
                  <a:srgbClr val="000000"/>
                </a:solidFill>
                <a:effectLst/>
                <a:uLnTx/>
                <a:uFillTx/>
                <a:latin typeface="Arial"/>
                <a:ea typeface="+mn-ea"/>
                <a:cs typeface="+mn-cs"/>
              </a:rPr>
              <a:t>4/30 - </a:t>
            </a:r>
            <a:r>
              <a:rPr lang="en-US" sz="800" b="0" dirty="0">
                <a:solidFill>
                  <a:srgbClr val="000000"/>
                </a:solidFill>
                <a:latin typeface="Arial"/>
              </a:rPr>
              <a:t>ERCOT Comments</a:t>
            </a:r>
          </a:p>
          <a:p>
            <a:pPr lvl="0">
              <a:buClr>
                <a:srgbClr val="4A525A"/>
              </a:buClr>
              <a:defRPr/>
            </a:pPr>
            <a:r>
              <a:rPr kumimoji="0" lang="en-US" sz="800" b="0" i="0" u="none" strike="noStrike" kern="0" cap="none" spc="0" normalizeH="0" baseline="0" noProof="0" dirty="0">
                <a:ln>
                  <a:noFill/>
                </a:ln>
                <a:solidFill>
                  <a:srgbClr val="000000"/>
                </a:solidFill>
                <a:effectLst/>
                <a:uLnTx/>
                <a:uFillTx/>
                <a:latin typeface="Arial"/>
                <a:ea typeface="+mn-ea"/>
                <a:cs typeface="+mn-cs"/>
              </a:rPr>
              <a:t>5/1 - ERCOT Comments +   </a:t>
            </a:r>
          </a:p>
          <a:p>
            <a:pPr lvl="0">
              <a:buClr>
                <a:srgbClr val="4A525A"/>
              </a:buClr>
              <a:defRPr/>
            </a:pPr>
            <a:r>
              <a:rPr lang="en-US" sz="800" b="0" dirty="0">
                <a:solidFill>
                  <a:srgbClr val="000000"/>
                </a:solidFill>
                <a:latin typeface="Arial"/>
              </a:rPr>
              <a:t>          </a:t>
            </a:r>
            <a:r>
              <a:rPr kumimoji="0" lang="en-US" sz="800" b="0" i="0" u="none" strike="noStrike" kern="0" cap="none" spc="0" normalizeH="0" baseline="0" noProof="0" dirty="0">
                <a:ln>
                  <a:noFill/>
                </a:ln>
                <a:solidFill>
                  <a:srgbClr val="000000"/>
                </a:solidFill>
                <a:effectLst/>
                <a:uLnTx/>
                <a:uFillTx/>
                <a:latin typeface="Arial"/>
                <a:ea typeface="+mn-ea"/>
                <a:cs typeface="+mn-cs"/>
              </a:rPr>
              <a:t>BYOG Framework</a:t>
            </a:r>
            <a:endParaRPr kumimoji="0" lang="en-US" sz="800" b="0" i="0" u="none" strike="noStrike" kern="0" cap="none" spc="0" normalizeH="0" baseline="0" noProof="0" dirty="0">
              <a:ln>
                <a:noFill/>
              </a:ln>
              <a:solidFill>
                <a:srgbClr val="171A1C"/>
              </a:solidFill>
              <a:effectLst/>
              <a:uLnTx/>
              <a:uFillTx/>
              <a:latin typeface="Arial"/>
              <a:ea typeface="+mn-ea"/>
              <a:cs typeface="+mn-cs"/>
            </a:endParaRPr>
          </a:p>
        </p:txBody>
      </p:sp>
      <p:sp>
        <p:nvSpPr>
          <p:cNvPr id="21" name="Isosceles Triangle 20">
            <a:extLst>
              <a:ext uri="{FF2B5EF4-FFF2-40B4-BE49-F238E27FC236}">
                <a16:creationId xmlns:a16="http://schemas.microsoft.com/office/drawing/2014/main" id="{2FAABD16-F624-3553-7270-00A6130E56EC}"/>
              </a:ext>
            </a:extLst>
          </p:cNvPr>
          <p:cNvSpPr/>
          <p:nvPr>
            <p:custDataLst>
              <p:tags r:id="rId105"/>
            </p:custDataLst>
          </p:nvPr>
        </p:nvSpPr>
        <p:spPr bwMode="gray">
          <a:xfrm>
            <a:off x="8466419" y="5783358"/>
            <a:ext cx="177800" cy="177800"/>
          </a:xfrm>
          <a:prstGeom prst="triangle">
            <a:avLst/>
          </a:prstGeom>
          <a:solidFill>
            <a:srgbClr val="E33B3B"/>
          </a:solidFill>
          <a:ln w="9525" cap="flat" cmpd="sng" algn="ctr">
            <a:solidFill>
              <a:srgbClr val="E33B3B"/>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675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29F2FEB-F71F-3C01-0B45-E8C11384A40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6" name="think-cell data - do not delete" hidden="1">
                        <a:extLst>
                          <a:ext uri="{FF2B5EF4-FFF2-40B4-BE49-F238E27FC236}">
                            <a16:creationId xmlns:a16="http://schemas.microsoft.com/office/drawing/2014/main" id="{F29F2FEB-F71F-3C01-0B45-E8C11384A40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4209E6FA-F51A-21CC-1610-820CC22E304C}"/>
              </a:ext>
            </a:extLst>
          </p:cNvPr>
          <p:cNvSpPr>
            <a:spLocks noGrp="1"/>
          </p:cNvSpPr>
          <p:nvPr>
            <p:ph type="title"/>
          </p:nvPr>
        </p:nvSpPr>
        <p:spPr>
          <a:xfrm>
            <a:off x="1257301" y="476901"/>
            <a:ext cx="9928514" cy="553998"/>
          </a:xfrm>
        </p:spPr>
        <p:txBody>
          <a:bodyPr vert="horz" wrap="square">
            <a:spAutoFit/>
          </a:bodyPr>
          <a:lstStyle/>
          <a:p>
            <a:r>
              <a:rPr lang="en-US" sz="2000" dirty="0"/>
              <a:t>Subset of key stakeholder concerns on eligibility, scope, and financial requirements (50+ set of comments so not a complete list)</a:t>
            </a:r>
          </a:p>
        </p:txBody>
      </p:sp>
      <p:sp>
        <p:nvSpPr>
          <p:cNvPr id="8" name="Slide Number Placeholder 2">
            <a:extLst>
              <a:ext uri="{FF2B5EF4-FFF2-40B4-BE49-F238E27FC236}">
                <a16:creationId xmlns:a16="http://schemas.microsoft.com/office/drawing/2014/main" id="{16A575FE-9631-BBD8-AF0E-4E10CC8F0E0C}"/>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4</a:t>
            </a:fld>
            <a:endParaRPr lang="en-US"/>
          </a:p>
        </p:txBody>
      </p:sp>
      <p:sp>
        <p:nvSpPr>
          <p:cNvPr id="9" name="TextBox 8">
            <a:extLst>
              <a:ext uri="{FF2B5EF4-FFF2-40B4-BE49-F238E27FC236}">
                <a16:creationId xmlns:a16="http://schemas.microsoft.com/office/drawing/2014/main" id="{103D1E51-2D60-79B6-D53A-B920CA65D6BB}"/>
              </a:ext>
            </a:extLst>
          </p:cNvPr>
          <p:cNvSpPr txBox="1">
            <a:spLocks/>
          </p:cNvSpPr>
          <p:nvPr>
            <p:custDataLst>
              <p:tags r:id="rId2"/>
            </p:custDataLst>
          </p:nvPr>
        </p:nvSpPr>
        <p:spPr>
          <a:xfrm>
            <a:off x="1257300"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April 23 ERCOT ROS Meeting</a:t>
            </a:r>
          </a:p>
        </p:txBody>
      </p:sp>
      <p:grpSp>
        <p:nvGrpSpPr>
          <p:cNvPr id="10" name="Group 9">
            <a:extLst>
              <a:ext uri="{FF2B5EF4-FFF2-40B4-BE49-F238E27FC236}">
                <a16:creationId xmlns:a16="http://schemas.microsoft.com/office/drawing/2014/main" id="{2E4AF385-209D-7BB4-A400-8FDB48A96DC6}"/>
              </a:ext>
            </a:extLst>
          </p:cNvPr>
          <p:cNvGrpSpPr>
            <a:grpSpLocks/>
          </p:cNvGrpSpPr>
          <p:nvPr/>
        </p:nvGrpSpPr>
        <p:grpSpPr>
          <a:xfrm>
            <a:off x="1257300" y="1238230"/>
            <a:ext cx="1708519" cy="260687"/>
            <a:chOff x="1257300" y="1665156"/>
            <a:chExt cx="2802637" cy="260688"/>
          </a:xfrm>
        </p:grpSpPr>
        <p:sp>
          <p:nvSpPr>
            <p:cNvPr id="11" name="TextBox 10">
              <a:extLst>
                <a:ext uri="{FF2B5EF4-FFF2-40B4-BE49-F238E27FC236}">
                  <a16:creationId xmlns:a16="http://schemas.microsoft.com/office/drawing/2014/main" id="{01BC3B5E-D917-C976-AF5F-D207BD848358}"/>
                </a:ext>
              </a:extLst>
            </p:cNvPr>
            <p:cNvSpPr txBox="1">
              <a:spLocks/>
            </p:cNvSpPr>
            <p:nvPr/>
          </p:nvSpPr>
          <p:spPr>
            <a:xfrm>
              <a:off x="1257300" y="1665156"/>
              <a:ext cx="2802637" cy="2606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Topic</a:t>
              </a:r>
            </a:p>
          </p:txBody>
        </p:sp>
        <p:cxnSp>
          <p:nvCxnSpPr>
            <p:cNvPr id="12" name="LineBasicDefault 7">
              <a:extLst>
                <a:ext uri="{FF2B5EF4-FFF2-40B4-BE49-F238E27FC236}">
                  <a16:creationId xmlns:a16="http://schemas.microsoft.com/office/drawing/2014/main" id="{E28678B8-3291-285C-6185-D307A6871BC9}"/>
                </a:ext>
              </a:extLst>
            </p:cNvPr>
            <p:cNvCxnSpPr>
              <a:cxnSpLocks/>
            </p:cNvCxnSpPr>
            <p:nvPr>
              <p:custDataLst>
                <p:tags r:id="rId4"/>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3" name="Group 12">
            <a:extLst>
              <a:ext uri="{FF2B5EF4-FFF2-40B4-BE49-F238E27FC236}">
                <a16:creationId xmlns:a16="http://schemas.microsoft.com/office/drawing/2014/main" id="{19ACEAB7-90CE-422C-21BE-FB64CBFF4542}"/>
              </a:ext>
            </a:extLst>
          </p:cNvPr>
          <p:cNvGrpSpPr>
            <a:grpSpLocks/>
          </p:cNvGrpSpPr>
          <p:nvPr/>
        </p:nvGrpSpPr>
        <p:grpSpPr>
          <a:xfrm>
            <a:off x="3335213" y="1238230"/>
            <a:ext cx="7850601" cy="260687"/>
            <a:chOff x="1257300" y="1665156"/>
            <a:chExt cx="2802637" cy="260688"/>
          </a:xfrm>
        </p:grpSpPr>
        <p:sp>
          <p:nvSpPr>
            <p:cNvPr id="14" name="TextBox 13">
              <a:extLst>
                <a:ext uri="{FF2B5EF4-FFF2-40B4-BE49-F238E27FC236}">
                  <a16:creationId xmlns:a16="http://schemas.microsoft.com/office/drawing/2014/main" id="{72F6D836-9054-D3A3-F37A-C3F7F95D3BE9}"/>
                </a:ext>
              </a:extLst>
            </p:cNvPr>
            <p:cNvSpPr txBox="1">
              <a:spLocks/>
            </p:cNvSpPr>
            <p:nvPr/>
          </p:nvSpPr>
          <p:spPr>
            <a:xfrm>
              <a:off x="1257300" y="1665156"/>
              <a:ext cx="2802637" cy="2606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Stakeholder feedback summary</a:t>
              </a:r>
            </a:p>
          </p:txBody>
        </p:sp>
        <p:cxnSp>
          <p:nvCxnSpPr>
            <p:cNvPr id="15" name="LineBasicDefault 7">
              <a:extLst>
                <a:ext uri="{FF2B5EF4-FFF2-40B4-BE49-F238E27FC236}">
                  <a16:creationId xmlns:a16="http://schemas.microsoft.com/office/drawing/2014/main" id="{2E7BF64B-5EF2-5CC9-0319-ACA5E16909D9}"/>
                </a:ext>
              </a:extLst>
            </p:cNvPr>
            <p:cNvCxnSpPr>
              <a:cxnSpLocks/>
            </p:cNvCxnSpPr>
            <p:nvPr>
              <p:custDataLst>
                <p:tags r:id="rId3"/>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cxnSp>
        <p:nvCxnSpPr>
          <p:cNvPr id="17" name="Straight Connector 16">
            <a:extLst>
              <a:ext uri="{FF2B5EF4-FFF2-40B4-BE49-F238E27FC236}">
                <a16:creationId xmlns:a16="http://schemas.microsoft.com/office/drawing/2014/main" id="{4281BC7C-4CF2-FB47-D9FF-4369A4190FA7}"/>
              </a:ext>
            </a:extLst>
          </p:cNvPr>
          <p:cNvCxnSpPr>
            <a:cxnSpLocks/>
          </p:cNvCxnSpPr>
          <p:nvPr/>
        </p:nvCxnSpPr>
        <p:spPr>
          <a:xfrm>
            <a:off x="1257300" y="3103552"/>
            <a:ext cx="9928514"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0F289CA-5F75-1F56-4014-FA21CD58BBE4}"/>
              </a:ext>
            </a:extLst>
          </p:cNvPr>
          <p:cNvSpPr txBox="1">
            <a:spLocks/>
          </p:cNvSpPr>
          <p:nvPr/>
        </p:nvSpPr>
        <p:spPr>
          <a:xfrm>
            <a:off x="1257301" y="1567820"/>
            <a:ext cx="1708519"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400" b="1" dirty="0"/>
              <a:t>Tenant power contract requirement for baseload eligibility</a:t>
            </a:r>
            <a:endParaRPr lang="en-US" sz="1400" dirty="0"/>
          </a:p>
        </p:txBody>
      </p:sp>
      <p:sp>
        <p:nvSpPr>
          <p:cNvPr id="19" name="TextBox 18">
            <a:extLst>
              <a:ext uri="{FF2B5EF4-FFF2-40B4-BE49-F238E27FC236}">
                <a16:creationId xmlns:a16="http://schemas.microsoft.com/office/drawing/2014/main" id="{B9709EAE-F027-365E-1FEE-98F21B91B2DA}"/>
              </a:ext>
            </a:extLst>
          </p:cNvPr>
          <p:cNvSpPr txBox="1">
            <a:spLocks/>
          </p:cNvSpPr>
          <p:nvPr/>
        </p:nvSpPr>
        <p:spPr>
          <a:xfrm>
            <a:off x="3335213" y="1567820"/>
            <a:ext cx="7850601" cy="21197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indent="-171450">
              <a:spcBef>
                <a:spcPts val="300"/>
              </a:spcBef>
              <a:spcAft>
                <a:spcPts val="300"/>
              </a:spcAft>
              <a:buFont typeface="Arial" panose="020B0604020202020204" pitchFamily="34" charset="0"/>
              <a:buChar char="•"/>
            </a:pPr>
            <a:r>
              <a:rPr lang="en-US" sz="1400" b="1"/>
              <a:t>Requirement seen as misaligned with commercial reality</a:t>
            </a:r>
            <a:r>
              <a:rPr lang="en-US" sz="1400"/>
              <a:t>: tenant / power contracts are typically finalized close to energization, not at eligibility stage</a:t>
            </a:r>
          </a:p>
          <a:p>
            <a:pPr marL="171450" indent="-171450">
              <a:spcBef>
                <a:spcPts val="300"/>
              </a:spcBef>
              <a:spcAft>
                <a:spcPts val="300"/>
              </a:spcAft>
              <a:buFont typeface="Arial" panose="020B0604020202020204" pitchFamily="34" charset="0"/>
              <a:buChar char="•"/>
            </a:pPr>
            <a:r>
              <a:rPr lang="en-US" sz="1400" b="1"/>
              <a:t>Circular dependency flagged</a:t>
            </a:r>
            <a:r>
              <a:rPr lang="en-US" sz="1400"/>
              <a:t>: developers cannot secure tenant contracts without baseload certainty, while baseload eligibility now requires those commitments</a:t>
            </a:r>
          </a:p>
          <a:p>
            <a:pPr marL="171450" indent="-171450">
              <a:spcBef>
                <a:spcPts val="300"/>
              </a:spcBef>
              <a:spcAft>
                <a:spcPts val="300"/>
              </a:spcAft>
              <a:buFont typeface="Arial" panose="020B0604020202020204" pitchFamily="34" charset="0"/>
              <a:buChar char="•"/>
            </a:pPr>
            <a:r>
              <a:rPr lang="en-US" sz="1400" b="1"/>
              <a:t>Risk of excluding otherwise viable projects</a:t>
            </a:r>
            <a:r>
              <a:rPr lang="en-US" sz="1400"/>
              <a:t> and slowing development due to unrealistic upfront requirements</a:t>
            </a:r>
          </a:p>
        </p:txBody>
      </p:sp>
      <p:cxnSp>
        <p:nvCxnSpPr>
          <p:cNvPr id="20" name="Straight Connector 19">
            <a:extLst>
              <a:ext uri="{FF2B5EF4-FFF2-40B4-BE49-F238E27FC236}">
                <a16:creationId xmlns:a16="http://schemas.microsoft.com/office/drawing/2014/main" id="{80A38084-262D-E2D3-8B1A-16D45CDEF065}"/>
              </a:ext>
            </a:extLst>
          </p:cNvPr>
          <p:cNvCxnSpPr>
            <a:cxnSpLocks/>
          </p:cNvCxnSpPr>
          <p:nvPr/>
        </p:nvCxnSpPr>
        <p:spPr>
          <a:xfrm>
            <a:off x="1257300" y="4787534"/>
            <a:ext cx="9928514"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AEE68A0-C4E6-7025-EDBE-93D2CB97DC11}"/>
              </a:ext>
            </a:extLst>
          </p:cNvPr>
          <p:cNvSpPr txBox="1">
            <a:spLocks/>
          </p:cNvSpPr>
          <p:nvPr/>
        </p:nvSpPr>
        <p:spPr>
          <a:xfrm>
            <a:off x="1257301" y="3251802"/>
            <a:ext cx="1708519" cy="64633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400" b="1" dirty="0"/>
              <a:t>Inclusion of RPG-backed projects in Batch Zero</a:t>
            </a:r>
            <a:endParaRPr lang="en-US" sz="1400" dirty="0"/>
          </a:p>
        </p:txBody>
      </p:sp>
      <p:sp>
        <p:nvSpPr>
          <p:cNvPr id="22" name="TextBox 21">
            <a:extLst>
              <a:ext uri="{FF2B5EF4-FFF2-40B4-BE49-F238E27FC236}">
                <a16:creationId xmlns:a16="http://schemas.microsoft.com/office/drawing/2014/main" id="{032FA8AA-18BA-5DD3-FEA7-992761D332B4}"/>
              </a:ext>
            </a:extLst>
          </p:cNvPr>
          <p:cNvSpPr txBox="1">
            <a:spLocks/>
          </p:cNvSpPr>
          <p:nvPr/>
        </p:nvSpPr>
        <p:spPr>
          <a:xfrm>
            <a:off x="3335213" y="3251802"/>
            <a:ext cx="7850601" cy="21197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indent="-171450">
              <a:spcBef>
                <a:spcPts val="300"/>
              </a:spcBef>
              <a:spcAft>
                <a:spcPts val="300"/>
              </a:spcAft>
              <a:buFont typeface="Arial" panose="020B0604020202020204" pitchFamily="34" charset="0"/>
              <a:buChar char="•"/>
            </a:pPr>
            <a:r>
              <a:rPr lang="en-US" sz="1400" b="1" dirty="0"/>
              <a:t>Push to extend RPG deadlines:</a:t>
            </a:r>
            <a:r>
              <a:rPr lang="en-US" sz="1400" dirty="0"/>
              <a:t> TSPs and developers advocating for broader inclusion of RPG-backed loads, arguing many are advanced and already embedded in planning assumptions</a:t>
            </a:r>
          </a:p>
          <a:p>
            <a:pPr marL="171450" indent="-171450">
              <a:spcBef>
                <a:spcPts val="300"/>
              </a:spcBef>
              <a:spcAft>
                <a:spcPts val="300"/>
              </a:spcAft>
              <a:buFont typeface="Arial" panose="020B0604020202020204" pitchFamily="34" charset="0"/>
              <a:buChar char="•"/>
            </a:pPr>
            <a:r>
              <a:rPr lang="en-US" sz="1400" b="1" dirty="0"/>
              <a:t>Developers argue that many RPG-backed projects are already advanced and reflected in planning assumptions</a:t>
            </a:r>
            <a:r>
              <a:rPr lang="en-US" sz="1400" dirty="0"/>
              <a:t>, </a:t>
            </a:r>
            <a:r>
              <a:rPr lang="en-US" sz="1400" b="1" dirty="0"/>
              <a:t>yet are excluded </a:t>
            </a:r>
            <a:r>
              <a:rPr lang="en-US" sz="1400" dirty="0"/>
              <a:t>due to strict eligibility cutoffs</a:t>
            </a:r>
          </a:p>
          <a:p>
            <a:pPr marL="171450" indent="-171450">
              <a:spcBef>
                <a:spcPts val="300"/>
              </a:spcBef>
              <a:spcAft>
                <a:spcPts val="300"/>
              </a:spcAft>
              <a:buFont typeface="Arial" panose="020B0604020202020204" pitchFamily="34" charset="0"/>
              <a:buChar char="•"/>
            </a:pPr>
            <a:r>
              <a:rPr lang="en-US" sz="1400" b="1" dirty="0"/>
              <a:t>Concern that excluding these projects ignores real system capacity and prior planning work</a:t>
            </a:r>
            <a:r>
              <a:rPr lang="en-US" sz="1400" dirty="0"/>
              <a:t>, leading to inefficient allocation outcomes</a:t>
            </a:r>
          </a:p>
        </p:txBody>
      </p:sp>
      <p:sp>
        <p:nvSpPr>
          <p:cNvPr id="23" name="TextBox 22">
            <a:extLst>
              <a:ext uri="{FF2B5EF4-FFF2-40B4-BE49-F238E27FC236}">
                <a16:creationId xmlns:a16="http://schemas.microsoft.com/office/drawing/2014/main" id="{81E542E2-5FB9-7EEB-306B-63351C6B5B75}"/>
              </a:ext>
            </a:extLst>
          </p:cNvPr>
          <p:cNvSpPr txBox="1">
            <a:spLocks/>
          </p:cNvSpPr>
          <p:nvPr/>
        </p:nvSpPr>
        <p:spPr>
          <a:xfrm>
            <a:off x="1257301" y="4967014"/>
            <a:ext cx="1708519" cy="64633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400" b="1"/>
              <a:t>Financial security requirements and refundability</a:t>
            </a:r>
            <a:endParaRPr lang="en-US" sz="1400"/>
          </a:p>
        </p:txBody>
      </p:sp>
      <p:sp>
        <p:nvSpPr>
          <p:cNvPr id="24" name="TextBox 23">
            <a:extLst>
              <a:ext uri="{FF2B5EF4-FFF2-40B4-BE49-F238E27FC236}">
                <a16:creationId xmlns:a16="http://schemas.microsoft.com/office/drawing/2014/main" id="{3B436B02-50C6-6D16-563F-9FBAC5EE58B0}"/>
              </a:ext>
            </a:extLst>
          </p:cNvPr>
          <p:cNvSpPr txBox="1">
            <a:spLocks/>
          </p:cNvSpPr>
          <p:nvPr/>
        </p:nvSpPr>
        <p:spPr>
          <a:xfrm>
            <a:off x="3335213" y="4967014"/>
            <a:ext cx="7850601" cy="21197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indent="-171450">
              <a:spcBef>
                <a:spcPts val="300"/>
              </a:spcBef>
              <a:spcAft>
                <a:spcPts val="300"/>
              </a:spcAft>
              <a:buFont typeface="Arial" panose="020B0604020202020204" pitchFamily="34" charset="0"/>
              <a:buChar char="•"/>
            </a:pPr>
            <a:r>
              <a:rPr lang="en-US" sz="1400" b="1"/>
              <a:t>Unclear timing and structure of financial commitments</a:t>
            </a:r>
            <a:r>
              <a:rPr lang="en-US" sz="1400"/>
              <a:t> (when posted, what triggers non-refundability) </a:t>
            </a:r>
            <a:r>
              <a:rPr lang="en-US" sz="1400" b="1"/>
              <a:t>creates significant execution risk</a:t>
            </a:r>
            <a:endParaRPr lang="en-US" sz="1400"/>
          </a:p>
          <a:p>
            <a:pPr marL="171450" indent="-171450">
              <a:spcBef>
                <a:spcPts val="300"/>
              </a:spcBef>
              <a:spcAft>
                <a:spcPts val="300"/>
              </a:spcAft>
              <a:buFont typeface="Arial" panose="020B0604020202020204" pitchFamily="34" charset="0"/>
              <a:buChar char="•"/>
            </a:pPr>
            <a:r>
              <a:rPr lang="en-US" sz="1400" b="1"/>
              <a:t>Lack of clarity on refundability raises risk of stranded capital </a:t>
            </a:r>
            <a:r>
              <a:rPr lang="en-US" sz="1400"/>
              <a:t>and misalignment with existing agreements and financing structures</a:t>
            </a:r>
          </a:p>
        </p:txBody>
      </p:sp>
    </p:spTree>
    <p:extLst>
      <p:ext uri="{BB962C8B-B14F-4D97-AF65-F5344CB8AC3E}">
        <p14:creationId xmlns:p14="http://schemas.microsoft.com/office/powerpoint/2010/main" val="329544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hink-cell data - do not delete" hidden="1">
            <a:extLst>
              <a:ext uri="{FF2B5EF4-FFF2-40B4-BE49-F238E27FC236}">
                <a16:creationId xmlns:a16="http://schemas.microsoft.com/office/drawing/2014/main" id="{E9D29790-F3CC-EB2F-0D96-D276D85413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54" name="think-cell data - do not delete" hidden="1">
                        <a:extLst>
                          <a:ext uri="{FF2B5EF4-FFF2-40B4-BE49-F238E27FC236}">
                            <a16:creationId xmlns:a16="http://schemas.microsoft.com/office/drawing/2014/main" id="{E9D29790-F3CC-EB2F-0D96-D276D85413D1}"/>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030306D-2BBD-1072-4418-AF87C9BEBE02}"/>
              </a:ext>
            </a:extLst>
          </p:cNvPr>
          <p:cNvSpPr>
            <a:spLocks noGrp="1"/>
          </p:cNvSpPr>
          <p:nvPr>
            <p:ph type="title"/>
          </p:nvPr>
        </p:nvSpPr>
        <p:spPr>
          <a:xfrm>
            <a:off x="1257300" y="457200"/>
            <a:ext cx="10401300" cy="664797"/>
          </a:xfrm>
        </p:spPr>
        <p:txBody>
          <a:bodyPr vert="horz">
            <a:spAutoFit/>
          </a:bodyPr>
          <a:lstStyle/>
          <a:p>
            <a:r>
              <a:rPr lang="en-US"/>
              <a:t>CLR and BYOG frameworks are being integrated into Batch Zero filing, forming a first comprehensive design with further refinement over time</a:t>
            </a:r>
          </a:p>
        </p:txBody>
      </p:sp>
      <p:sp>
        <p:nvSpPr>
          <p:cNvPr id="4" name="Slide Number Placeholder 3">
            <a:extLst>
              <a:ext uri="{FF2B5EF4-FFF2-40B4-BE49-F238E27FC236}">
                <a16:creationId xmlns:a16="http://schemas.microsoft.com/office/drawing/2014/main" id="{3EACD754-E719-140F-CA5A-B2996928071D}"/>
              </a:ext>
            </a:extLst>
          </p:cNvPr>
          <p:cNvSpPr>
            <a:spLocks noGrp="1"/>
          </p:cNvSpPr>
          <p:nvPr>
            <p:ph type="sldNum" sz="quarter" idx="12"/>
          </p:nvPr>
        </p:nvSpPr>
        <p:spPr/>
        <p:txBody>
          <a:bodyPr/>
          <a:lstStyle/>
          <a:p>
            <a:fld id="{BCDE79FB-97BA-492B-8D57-F1373F9ADA95}" type="slidenum">
              <a:rPr lang="en-US" smtClean="0"/>
              <a:t>5</a:t>
            </a:fld>
            <a:endParaRPr lang="en-US"/>
          </a:p>
        </p:txBody>
      </p:sp>
      <p:grpSp>
        <p:nvGrpSpPr>
          <p:cNvPr id="55" name="Group 54">
            <a:extLst>
              <a:ext uri="{FF2B5EF4-FFF2-40B4-BE49-F238E27FC236}">
                <a16:creationId xmlns:a16="http://schemas.microsoft.com/office/drawing/2014/main" id="{BB85625E-CB44-BD35-313B-5D3E18629945}"/>
              </a:ext>
            </a:extLst>
          </p:cNvPr>
          <p:cNvGrpSpPr/>
          <p:nvPr/>
        </p:nvGrpSpPr>
        <p:grpSpPr>
          <a:xfrm>
            <a:off x="3919164" y="2554936"/>
            <a:ext cx="1797977" cy="1705239"/>
            <a:chOff x="3812997" y="2157210"/>
            <a:chExt cx="1797977" cy="1705239"/>
          </a:xfrm>
        </p:grpSpPr>
        <p:grpSp>
          <p:nvGrpSpPr>
            <p:cNvPr id="44" name="Group 43">
              <a:extLst>
                <a:ext uri="{FF2B5EF4-FFF2-40B4-BE49-F238E27FC236}">
                  <a16:creationId xmlns:a16="http://schemas.microsoft.com/office/drawing/2014/main" id="{2147506B-F538-96F0-D61B-471ECA8C79F5}"/>
                </a:ext>
              </a:extLst>
            </p:cNvPr>
            <p:cNvGrpSpPr/>
            <p:nvPr/>
          </p:nvGrpSpPr>
          <p:grpSpPr>
            <a:xfrm>
              <a:off x="3812997" y="2157210"/>
              <a:ext cx="1797977" cy="1705239"/>
              <a:chOff x="1257300" y="1934637"/>
              <a:chExt cx="1797977" cy="1705239"/>
            </a:xfrm>
          </p:grpSpPr>
          <p:sp>
            <p:nvSpPr>
              <p:cNvPr id="45" name="Rectangle 44">
                <a:extLst>
                  <a:ext uri="{FF2B5EF4-FFF2-40B4-BE49-F238E27FC236}">
                    <a16:creationId xmlns:a16="http://schemas.microsoft.com/office/drawing/2014/main" id="{C36A547F-724F-5A3D-BB22-8F826090675B}"/>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46" name="Rectangle 45">
                <a:extLst>
                  <a:ext uri="{FF2B5EF4-FFF2-40B4-BE49-F238E27FC236}">
                    <a16:creationId xmlns:a16="http://schemas.microsoft.com/office/drawing/2014/main" id="{1C3806E4-64C4-49FB-D6CD-4BE1BFF9B09C}"/>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47" name="Graphic 46">
                <a:extLst>
                  <a:ext uri="{FF2B5EF4-FFF2-40B4-BE49-F238E27FC236}">
                    <a16:creationId xmlns:a16="http://schemas.microsoft.com/office/drawing/2014/main" id="{A07625DE-40FB-45C3-5EAE-B3B94425C29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48" name="Graphic 47">
                <a:extLst>
                  <a:ext uri="{FF2B5EF4-FFF2-40B4-BE49-F238E27FC236}">
                    <a16:creationId xmlns:a16="http://schemas.microsoft.com/office/drawing/2014/main" id="{4BFEAEAF-47DB-3A7A-7314-9571DC60D7E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14" name="Rectangle 13">
              <a:extLst>
                <a:ext uri="{FF2B5EF4-FFF2-40B4-BE49-F238E27FC236}">
                  <a16:creationId xmlns:a16="http://schemas.microsoft.com/office/drawing/2014/main" id="{911CBF23-6ACF-024E-0B73-1EB966B40003}"/>
                </a:ext>
              </a:extLst>
            </p:cNvPr>
            <p:cNvSpPr>
              <a:spLocks/>
            </p:cNvSpPr>
            <p:nvPr/>
          </p:nvSpPr>
          <p:spPr>
            <a:xfrm>
              <a:off x="3812997" y="2582885"/>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15" name="Rectangle 14">
              <a:extLst>
                <a:ext uri="{FF2B5EF4-FFF2-40B4-BE49-F238E27FC236}">
                  <a16:creationId xmlns:a16="http://schemas.microsoft.com/office/drawing/2014/main" id="{C3CB2D3A-99AA-60AF-E6FF-988CB2FCF88D}"/>
                </a:ext>
              </a:extLst>
            </p:cNvPr>
            <p:cNvSpPr>
              <a:spLocks/>
            </p:cNvSpPr>
            <p:nvPr/>
          </p:nvSpPr>
          <p:spPr>
            <a:xfrm>
              <a:off x="3812997" y="3493023"/>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grpSp>
      <p:grpSp>
        <p:nvGrpSpPr>
          <p:cNvPr id="56" name="Group 55">
            <a:extLst>
              <a:ext uri="{FF2B5EF4-FFF2-40B4-BE49-F238E27FC236}">
                <a16:creationId xmlns:a16="http://schemas.microsoft.com/office/drawing/2014/main" id="{DC10F04E-D104-94C8-CC41-345DBB5BD335}"/>
              </a:ext>
            </a:extLst>
          </p:cNvPr>
          <p:cNvGrpSpPr/>
          <p:nvPr/>
        </p:nvGrpSpPr>
        <p:grpSpPr>
          <a:xfrm>
            <a:off x="6581028" y="2554936"/>
            <a:ext cx="1797977" cy="1705239"/>
            <a:chOff x="6581028" y="2157210"/>
            <a:chExt cx="1797977" cy="1705239"/>
          </a:xfrm>
        </p:grpSpPr>
        <p:grpSp>
          <p:nvGrpSpPr>
            <p:cNvPr id="49" name="Group 48">
              <a:extLst>
                <a:ext uri="{FF2B5EF4-FFF2-40B4-BE49-F238E27FC236}">
                  <a16:creationId xmlns:a16="http://schemas.microsoft.com/office/drawing/2014/main" id="{31D735C0-A8A9-5C6E-DF78-C7FDCF54F6C7}"/>
                </a:ext>
              </a:extLst>
            </p:cNvPr>
            <p:cNvGrpSpPr/>
            <p:nvPr/>
          </p:nvGrpSpPr>
          <p:grpSpPr>
            <a:xfrm>
              <a:off x="6581028" y="2157210"/>
              <a:ext cx="1797977" cy="1705239"/>
              <a:chOff x="1257300" y="1934637"/>
              <a:chExt cx="1797977" cy="1705239"/>
            </a:xfrm>
          </p:grpSpPr>
          <p:sp>
            <p:nvSpPr>
              <p:cNvPr id="50" name="Rectangle 49">
                <a:extLst>
                  <a:ext uri="{FF2B5EF4-FFF2-40B4-BE49-F238E27FC236}">
                    <a16:creationId xmlns:a16="http://schemas.microsoft.com/office/drawing/2014/main" id="{F1AB07D2-1296-B361-D02F-C96A0708FAF5}"/>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51" name="Rectangle 50">
                <a:extLst>
                  <a:ext uri="{FF2B5EF4-FFF2-40B4-BE49-F238E27FC236}">
                    <a16:creationId xmlns:a16="http://schemas.microsoft.com/office/drawing/2014/main" id="{8A181FC7-29D4-5DC1-8638-14D3F3AF2A47}"/>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52" name="Graphic 51">
                <a:extLst>
                  <a:ext uri="{FF2B5EF4-FFF2-40B4-BE49-F238E27FC236}">
                    <a16:creationId xmlns:a16="http://schemas.microsoft.com/office/drawing/2014/main" id="{FF9267A6-E6CA-6126-26B1-80A43EF3FB7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53" name="Graphic 52">
                <a:extLst>
                  <a:ext uri="{FF2B5EF4-FFF2-40B4-BE49-F238E27FC236}">
                    <a16:creationId xmlns:a16="http://schemas.microsoft.com/office/drawing/2014/main" id="{10BA020E-94B4-C8C2-D9F5-E468CCC7238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20" name="Rectangle 19">
              <a:extLst>
                <a:ext uri="{FF2B5EF4-FFF2-40B4-BE49-F238E27FC236}">
                  <a16:creationId xmlns:a16="http://schemas.microsoft.com/office/drawing/2014/main" id="{832A7B09-A3DB-1D41-79D7-68220A3BE83D}"/>
                </a:ext>
              </a:extLst>
            </p:cNvPr>
            <p:cNvSpPr>
              <a:spLocks/>
            </p:cNvSpPr>
            <p:nvPr/>
          </p:nvSpPr>
          <p:spPr>
            <a:xfrm>
              <a:off x="6581028" y="2582885"/>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22" name="Rectangle 21">
              <a:extLst>
                <a:ext uri="{FF2B5EF4-FFF2-40B4-BE49-F238E27FC236}">
                  <a16:creationId xmlns:a16="http://schemas.microsoft.com/office/drawing/2014/main" id="{8F109BE1-E5A6-F7E9-9B7D-2DD5C0DF585D}"/>
                </a:ext>
              </a:extLst>
            </p:cNvPr>
            <p:cNvSpPr>
              <a:spLocks/>
            </p:cNvSpPr>
            <p:nvPr/>
          </p:nvSpPr>
          <p:spPr>
            <a:xfrm>
              <a:off x="6581028" y="2766477"/>
              <a:ext cx="1797977" cy="158550"/>
            </a:xfrm>
            <a:prstGeom prst="rect">
              <a:avLst/>
            </a:prstGeom>
            <a:solidFill>
              <a:schemeClr val="accent4"/>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BYOG comments</a:t>
              </a:r>
            </a:p>
          </p:txBody>
        </p:sp>
        <p:sp>
          <p:nvSpPr>
            <p:cNvPr id="27" name="Rectangle 26">
              <a:extLst>
                <a:ext uri="{FF2B5EF4-FFF2-40B4-BE49-F238E27FC236}">
                  <a16:creationId xmlns:a16="http://schemas.microsoft.com/office/drawing/2014/main" id="{CAC6C7A7-CC6B-CE1F-0EFA-D6E9F861FEE8}"/>
                </a:ext>
              </a:extLst>
            </p:cNvPr>
            <p:cNvSpPr>
              <a:spLocks/>
            </p:cNvSpPr>
            <p:nvPr/>
          </p:nvSpPr>
          <p:spPr>
            <a:xfrm>
              <a:off x="6581028" y="3486740"/>
              <a:ext cx="1797977" cy="158550"/>
            </a:xfrm>
            <a:prstGeom prst="rect">
              <a:avLst/>
            </a:prstGeom>
            <a:solidFill>
              <a:schemeClr val="accent2"/>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PCLR comments</a:t>
              </a:r>
            </a:p>
          </p:txBody>
        </p:sp>
        <p:sp>
          <p:nvSpPr>
            <p:cNvPr id="28" name="Rectangle 27">
              <a:extLst>
                <a:ext uri="{FF2B5EF4-FFF2-40B4-BE49-F238E27FC236}">
                  <a16:creationId xmlns:a16="http://schemas.microsoft.com/office/drawing/2014/main" id="{ECC9DEEB-52E1-5916-5312-4B7363FE8C1F}"/>
                </a:ext>
              </a:extLst>
            </p:cNvPr>
            <p:cNvSpPr>
              <a:spLocks/>
            </p:cNvSpPr>
            <p:nvPr/>
          </p:nvSpPr>
          <p:spPr>
            <a:xfrm>
              <a:off x="6581028" y="3670332"/>
              <a:ext cx="1797977" cy="158550"/>
            </a:xfrm>
            <a:prstGeom prst="rect">
              <a:avLst/>
            </a:prstGeom>
            <a:solidFill>
              <a:schemeClr val="accent4"/>
            </a:solid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t>BYOG comments</a:t>
              </a:r>
            </a:p>
          </p:txBody>
        </p:sp>
      </p:grpSp>
      <p:sp>
        <p:nvSpPr>
          <p:cNvPr id="32" name="Arrow: Right 31">
            <a:extLst>
              <a:ext uri="{FF2B5EF4-FFF2-40B4-BE49-F238E27FC236}">
                <a16:creationId xmlns:a16="http://schemas.microsoft.com/office/drawing/2014/main" id="{736077B4-6F4A-EECF-CB35-7B7C6C4375F7}"/>
              </a:ext>
            </a:extLst>
          </p:cNvPr>
          <p:cNvSpPr/>
          <p:nvPr/>
        </p:nvSpPr>
        <p:spPr>
          <a:xfrm>
            <a:off x="1257300" y="1747401"/>
            <a:ext cx="7121705" cy="268714"/>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DC5D806A-78D9-E589-CD5F-3E35219B3E7C}"/>
              </a:ext>
            </a:extLst>
          </p:cNvPr>
          <p:cNvGrpSpPr/>
          <p:nvPr/>
        </p:nvGrpSpPr>
        <p:grpSpPr>
          <a:xfrm>
            <a:off x="1257300" y="2554936"/>
            <a:ext cx="1797977" cy="1705239"/>
            <a:chOff x="1257300" y="1934637"/>
            <a:chExt cx="1797977" cy="1705239"/>
          </a:xfrm>
        </p:grpSpPr>
        <p:sp>
          <p:nvSpPr>
            <p:cNvPr id="5" name="Rectangle 4">
              <a:extLst>
                <a:ext uri="{FF2B5EF4-FFF2-40B4-BE49-F238E27FC236}">
                  <a16:creationId xmlns:a16="http://schemas.microsoft.com/office/drawing/2014/main" id="{9703F272-1B58-DC09-D604-483D1B4D2568}"/>
                </a:ext>
              </a:extLst>
            </p:cNvPr>
            <p:cNvSpPr>
              <a:spLocks/>
            </p:cNvSpPr>
            <p:nvPr/>
          </p:nvSpPr>
          <p:spPr>
            <a:xfrm>
              <a:off x="1257300" y="1934637"/>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sp>
          <p:nvSpPr>
            <p:cNvPr id="7" name="Rectangle 6">
              <a:extLst>
                <a:ext uri="{FF2B5EF4-FFF2-40B4-BE49-F238E27FC236}">
                  <a16:creationId xmlns:a16="http://schemas.microsoft.com/office/drawing/2014/main" id="{8628D3E0-F00A-5E2B-9266-BA4A34CBD10F}"/>
                </a:ext>
              </a:extLst>
            </p:cNvPr>
            <p:cNvSpPr>
              <a:spLocks/>
            </p:cNvSpPr>
            <p:nvPr/>
          </p:nvSpPr>
          <p:spPr>
            <a:xfrm>
              <a:off x="1257300" y="2838492"/>
              <a:ext cx="1797977" cy="801384"/>
            </a:xfrm>
            <a:prstGeom prst="rect">
              <a:avLst/>
            </a:prstGeom>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sz="1100" b="1"/>
            </a:p>
          </p:txBody>
        </p:sp>
        <p:pic>
          <p:nvPicPr>
            <p:cNvPr id="35" name="Graphic 34">
              <a:extLst>
                <a:ext uri="{FF2B5EF4-FFF2-40B4-BE49-F238E27FC236}">
                  <a16:creationId xmlns:a16="http://schemas.microsoft.com/office/drawing/2014/main" id="{AF9EDB17-A529-E1B8-080D-2FCE3F5DA25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412956" y="2037536"/>
              <a:ext cx="284384" cy="284384"/>
            </a:xfrm>
            <a:prstGeom prst="rect">
              <a:avLst/>
            </a:prstGeom>
          </p:spPr>
        </p:pic>
        <p:pic>
          <p:nvPicPr>
            <p:cNvPr id="39" name="Graphic 38">
              <a:extLst>
                <a:ext uri="{FF2B5EF4-FFF2-40B4-BE49-F238E27FC236}">
                  <a16:creationId xmlns:a16="http://schemas.microsoft.com/office/drawing/2014/main" id="{45B845C7-6C98-67F1-BDC0-10A0500CA50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412956" y="2918974"/>
              <a:ext cx="284384" cy="284384"/>
            </a:xfrm>
            <a:prstGeom prst="rect">
              <a:avLst/>
            </a:prstGeom>
          </p:spPr>
        </p:pic>
      </p:grpSp>
      <p:sp>
        <p:nvSpPr>
          <p:cNvPr id="57" name="TextBox 56">
            <a:extLst>
              <a:ext uri="{FF2B5EF4-FFF2-40B4-BE49-F238E27FC236}">
                <a16:creationId xmlns:a16="http://schemas.microsoft.com/office/drawing/2014/main" id="{6F080525-1BFF-A3D0-B479-8C94D38C11F2}"/>
              </a:ext>
            </a:extLst>
          </p:cNvPr>
          <p:cNvSpPr txBox="1">
            <a:spLocks/>
          </p:cNvSpPr>
          <p:nvPr/>
        </p:nvSpPr>
        <p:spPr>
          <a:xfrm>
            <a:off x="1257300" y="4362646"/>
            <a:ext cx="1797977" cy="200054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March 4:</a:t>
            </a:r>
            <a:r>
              <a:rPr lang="en-US" sz="1200"/>
              <a:t> ERCOT files PGRR145 and NPRR1325</a:t>
            </a:r>
            <a:endParaRPr lang="en-US" sz="1200" i="1" noProof="1"/>
          </a:p>
          <a:p>
            <a:r>
              <a:rPr lang="en-US" sz="1200" b="1"/>
              <a:t>March 17 and April 4:</a:t>
            </a:r>
            <a:r>
              <a:rPr lang="en-US" sz="1200"/>
              <a:t> targeted ERCOT comments to incorporate stakeholder feedback</a:t>
            </a:r>
          </a:p>
          <a:p>
            <a:r>
              <a:rPr lang="en-US" sz="1200" b="1"/>
              <a:t>Establishes foundational framework for Batch Zero execution </a:t>
            </a:r>
            <a:r>
              <a:rPr lang="en-US" sz="1200"/>
              <a:t>and LLI processing</a:t>
            </a:r>
            <a:endParaRPr lang="en-US" sz="1200" i="1" noProof="1"/>
          </a:p>
        </p:txBody>
      </p:sp>
      <p:sp>
        <p:nvSpPr>
          <p:cNvPr id="58" name="TextBox 57">
            <a:extLst>
              <a:ext uri="{FF2B5EF4-FFF2-40B4-BE49-F238E27FC236}">
                <a16:creationId xmlns:a16="http://schemas.microsoft.com/office/drawing/2014/main" id="{96147D91-BD19-FBF2-A456-A7ED190DDC8C}"/>
              </a:ext>
            </a:extLst>
          </p:cNvPr>
          <p:cNvSpPr txBox="1">
            <a:spLocks/>
          </p:cNvSpPr>
          <p:nvPr/>
        </p:nvSpPr>
        <p:spPr>
          <a:xfrm>
            <a:off x="3919164" y="4362646"/>
            <a:ext cx="1797977" cy="173893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April 17: </a:t>
            </a:r>
            <a:r>
              <a:rPr lang="en-US" sz="1200"/>
              <a:t>PCLR introduced as modular enhancement via comments to PGRR145/ NPRR1325</a:t>
            </a:r>
          </a:p>
          <a:p>
            <a:r>
              <a:rPr lang="en-US" sz="1200" b="1"/>
              <a:t>Enables early shaping of controllable load pathway</a:t>
            </a:r>
            <a:r>
              <a:rPr lang="en-US" sz="1200"/>
              <a:t> without delaying core filing</a:t>
            </a:r>
            <a:endParaRPr lang="en-US" sz="1200" i="1" noProof="1"/>
          </a:p>
        </p:txBody>
      </p:sp>
      <p:sp>
        <p:nvSpPr>
          <p:cNvPr id="59" name="TextBox 58">
            <a:extLst>
              <a:ext uri="{FF2B5EF4-FFF2-40B4-BE49-F238E27FC236}">
                <a16:creationId xmlns:a16="http://schemas.microsoft.com/office/drawing/2014/main" id="{C0E512AD-CFEA-7A53-74D4-CC0E97678618}"/>
              </a:ext>
            </a:extLst>
          </p:cNvPr>
          <p:cNvSpPr txBox="1">
            <a:spLocks/>
          </p:cNvSpPr>
          <p:nvPr/>
        </p:nvSpPr>
        <p:spPr>
          <a:xfrm>
            <a:off x="6581028" y="4362646"/>
            <a:ext cx="1797977" cy="155427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dirty="0"/>
              <a:t>May 1: </a:t>
            </a:r>
            <a:r>
              <a:rPr lang="en-US" sz="1200" dirty="0"/>
              <a:t>BYOG</a:t>
            </a:r>
            <a:r>
              <a:rPr lang="en-US" sz="1200" b="1" dirty="0"/>
              <a:t> </a:t>
            </a:r>
            <a:r>
              <a:rPr lang="en-US" sz="1200" dirty="0"/>
              <a:t>introduced as modular enhancement via comments to PGRR145 / NPRR1325</a:t>
            </a:r>
          </a:p>
          <a:p>
            <a:r>
              <a:rPr lang="en-US" sz="1200" b="1" dirty="0"/>
              <a:t>Enables integration of generation-backed load pathway </a:t>
            </a:r>
            <a:r>
              <a:rPr lang="en-US" sz="1200" dirty="0"/>
              <a:t>without delaying core filing</a:t>
            </a:r>
            <a:endParaRPr lang="en-US" sz="1200" i="1" noProof="1"/>
          </a:p>
        </p:txBody>
      </p:sp>
      <p:grpSp>
        <p:nvGrpSpPr>
          <p:cNvPr id="63" name="Group 62">
            <a:extLst>
              <a:ext uri="{FF2B5EF4-FFF2-40B4-BE49-F238E27FC236}">
                <a16:creationId xmlns:a16="http://schemas.microsoft.com/office/drawing/2014/main" id="{B691B4FC-E936-42C8-CC72-9D34A9F9D2D8}"/>
              </a:ext>
            </a:extLst>
          </p:cNvPr>
          <p:cNvGrpSpPr/>
          <p:nvPr/>
        </p:nvGrpSpPr>
        <p:grpSpPr>
          <a:xfrm>
            <a:off x="1257300" y="1428646"/>
            <a:ext cx="7121705" cy="220337"/>
            <a:chOff x="1257300" y="1284810"/>
            <a:chExt cx="7121705" cy="220337"/>
          </a:xfrm>
        </p:grpSpPr>
        <p:cxnSp>
          <p:nvCxnSpPr>
            <p:cNvPr id="60" name="LineBasicDefault 292">
              <a:extLst>
                <a:ext uri="{FF2B5EF4-FFF2-40B4-BE49-F238E27FC236}">
                  <a16:creationId xmlns:a16="http://schemas.microsoft.com/office/drawing/2014/main" id="{52195E0B-F3D7-B1A3-9345-3EA08E03EF12}"/>
                </a:ext>
              </a:extLst>
            </p:cNvPr>
            <p:cNvCxnSpPr>
              <a:cxnSpLocks/>
            </p:cNvCxnSpPr>
            <p:nvPr>
              <p:custDataLst>
                <p:tags r:id="rId8"/>
              </p:custDataLst>
            </p:nvPr>
          </p:nvCxnSpPr>
          <p:spPr>
            <a:xfrm>
              <a:off x="1257300" y="1505147"/>
              <a:ext cx="712170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C53E0A5-3F2A-A412-842F-33CD1F6B5CD6}"/>
                </a:ext>
              </a:extLst>
            </p:cNvPr>
            <p:cNvSpPr txBox="1">
              <a:spLocks/>
            </p:cNvSpPr>
            <p:nvPr/>
          </p:nvSpPr>
          <p:spPr>
            <a:xfrm>
              <a:off x="1257300" y="1284810"/>
              <a:ext cx="7121705"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noProof="1"/>
                <a:t>Path of PGRR145 and NPRR1325 towards governance approval</a:t>
              </a:r>
              <a:endParaRPr lang="en-US" sz="1200" noProof="1"/>
            </a:p>
          </p:txBody>
        </p:sp>
      </p:grpSp>
      <p:grpSp>
        <p:nvGrpSpPr>
          <p:cNvPr id="64" name="Group 63">
            <a:extLst>
              <a:ext uri="{FF2B5EF4-FFF2-40B4-BE49-F238E27FC236}">
                <a16:creationId xmlns:a16="http://schemas.microsoft.com/office/drawing/2014/main" id="{D2FFA642-1755-0D77-D97F-E4F9B66FE4B5}"/>
              </a:ext>
            </a:extLst>
          </p:cNvPr>
          <p:cNvGrpSpPr>
            <a:grpSpLocks/>
          </p:cNvGrpSpPr>
          <p:nvPr/>
        </p:nvGrpSpPr>
        <p:grpSpPr>
          <a:xfrm>
            <a:off x="9389405" y="1428646"/>
            <a:ext cx="2269195" cy="220337"/>
            <a:chOff x="1257300" y="1284810"/>
            <a:chExt cx="7121705" cy="220337"/>
          </a:xfrm>
        </p:grpSpPr>
        <p:cxnSp>
          <p:nvCxnSpPr>
            <p:cNvPr id="65" name="LineBasicDefault 292">
              <a:extLst>
                <a:ext uri="{FF2B5EF4-FFF2-40B4-BE49-F238E27FC236}">
                  <a16:creationId xmlns:a16="http://schemas.microsoft.com/office/drawing/2014/main" id="{D9984D70-0507-AD72-22CA-56E7502540DD}"/>
                </a:ext>
              </a:extLst>
            </p:cNvPr>
            <p:cNvCxnSpPr>
              <a:cxnSpLocks/>
            </p:cNvCxnSpPr>
            <p:nvPr>
              <p:custDataLst>
                <p:tags r:id="rId7"/>
              </p:custDataLst>
            </p:nvPr>
          </p:nvCxnSpPr>
          <p:spPr>
            <a:xfrm>
              <a:off x="1257300" y="1505147"/>
              <a:ext cx="712170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94C77100-6B7B-E5ED-7496-0593328D484F}"/>
                </a:ext>
              </a:extLst>
            </p:cNvPr>
            <p:cNvSpPr txBox="1">
              <a:spLocks/>
            </p:cNvSpPr>
            <p:nvPr/>
          </p:nvSpPr>
          <p:spPr>
            <a:xfrm>
              <a:off x="1257300" y="1284810"/>
              <a:ext cx="7121705"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noProof="1"/>
                <a:t>Key takeaways</a:t>
              </a:r>
              <a:endParaRPr lang="en-US" sz="1200" noProof="1"/>
            </a:p>
          </p:txBody>
        </p:sp>
      </p:grpSp>
      <p:grpSp>
        <p:nvGrpSpPr>
          <p:cNvPr id="70" name="ChevronBlue 70">
            <a:extLst>
              <a:ext uri="{FF2B5EF4-FFF2-40B4-BE49-F238E27FC236}">
                <a16:creationId xmlns:a16="http://schemas.microsoft.com/office/drawing/2014/main" id="{F7A84FDD-9DA5-EB7F-FED0-7FB2682CD201}"/>
              </a:ext>
            </a:extLst>
          </p:cNvPr>
          <p:cNvGrpSpPr>
            <a:grpSpLocks noChangeAspect="1"/>
          </p:cNvGrpSpPr>
          <p:nvPr>
            <p:custDataLst>
              <p:tags r:id="rId2"/>
            </p:custDataLst>
          </p:nvPr>
        </p:nvGrpSpPr>
        <p:grpSpPr>
          <a:xfrm>
            <a:off x="8686091" y="1474826"/>
            <a:ext cx="396228" cy="396228"/>
            <a:chOff x="1016000" y="1016000"/>
            <a:chExt cx="396228" cy="396228"/>
          </a:xfrm>
        </p:grpSpPr>
        <p:sp>
          <p:nvSpPr>
            <p:cNvPr id="67" name="Oval 66">
              <a:extLst>
                <a:ext uri="{FF2B5EF4-FFF2-40B4-BE49-F238E27FC236}">
                  <a16:creationId xmlns:a16="http://schemas.microsoft.com/office/drawing/2014/main" id="{E6E6A314-8537-FB44-5DAC-DF20972FFC69}"/>
                </a:ext>
              </a:extLst>
            </p:cNvPr>
            <p:cNvSpPr/>
            <p:nvPr/>
          </p:nvSpPr>
          <p:spPr>
            <a:xfrm>
              <a:off x="1016000" y="1016000"/>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a:extLst>
                <a:ext uri="{FF2B5EF4-FFF2-40B4-BE49-F238E27FC236}">
                  <a16:creationId xmlns:a16="http://schemas.microsoft.com/office/drawing/2014/main" id="{31A642BB-3F0A-3F11-2DA1-1BCD15AC45C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23614" y="1023614"/>
              <a:ext cx="381000" cy="381000"/>
            </a:xfrm>
            <a:prstGeom prst="rect">
              <a:avLst/>
            </a:prstGeom>
          </p:spPr>
        </p:pic>
      </p:grpSp>
      <p:sp>
        <p:nvSpPr>
          <p:cNvPr id="72" name="TextBox 71">
            <a:extLst>
              <a:ext uri="{FF2B5EF4-FFF2-40B4-BE49-F238E27FC236}">
                <a16:creationId xmlns:a16="http://schemas.microsoft.com/office/drawing/2014/main" id="{9C5982C6-92C9-F638-9C29-C3FAF1C01E85}"/>
              </a:ext>
            </a:extLst>
          </p:cNvPr>
          <p:cNvSpPr txBox="1">
            <a:spLocks/>
          </p:cNvSpPr>
          <p:nvPr/>
        </p:nvSpPr>
        <p:spPr>
          <a:xfrm>
            <a:off x="9389405" y="1756880"/>
            <a:ext cx="2269195" cy="220337"/>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171450" indent="-171450">
              <a:buFont typeface="Arial" panose="020B0604020202020204" pitchFamily="34" charset="0"/>
              <a:buChar char="•"/>
            </a:pPr>
            <a:r>
              <a:rPr lang="en-US" sz="1200" b="1"/>
              <a:t>Modular approach enables speed without locking design:</a:t>
            </a:r>
            <a:r>
              <a:rPr lang="en-US" sz="1200"/>
              <a:t> core framework advanced while PCLR and BYOG are developed in parallel</a:t>
            </a:r>
          </a:p>
          <a:p>
            <a:pPr marL="171450" indent="-171450">
              <a:buFont typeface="Arial" panose="020B0604020202020204" pitchFamily="34" charset="0"/>
              <a:buChar char="•"/>
            </a:pPr>
            <a:r>
              <a:rPr lang="en-US" sz="1200" b="1"/>
              <a:t>Convergence toward June Board:</a:t>
            </a:r>
            <a:r>
              <a:rPr lang="en-US" sz="1200"/>
              <a:t> PGRR145/NPRR1325, PCLR, and BYOG converge into a complete, minimum viable package for decision-making</a:t>
            </a:r>
          </a:p>
          <a:p>
            <a:pPr marL="171450" indent="-171450">
              <a:buFont typeface="Arial" panose="020B0604020202020204" pitchFamily="34" charset="0"/>
              <a:buChar char="•"/>
            </a:pPr>
            <a:r>
              <a:rPr lang="en-US" sz="1200" b="1"/>
              <a:t>Minimum viable, not final design:</a:t>
            </a:r>
            <a:r>
              <a:rPr lang="en-US" sz="1200"/>
              <a:t> PCLR and BYOG are introduced as initial concepts, with further refinement expected post June Board</a:t>
            </a:r>
            <a:endParaRPr lang="en-US" sz="1200" i="1" noProof="1"/>
          </a:p>
        </p:txBody>
      </p:sp>
      <p:sp>
        <p:nvSpPr>
          <p:cNvPr id="73" name="5. Source">
            <a:extLst>
              <a:ext uri="{FF2B5EF4-FFF2-40B4-BE49-F238E27FC236}">
                <a16:creationId xmlns:a16="http://schemas.microsoft.com/office/drawing/2014/main" id="{8F3C47FC-63F9-F364-BBE0-0EA19F226E5F}"/>
              </a:ext>
            </a:extLst>
          </p:cNvPr>
          <p:cNvSpPr txBox="1"/>
          <p:nvPr>
            <p:custDataLst>
              <p:tags r:id="rId3"/>
            </p:custDataLst>
          </p:nvPr>
        </p:nvSpPr>
        <p:spPr>
          <a:xfrm>
            <a:off x="1243584" y="6644797"/>
            <a:ext cx="10287000" cy="123111"/>
          </a:xfrm>
          <a:prstGeom prst="rect">
            <a:avLst/>
          </a:prstGeom>
          <a:noFill/>
        </p:spPr>
        <p:txBody>
          <a:bodyPr vert="horz" wrap="square" lIns="0" tIns="0" rIns="0" bIns="0" rtlCol="0" anchor="b" anchorCtr="0">
            <a:spAutoFit/>
          </a:bodyPr>
          <a:lstStyle/>
          <a:p>
            <a:r>
              <a:rPr lang="fr-FR" sz="800"/>
              <a:t>Source: ERCOT discussion</a:t>
            </a:r>
            <a:endParaRPr lang="en-US" sz="800"/>
          </a:p>
        </p:txBody>
      </p:sp>
      <p:sp>
        <p:nvSpPr>
          <p:cNvPr id="74" name="TrackerNumWhite 74">
            <a:extLst>
              <a:ext uri="{FF2B5EF4-FFF2-40B4-BE49-F238E27FC236}">
                <a16:creationId xmlns:a16="http://schemas.microsoft.com/office/drawing/2014/main" id="{BEA1BC78-189B-4076-E554-B2BC88C72A41}"/>
              </a:ext>
            </a:extLst>
          </p:cNvPr>
          <p:cNvSpPr/>
          <p:nvPr>
            <p:custDataLst>
              <p:tags r:id="rId4"/>
            </p:custDataLst>
          </p:nvPr>
        </p:nvSpPr>
        <p:spPr>
          <a:xfrm>
            <a:off x="1257300"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1</a:t>
            </a:r>
          </a:p>
        </p:txBody>
      </p:sp>
      <p:sp>
        <p:nvSpPr>
          <p:cNvPr id="76" name="TrackerNumWhite 74">
            <a:extLst>
              <a:ext uri="{FF2B5EF4-FFF2-40B4-BE49-F238E27FC236}">
                <a16:creationId xmlns:a16="http://schemas.microsoft.com/office/drawing/2014/main" id="{FB3599FC-EE65-E8F4-6FCF-6F5144E84606}"/>
              </a:ext>
            </a:extLst>
          </p:cNvPr>
          <p:cNvSpPr/>
          <p:nvPr>
            <p:custDataLst>
              <p:tags r:id="rId5"/>
            </p:custDataLst>
          </p:nvPr>
        </p:nvSpPr>
        <p:spPr>
          <a:xfrm>
            <a:off x="3919164"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2</a:t>
            </a:r>
          </a:p>
        </p:txBody>
      </p:sp>
      <p:sp>
        <p:nvSpPr>
          <p:cNvPr id="77" name="TrackerNumWhite 74">
            <a:extLst>
              <a:ext uri="{FF2B5EF4-FFF2-40B4-BE49-F238E27FC236}">
                <a16:creationId xmlns:a16="http://schemas.microsoft.com/office/drawing/2014/main" id="{AF2678DC-ABAE-5896-7EC0-C13529983854}"/>
              </a:ext>
            </a:extLst>
          </p:cNvPr>
          <p:cNvSpPr/>
          <p:nvPr>
            <p:custDataLst>
              <p:tags r:id="rId6"/>
            </p:custDataLst>
          </p:nvPr>
        </p:nvSpPr>
        <p:spPr>
          <a:xfrm>
            <a:off x="6581028" y="1742088"/>
            <a:ext cx="279340" cy="279340"/>
          </a:xfrm>
          <a:prstGeom prst="ellipse">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accent1"/>
                </a:solidFill>
              </a:rPr>
              <a:t>3</a:t>
            </a:r>
          </a:p>
        </p:txBody>
      </p:sp>
      <p:sp>
        <p:nvSpPr>
          <p:cNvPr id="78" name="TextBox 77">
            <a:extLst>
              <a:ext uri="{FF2B5EF4-FFF2-40B4-BE49-F238E27FC236}">
                <a16:creationId xmlns:a16="http://schemas.microsoft.com/office/drawing/2014/main" id="{DB48031A-DE82-FE41-F24B-11CCE56335AC}"/>
              </a:ext>
            </a:extLst>
          </p:cNvPr>
          <p:cNvSpPr txBox="1">
            <a:spLocks/>
          </p:cNvSpPr>
          <p:nvPr/>
        </p:nvSpPr>
        <p:spPr>
          <a:xfrm>
            <a:off x="1257300"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Core Batch Zero framework established</a:t>
            </a:r>
            <a:endParaRPr lang="en-US" sz="1200" b="1" i="1" noProof="1"/>
          </a:p>
        </p:txBody>
      </p:sp>
      <p:sp>
        <p:nvSpPr>
          <p:cNvPr id="79" name="TextBox 78">
            <a:extLst>
              <a:ext uri="{FF2B5EF4-FFF2-40B4-BE49-F238E27FC236}">
                <a16:creationId xmlns:a16="http://schemas.microsoft.com/office/drawing/2014/main" id="{3CCBA5E6-7E81-BD74-096F-3FB4D96A4976}"/>
              </a:ext>
            </a:extLst>
          </p:cNvPr>
          <p:cNvSpPr txBox="1">
            <a:spLocks/>
          </p:cNvSpPr>
          <p:nvPr/>
        </p:nvSpPr>
        <p:spPr>
          <a:xfrm>
            <a:off x="3919164"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PCLR framework integration</a:t>
            </a:r>
            <a:endParaRPr lang="en-US" sz="1200" i="1" noProof="1"/>
          </a:p>
        </p:txBody>
      </p:sp>
      <p:sp>
        <p:nvSpPr>
          <p:cNvPr id="80" name="TextBox 79">
            <a:extLst>
              <a:ext uri="{FF2B5EF4-FFF2-40B4-BE49-F238E27FC236}">
                <a16:creationId xmlns:a16="http://schemas.microsoft.com/office/drawing/2014/main" id="{226A7F85-1797-D1CB-21A5-502C2463FCFF}"/>
              </a:ext>
            </a:extLst>
          </p:cNvPr>
          <p:cNvSpPr txBox="1">
            <a:spLocks/>
          </p:cNvSpPr>
          <p:nvPr/>
        </p:nvSpPr>
        <p:spPr>
          <a:xfrm>
            <a:off x="6581028" y="2113062"/>
            <a:ext cx="179797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BYOG framework integration</a:t>
            </a:r>
            <a:endParaRPr lang="en-US" sz="1200" i="1" noProof="1"/>
          </a:p>
        </p:txBody>
      </p:sp>
      <p:sp>
        <p:nvSpPr>
          <p:cNvPr id="90" name="TextBox 89">
            <a:extLst>
              <a:ext uri="{FF2B5EF4-FFF2-40B4-BE49-F238E27FC236}">
                <a16:creationId xmlns:a16="http://schemas.microsoft.com/office/drawing/2014/main" id="{E71EB925-DADC-0A0F-73C7-6EBF7039D6BF}"/>
              </a:ext>
            </a:extLst>
          </p:cNvPr>
          <p:cNvSpPr txBox="1">
            <a:spLocks/>
          </p:cNvSpPr>
          <p:nvPr/>
        </p:nvSpPr>
        <p:spPr>
          <a:xfrm>
            <a:off x="1736903"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1" name="TextBox 90">
            <a:extLst>
              <a:ext uri="{FF2B5EF4-FFF2-40B4-BE49-F238E27FC236}">
                <a16:creationId xmlns:a16="http://schemas.microsoft.com/office/drawing/2014/main" id="{B6440C96-DF0C-F136-F93E-6B267EAB98A0}"/>
              </a:ext>
            </a:extLst>
          </p:cNvPr>
          <p:cNvSpPr txBox="1">
            <a:spLocks/>
          </p:cNvSpPr>
          <p:nvPr/>
        </p:nvSpPr>
        <p:spPr>
          <a:xfrm>
            <a:off x="4398767"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2" name="TextBox 91">
            <a:extLst>
              <a:ext uri="{FF2B5EF4-FFF2-40B4-BE49-F238E27FC236}">
                <a16:creationId xmlns:a16="http://schemas.microsoft.com/office/drawing/2014/main" id="{33C6E9CE-E258-63ED-846C-BD87BA8AB75D}"/>
              </a:ext>
            </a:extLst>
          </p:cNvPr>
          <p:cNvSpPr txBox="1">
            <a:spLocks/>
          </p:cNvSpPr>
          <p:nvPr/>
        </p:nvSpPr>
        <p:spPr>
          <a:xfrm>
            <a:off x="7060631" y="2707694"/>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PGRR145</a:t>
            </a:r>
            <a:endParaRPr lang="en-US" sz="1200" i="1" noProof="1">
              <a:solidFill>
                <a:schemeClr val="bg1"/>
              </a:solidFill>
            </a:endParaRPr>
          </a:p>
        </p:txBody>
      </p:sp>
      <p:sp>
        <p:nvSpPr>
          <p:cNvPr id="93" name="TextBox 92">
            <a:extLst>
              <a:ext uri="{FF2B5EF4-FFF2-40B4-BE49-F238E27FC236}">
                <a16:creationId xmlns:a16="http://schemas.microsoft.com/office/drawing/2014/main" id="{4F74B0CE-B577-BC63-4ECA-212767D228D2}"/>
              </a:ext>
            </a:extLst>
          </p:cNvPr>
          <p:cNvSpPr txBox="1">
            <a:spLocks/>
          </p:cNvSpPr>
          <p:nvPr/>
        </p:nvSpPr>
        <p:spPr>
          <a:xfrm>
            <a:off x="1736903"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
        <p:nvSpPr>
          <p:cNvPr id="94" name="TextBox 93">
            <a:extLst>
              <a:ext uri="{FF2B5EF4-FFF2-40B4-BE49-F238E27FC236}">
                <a16:creationId xmlns:a16="http://schemas.microsoft.com/office/drawing/2014/main" id="{E8B614D9-2379-A33B-CADA-537FBBDC9D16}"/>
              </a:ext>
            </a:extLst>
          </p:cNvPr>
          <p:cNvSpPr txBox="1">
            <a:spLocks/>
          </p:cNvSpPr>
          <p:nvPr/>
        </p:nvSpPr>
        <p:spPr>
          <a:xfrm>
            <a:off x="4398767"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
        <p:nvSpPr>
          <p:cNvPr id="95" name="TextBox 94">
            <a:extLst>
              <a:ext uri="{FF2B5EF4-FFF2-40B4-BE49-F238E27FC236}">
                <a16:creationId xmlns:a16="http://schemas.microsoft.com/office/drawing/2014/main" id="{E347F497-FF4B-100A-6313-A5F3CF61B53F}"/>
              </a:ext>
            </a:extLst>
          </p:cNvPr>
          <p:cNvSpPr txBox="1">
            <a:spLocks/>
          </p:cNvSpPr>
          <p:nvPr/>
        </p:nvSpPr>
        <p:spPr>
          <a:xfrm>
            <a:off x="7060631" y="3580369"/>
            <a:ext cx="83877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sz="1200" b="1">
                <a:solidFill>
                  <a:schemeClr val="bg1"/>
                </a:solidFill>
              </a:rPr>
              <a:t>NPRR1325</a:t>
            </a:r>
            <a:endParaRPr lang="en-US" sz="1200" i="1" noProof="1">
              <a:solidFill>
                <a:schemeClr val="bg1"/>
              </a:solidFill>
            </a:endParaRPr>
          </a:p>
        </p:txBody>
      </p:sp>
    </p:spTree>
    <p:extLst>
      <p:ext uri="{BB962C8B-B14F-4D97-AF65-F5344CB8AC3E}">
        <p14:creationId xmlns:p14="http://schemas.microsoft.com/office/powerpoint/2010/main" val="1083787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E0874-2978-F617-8925-45DF83E5BC0C}"/>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FCCFC4EC-A1A6-F474-3422-98C76F87E00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4" name="Object 2" hidden="1">
                        <a:extLst>
                          <a:ext uri="{FF2B5EF4-FFF2-40B4-BE49-F238E27FC236}">
                            <a16:creationId xmlns:a16="http://schemas.microsoft.com/office/drawing/2014/main" id="{FCCFC4EC-A1A6-F474-3422-98C76F87E00B}"/>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600F8DE7-50F3-A2AF-E5E2-4260A1AED141}"/>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dirty="0"/>
              <a:t>Overview of </a:t>
            </a:r>
            <a:r>
              <a:rPr lang="en-US" dirty="0">
                <a:solidFill>
                  <a:srgbClr val="171A1C"/>
                </a:solidFill>
                <a:cs typeface="Arial"/>
              </a:rPr>
              <a:t>Provisional Controllable Load Resource (PCLR)</a:t>
            </a:r>
            <a:br>
              <a:rPr lang="en-US" dirty="0">
                <a:solidFill>
                  <a:srgbClr val="171A1C"/>
                </a:solidFill>
                <a:cs typeface="Arial"/>
              </a:rPr>
            </a:br>
            <a:r>
              <a:rPr lang="en-US" b="0" i="1" dirty="0">
                <a:solidFill>
                  <a:srgbClr val="171A1C"/>
                </a:solidFill>
                <a:cs typeface="Arial"/>
              </a:rPr>
              <a:t>Design already filed as April 17 comments</a:t>
            </a:r>
            <a:br>
              <a:rPr lang="en-US" sz="3200" dirty="0">
                <a:solidFill>
                  <a:srgbClr val="171A1C"/>
                </a:solidFill>
                <a:cs typeface="Arial"/>
              </a:rPr>
            </a:br>
            <a:endParaRPr lang="en-US" dirty="0"/>
          </a:p>
        </p:txBody>
      </p:sp>
      <p:grpSp>
        <p:nvGrpSpPr>
          <p:cNvPr id="27" name="Group 26">
            <a:extLst>
              <a:ext uri="{FF2B5EF4-FFF2-40B4-BE49-F238E27FC236}">
                <a16:creationId xmlns:a16="http://schemas.microsoft.com/office/drawing/2014/main" id="{F0BDB5EB-B2BA-DF51-73F9-5BBA3E738279}"/>
              </a:ext>
            </a:extLst>
          </p:cNvPr>
          <p:cNvGrpSpPr/>
          <p:nvPr/>
        </p:nvGrpSpPr>
        <p:grpSpPr>
          <a:xfrm>
            <a:off x="1819276" y="2198345"/>
            <a:ext cx="2075727" cy="925852"/>
            <a:chOff x="3142216" y="2198345"/>
            <a:chExt cx="2075727" cy="925852"/>
          </a:xfrm>
        </p:grpSpPr>
        <p:cxnSp>
          <p:nvCxnSpPr>
            <p:cNvPr id="29" name="Straight Connector 28">
              <a:extLst>
                <a:ext uri="{FF2B5EF4-FFF2-40B4-BE49-F238E27FC236}">
                  <a16:creationId xmlns:a16="http://schemas.microsoft.com/office/drawing/2014/main" id="{691A1341-BA2D-2B64-8E42-CB53AC384E1D}"/>
                </a:ext>
              </a:extLst>
            </p:cNvPr>
            <p:cNvCxnSpPr>
              <a:cxnSpLocks/>
            </p:cNvCxnSpPr>
            <p:nvPr/>
          </p:nvCxnSpPr>
          <p:spPr>
            <a:xfrm flipH="1">
              <a:off x="4180079" y="2198345"/>
              <a:ext cx="0" cy="659153"/>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5" name="Isosceles Triangle 24">
              <a:extLst>
                <a:ext uri="{FF2B5EF4-FFF2-40B4-BE49-F238E27FC236}">
                  <a16:creationId xmlns:a16="http://schemas.microsoft.com/office/drawing/2014/main" id="{6AFFDC40-A18B-A38F-E878-9D59B9DE024F}"/>
                </a:ext>
              </a:extLst>
            </p:cNvPr>
            <p:cNvSpPr>
              <a:spLocks/>
            </p:cNvSpPr>
            <p:nvPr/>
          </p:nvSpPr>
          <p:spPr>
            <a:xfrm flipV="1">
              <a:off x="4028142" y="2857498"/>
              <a:ext cx="303874" cy="2666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cxnSp>
          <p:nvCxnSpPr>
            <p:cNvPr id="26" name="Straight Connector 25">
              <a:extLst>
                <a:ext uri="{FF2B5EF4-FFF2-40B4-BE49-F238E27FC236}">
                  <a16:creationId xmlns:a16="http://schemas.microsoft.com/office/drawing/2014/main" id="{6937412E-1EE9-DAA2-47AF-893CADF0732B}"/>
                </a:ext>
              </a:extLst>
            </p:cNvPr>
            <p:cNvCxnSpPr>
              <a:cxnSpLocks/>
            </p:cNvCxnSpPr>
            <p:nvPr/>
          </p:nvCxnSpPr>
          <p:spPr>
            <a:xfrm>
              <a:off x="3142216" y="2198345"/>
              <a:ext cx="2075727"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65919F12-D58E-25EA-2625-5449FC1BEACC}"/>
                </a:ext>
              </a:extLst>
            </p:cNvPr>
            <p:cNvGrpSpPr/>
            <p:nvPr/>
          </p:nvGrpSpPr>
          <p:grpSpPr>
            <a:xfrm>
              <a:off x="4070347" y="2418190"/>
              <a:ext cx="219464" cy="219464"/>
              <a:chOff x="4070347" y="2263909"/>
              <a:chExt cx="219464" cy="219464"/>
            </a:xfrm>
          </p:grpSpPr>
          <p:sp>
            <p:nvSpPr>
              <p:cNvPr id="36" name="Oval 35">
                <a:extLst>
                  <a:ext uri="{FF2B5EF4-FFF2-40B4-BE49-F238E27FC236}">
                    <a16:creationId xmlns:a16="http://schemas.microsoft.com/office/drawing/2014/main" id="{28096A18-6608-12D9-F445-3415D80CC454}"/>
                  </a:ext>
                </a:extLst>
              </p:cNvPr>
              <p:cNvSpPr/>
              <p:nvPr/>
            </p:nvSpPr>
            <p:spPr>
              <a:xfrm>
                <a:off x="4070347" y="2263909"/>
                <a:ext cx="219464" cy="219464"/>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7" name="Graphic 36">
                <a:extLst>
                  <a:ext uri="{FF2B5EF4-FFF2-40B4-BE49-F238E27FC236}">
                    <a16:creationId xmlns:a16="http://schemas.microsoft.com/office/drawing/2014/main" id="{3291690E-2232-5826-88FD-CD6DC1DBA70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074564" y="2268126"/>
                <a:ext cx="211029" cy="211029"/>
              </a:xfrm>
              <a:prstGeom prst="rect">
                <a:avLst/>
              </a:prstGeom>
            </p:spPr>
          </p:pic>
        </p:grpSp>
      </p:grpSp>
      <p:sp>
        <p:nvSpPr>
          <p:cNvPr id="15" name="TextBox 14">
            <a:extLst>
              <a:ext uri="{FF2B5EF4-FFF2-40B4-BE49-F238E27FC236}">
                <a16:creationId xmlns:a16="http://schemas.microsoft.com/office/drawing/2014/main" id="{DE90D579-9815-8215-B587-E136EA5EE0D7}"/>
              </a:ext>
            </a:extLst>
          </p:cNvPr>
          <p:cNvSpPr txBox="1">
            <a:spLocks/>
          </p:cNvSpPr>
          <p:nvPr>
            <p:custDataLst>
              <p:tags r:id="rId3"/>
            </p:custDataLst>
          </p:nvPr>
        </p:nvSpPr>
        <p:spPr>
          <a:xfrm>
            <a:off x="1819276" y="3289395"/>
            <a:ext cx="7325253" cy="111569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Large Load participates as a </a:t>
            </a:r>
            <a:r>
              <a:rPr kumimoji="0" lang="en-US" sz="1400" b="1" i="0" u="none" strike="noStrike" kern="1200" cap="none" spc="0" normalizeH="0" baseline="0" noProof="0">
                <a:ln>
                  <a:noFill/>
                </a:ln>
                <a:solidFill>
                  <a:srgbClr val="171A1C"/>
                </a:solidFill>
                <a:effectLst/>
                <a:uLnTx/>
                <a:uFillTx/>
                <a:latin typeface="Arial"/>
                <a:ea typeface="+mn-ea"/>
                <a:cs typeface="+mn-cs"/>
              </a:rPr>
              <a:t>Provisional Controllable Load Resource (PCLR)</a:t>
            </a:r>
            <a:r>
              <a:rPr kumimoji="0" lang="en-US" sz="1400" b="0" i="0" u="none" strike="noStrike" kern="1200" cap="none" spc="0" normalizeH="0" baseline="0" noProof="0">
                <a:ln>
                  <a:noFill/>
                </a:ln>
                <a:solidFill>
                  <a:srgbClr val="171A1C"/>
                </a:solidFill>
                <a:effectLst/>
                <a:uLnTx/>
                <a:uFillTx/>
                <a:latin typeface="Arial"/>
                <a:ea typeface="+mn-ea"/>
                <a:cs typeface="+mn-cs"/>
              </a:rPr>
              <a:t>, where a portion of load is firm (LPC) and the remaining load is flexible and subject to dispatch</a:t>
            </a:r>
          </a:p>
          <a:p>
            <a:pPr lvl="1">
              <a:buClr>
                <a:srgbClr val="171A1C"/>
              </a:buClr>
              <a:defRPr/>
            </a:pPr>
            <a:r>
              <a:rPr kumimoji="0" lang="en-US" sz="1400" b="0" i="0" u="none" strike="noStrike" kern="1200" cap="none" spc="0" normalizeH="0" baseline="0" noProof="0">
                <a:ln>
                  <a:noFill/>
                </a:ln>
                <a:solidFill>
                  <a:srgbClr val="171A1C"/>
                </a:solidFill>
                <a:effectLst/>
                <a:uLnTx/>
                <a:uFillTx/>
                <a:latin typeface="Arial"/>
                <a:ea typeface="+mn-ea"/>
                <a:cs typeface="+mn-cs"/>
              </a:rPr>
              <a:t>The PCLR framework enables </a:t>
            </a:r>
            <a:r>
              <a:rPr lang="en-US" sz="1400">
                <a:solidFill>
                  <a:srgbClr val="171A1C"/>
                </a:solidFill>
                <a:latin typeface="Arial"/>
              </a:rPr>
              <a:t>Load to </a:t>
            </a:r>
            <a:r>
              <a:rPr lang="en-US" sz="1400">
                <a:latin typeface="Arial"/>
              </a:rPr>
              <a:t>consume more energy in unconstrained hours of the day </a:t>
            </a:r>
            <a:r>
              <a:rPr kumimoji="0" lang="en-US" sz="1400" b="0" i="0" u="none" strike="noStrike" kern="1200" cap="none" spc="0" normalizeH="0" baseline="0" noProof="0">
                <a:ln>
                  <a:noFill/>
                </a:ln>
                <a:effectLst/>
                <a:uLnTx/>
                <a:uFillTx/>
                <a:latin typeface="Arial"/>
                <a:ea typeface="+mn-ea"/>
                <a:cs typeface="+mn-cs"/>
              </a:rPr>
              <a:t>ahead of full transmission build-out</a:t>
            </a:r>
            <a:r>
              <a:rPr kumimoji="0" lang="en-US" sz="1400" b="0" i="0" u="none" strike="noStrike" kern="1200" cap="none" spc="0" normalizeH="0" baseline="0" noProof="0">
                <a:ln>
                  <a:noFill/>
                </a:ln>
                <a:solidFill>
                  <a:srgbClr val="171A1C"/>
                </a:solidFill>
                <a:effectLst/>
                <a:uLnTx/>
                <a:uFillTx/>
                <a:latin typeface="Arial"/>
                <a:ea typeface="+mn-ea"/>
                <a:cs typeface="+mn-cs"/>
              </a:rPr>
              <a:t>, with firm MW defined in the Batch Zero study and non-firm MW managed through SCED</a:t>
            </a:r>
            <a:endParaRPr lang="en-US" sz="1400" b="0" i="0" u="none" strike="noStrike" kern="1200" cap="none" spc="0" normalizeH="0" baseline="0" noProof="0">
              <a:ln>
                <a:noFill/>
              </a:ln>
              <a:solidFill>
                <a:srgbClr val="171A1C"/>
              </a:solidFill>
              <a:effectLst/>
              <a:uLnTx/>
              <a:uFillTx/>
              <a:latin typeface="Arial"/>
              <a:cs typeface="Arial"/>
            </a:endParaRPr>
          </a:p>
        </p:txBody>
      </p:sp>
      <p:sp>
        <p:nvSpPr>
          <p:cNvPr id="11" name="TextBox 10">
            <a:extLst>
              <a:ext uri="{FF2B5EF4-FFF2-40B4-BE49-F238E27FC236}">
                <a16:creationId xmlns:a16="http://schemas.microsoft.com/office/drawing/2014/main" id="{8548CA3F-0B03-3083-4B8E-2A78C28CE8F5}"/>
              </a:ext>
            </a:extLst>
          </p:cNvPr>
          <p:cNvSpPr txBox="1">
            <a:spLocks/>
          </p:cNvSpPr>
          <p:nvPr/>
        </p:nvSpPr>
        <p:spPr>
          <a:xfrm>
            <a:off x="507108" y="3289395"/>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sp>
        <p:nvSpPr>
          <p:cNvPr id="13" name="TextBox 12">
            <a:extLst>
              <a:ext uri="{FF2B5EF4-FFF2-40B4-BE49-F238E27FC236}">
                <a16:creationId xmlns:a16="http://schemas.microsoft.com/office/drawing/2014/main" id="{33EA9F8D-14D3-8F9B-5BB1-AEA51BC01CB1}"/>
              </a:ext>
            </a:extLst>
          </p:cNvPr>
          <p:cNvSpPr txBox="1">
            <a:spLocks/>
          </p:cNvSpPr>
          <p:nvPr/>
        </p:nvSpPr>
        <p:spPr>
          <a:xfrm>
            <a:off x="507108" y="4627678"/>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Details</a:t>
            </a:r>
          </a:p>
        </p:txBody>
      </p:sp>
      <p:sp>
        <p:nvSpPr>
          <p:cNvPr id="17" name="TextBox 16">
            <a:extLst>
              <a:ext uri="{FF2B5EF4-FFF2-40B4-BE49-F238E27FC236}">
                <a16:creationId xmlns:a16="http://schemas.microsoft.com/office/drawing/2014/main" id="{B8283F25-3CAF-328B-FBB3-7ADB7E112516}"/>
              </a:ext>
            </a:extLst>
          </p:cNvPr>
          <p:cNvSpPr txBox="1">
            <a:spLocks/>
          </p:cNvSpPr>
          <p:nvPr>
            <p:custDataLst>
              <p:tags r:id="rId4"/>
            </p:custDataLst>
          </p:nvPr>
        </p:nvSpPr>
        <p:spPr>
          <a:xfrm>
            <a:off x="1819275" y="4627678"/>
            <a:ext cx="7325253" cy="136960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Split between firm and flexible load defined through the Load Commissioning Plan (LCP) (LPC = firm MW; remaining load operates as PCLR)</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PCLR participates as </a:t>
            </a:r>
            <a:r>
              <a:rPr kumimoji="0" lang="en-US" sz="1400" b="1" i="0" u="none" strike="noStrike" kern="1200" cap="none" spc="0" normalizeH="0" baseline="0" noProof="0">
                <a:ln>
                  <a:noFill/>
                </a:ln>
                <a:solidFill>
                  <a:srgbClr val="171A1C"/>
                </a:solidFill>
                <a:effectLst/>
                <a:uLnTx/>
                <a:uFillTx/>
                <a:latin typeface="Arial"/>
                <a:ea typeface="+mn-ea"/>
                <a:cs typeface="+mn-cs"/>
              </a:rPr>
              <a:t>dispatchable demand </a:t>
            </a:r>
            <a:r>
              <a:rPr kumimoji="0" lang="en-US" sz="1400" b="0" i="0" u="none" strike="noStrike" kern="1200" cap="none" spc="0" normalizeH="0" baseline="0" noProof="0">
                <a:ln>
                  <a:noFill/>
                </a:ln>
                <a:solidFill>
                  <a:srgbClr val="171A1C"/>
                </a:solidFill>
                <a:effectLst/>
                <a:uLnTx/>
                <a:uFillTx/>
                <a:latin typeface="Arial"/>
                <a:ea typeface="+mn-ea"/>
                <a:cs typeface="+mn-cs"/>
              </a:rPr>
              <a:t>and must follow SCED basepoints within its operating range</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Full requested load is studied in Batch Zero, with </a:t>
            </a:r>
            <a:r>
              <a:rPr kumimoji="0" lang="en-US" sz="1400" b="1" i="0" u="none" strike="noStrike" kern="1200" cap="none" spc="0" normalizeH="0" baseline="0" noProof="0">
                <a:ln>
                  <a:noFill/>
                </a:ln>
                <a:solidFill>
                  <a:srgbClr val="171A1C"/>
                </a:solidFill>
                <a:effectLst/>
                <a:uLnTx/>
                <a:uFillTx/>
                <a:latin typeface="Arial"/>
                <a:ea typeface="+mn-ea"/>
                <a:cs typeface="+mn-cs"/>
              </a:rPr>
              <a:t>transmission upgrades identified to transition PCLR to firm service over time</a:t>
            </a:r>
          </a:p>
        </p:txBody>
      </p:sp>
      <p:grpSp>
        <p:nvGrpSpPr>
          <p:cNvPr id="9" name="Group 8">
            <a:extLst>
              <a:ext uri="{FF2B5EF4-FFF2-40B4-BE49-F238E27FC236}">
                <a16:creationId xmlns:a16="http://schemas.microsoft.com/office/drawing/2014/main" id="{A7BB1926-36E1-0B82-2DBB-2C5416E4B468}"/>
              </a:ext>
            </a:extLst>
          </p:cNvPr>
          <p:cNvGrpSpPr>
            <a:grpSpLocks/>
          </p:cNvGrpSpPr>
          <p:nvPr/>
        </p:nvGrpSpPr>
        <p:grpSpPr>
          <a:xfrm>
            <a:off x="507108" y="1699996"/>
            <a:ext cx="8637420" cy="291941"/>
            <a:chOff x="507108" y="1699996"/>
            <a:chExt cx="11151492" cy="291941"/>
          </a:xfrm>
        </p:grpSpPr>
        <p:cxnSp>
          <p:nvCxnSpPr>
            <p:cNvPr id="22" name="LineBasicDefault 292">
              <a:extLst>
                <a:ext uri="{FF2B5EF4-FFF2-40B4-BE49-F238E27FC236}">
                  <a16:creationId xmlns:a16="http://schemas.microsoft.com/office/drawing/2014/main" id="{F8CD6090-3611-55C8-634F-92A7ACC3D301}"/>
                </a:ext>
              </a:extLst>
            </p:cNvPr>
            <p:cNvCxnSpPr>
              <a:cxnSpLocks/>
            </p:cNvCxnSpPr>
            <p:nvPr>
              <p:custDataLst>
                <p:tags r:id="rId6"/>
              </p:custDataLst>
            </p:nvPr>
          </p:nvCxnSpPr>
          <p:spPr>
            <a:xfrm>
              <a:off x="507108" y="1991937"/>
              <a:ext cx="11151492"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15999F5-D542-98B9-3A32-28A7E58A9B8F}"/>
                </a:ext>
              </a:extLst>
            </p:cNvPr>
            <p:cNvSpPr txBox="1">
              <a:spLocks/>
            </p:cNvSpPr>
            <p:nvPr/>
          </p:nvSpPr>
          <p:spPr>
            <a:xfrm>
              <a:off x="507108" y="1699996"/>
              <a:ext cx="1115149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171A1C"/>
                </a:buClr>
                <a:defRPr/>
              </a:pPr>
              <a:r>
                <a:rPr lang="en-US" b="1">
                  <a:solidFill>
                    <a:srgbClr val="171A1C"/>
                  </a:solidFill>
                  <a:latin typeface="Arial"/>
                  <a:cs typeface="Arial"/>
                </a:rPr>
                <a:t>Provisional Controllable Load Resource (PCLR)</a:t>
              </a:r>
              <a:endParaRPr kumimoji="0" lang="en-US" b="1" i="0" u="none" strike="noStrike" kern="1200" cap="none" spc="0" normalizeH="0" baseline="0" noProof="0">
                <a:ln>
                  <a:noFill/>
                </a:ln>
                <a:solidFill>
                  <a:srgbClr val="171A1C"/>
                </a:solidFill>
                <a:effectLst/>
                <a:uLnTx/>
                <a:uFillTx/>
                <a:latin typeface="Arial"/>
                <a:ea typeface="+mn-ea"/>
                <a:cs typeface="Arial"/>
              </a:endParaRPr>
            </a:p>
          </p:txBody>
        </p:sp>
      </p:grpSp>
      <p:grpSp>
        <p:nvGrpSpPr>
          <p:cNvPr id="74" name="XWhite 32">
            <a:extLst>
              <a:ext uri="{FF2B5EF4-FFF2-40B4-BE49-F238E27FC236}">
                <a16:creationId xmlns:a16="http://schemas.microsoft.com/office/drawing/2014/main" id="{43C3E7B8-C219-C368-4437-F5B31AAE65ED}"/>
              </a:ext>
            </a:extLst>
          </p:cNvPr>
          <p:cNvGrpSpPr>
            <a:grpSpLocks noChangeAspect="1"/>
          </p:cNvGrpSpPr>
          <p:nvPr>
            <p:custDataLst>
              <p:tags r:id="rId5"/>
            </p:custDataLst>
          </p:nvPr>
        </p:nvGrpSpPr>
        <p:grpSpPr>
          <a:xfrm>
            <a:off x="9751364" y="1302634"/>
            <a:ext cx="184843" cy="184843"/>
            <a:chOff x="1016000" y="1016000"/>
            <a:chExt cx="396228" cy="396228"/>
          </a:xfrm>
        </p:grpSpPr>
        <p:sp>
          <p:nvSpPr>
            <p:cNvPr id="76" name="Oval 75">
              <a:extLst>
                <a:ext uri="{FF2B5EF4-FFF2-40B4-BE49-F238E27FC236}">
                  <a16:creationId xmlns:a16="http://schemas.microsoft.com/office/drawing/2014/main" id="{DF1DC017-8054-9EAD-DA19-DC5C0DFCBBB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77" name="Graphic 76">
              <a:extLst>
                <a:ext uri="{FF2B5EF4-FFF2-40B4-BE49-F238E27FC236}">
                  <a16:creationId xmlns:a16="http://schemas.microsoft.com/office/drawing/2014/main" id="{F58D911E-4152-7283-88F2-8C2F477FA6F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23614" y="1023614"/>
              <a:ext cx="381000" cy="381000"/>
            </a:xfrm>
            <a:prstGeom prst="rect">
              <a:avLst/>
            </a:prstGeom>
          </p:spPr>
        </p:pic>
      </p:grpSp>
      <p:sp>
        <p:nvSpPr>
          <p:cNvPr id="64" name="TextBox 63">
            <a:extLst>
              <a:ext uri="{FF2B5EF4-FFF2-40B4-BE49-F238E27FC236}">
                <a16:creationId xmlns:a16="http://schemas.microsoft.com/office/drawing/2014/main" id="{CC7823A0-5413-55F6-3DAB-820484E9E896}"/>
              </a:ext>
            </a:extLst>
          </p:cNvPr>
          <p:cNvSpPr txBox="1"/>
          <p:nvPr/>
        </p:nvSpPr>
        <p:spPr>
          <a:xfrm>
            <a:off x="10055597" y="1302722"/>
            <a:ext cx="1603003"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Point of interconnection</a:t>
            </a:r>
          </a:p>
        </p:txBody>
      </p:sp>
      <p:cxnSp>
        <p:nvCxnSpPr>
          <p:cNvPr id="67" name="Straight Connector 66">
            <a:extLst>
              <a:ext uri="{FF2B5EF4-FFF2-40B4-BE49-F238E27FC236}">
                <a16:creationId xmlns:a16="http://schemas.microsoft.com/office/drawing/2014/main" id="{4EB43148-ADB9-EC48-44C9-293C5554D5E0}"/>
              </a:ext>
            </a:extLst>
          </p:cNvPr>
          <p:cNvCxnSpPr>
            <a:cxnSpLocks/>
          </p:cNvCxnSpPr>
          <p:nvPr/>
        </p:nvCxnSpPr>
        <p:spPr>
          <a:xfrm>
            <a:off x="507108" y="4493304"/>
            <a:ext cx="8637420" cy="0"/>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0D51D92-2957-B944-0AD4-454EC6C292B7}"/>
              </a:ext>
            </a:extLst>
          </p:cNvPr>
          <p:cNvGrpSpPr/>
          <p:nvPr/>
        </p:nvGrpSpPr>
        <p:grpSpPr>
          <a:xfrm>
            <a:off x="8955849" y="1302722"/>
            <a:ext cx="624323" cy="184666"/>
            <a:chOff x="7751899" y="1302722"/>
            <a:chExt cx="624323" cy="184666"/>
          </a:xfrm>
        </p:grpSpPr>
        <p:sp>
          <p:nvSpPr>
            <p:cNvPr id="5" name="Isosceles Triangle 4">
              <a:extLst>
                <a:ext uri="{FF2B5EF4-FFF2-40B4-BE49-F238E27FC236}">
                  <a16:creationId xmlns:a16="http://schemas.microsoft.com/office/drawing/2014/main" id="{7CB97E54-5DC6-9A60-49ED-23C9B3980DBE}"/>
                </a:ext>
              </a:extLst>
            </p:cNvPr>
            <p:cNvSpPr>
              <a:spLocks/>
            </p:cNvSpPr>
            <p:nvPr/>
          </p:nvSpPr>
          <p:spPr>
            <a:xfrm flipV="1">
              <a:off x="7751899" y="1312256"/>
              <a:ext cx="188682" cy="1655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7" name="TextBox 6">
              <a:extLst>
                <a:ext uri="{FF2B5EF4-FFF2-40B4-BE49-F238E27FC236}">
                  <a16:creationId xmlns:a16="http://schemas.microsoft.com/office/drawing/2014/main" id="{0BDA5E1E-9C3B-7692-708E-C9834B7580F7}"/>
                </a:ext>
              </a:extLst>
            </p:cNvPr>
            <p:cNvSpPr txBox="1"/>
            <p:nvPr/>
          </p:nvSpPr>
          <p:spPr>
            <a:xfrm>
              <a:off x="8036385" y="1302722"/>
              <a:ext cx="339837"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Load</a:t>
              </a:r>
            </a:p>
          </p:txBody>
        </p:sp>
      </p:grpSp>
      <p:sp>
        <p:nvSpPr>
          <p:cNvPr id="24" name="TextBox 23">
            <a:extLst>
              <a:ext uri="{FF2B5EF4-FFF2-40B4-BE49-F238E27FC236}">
                <a16:creationId xmlns:a16="http://schemas.microsoft.com/office/drawing/2014/main" id="{75833A5A-DA16-93D8-259B-0A6647CC026B}"/>
              </a:ext>
            </a:extLst>
          </p:cNvPr>
          <p:cNvSpPr txBox="1">
            <a:spLocks/>
          </p:cNvSpPr>
          <p:nvPr/>
        </p:nvSpPr>
        <p:spPr>
          <a:xfrm>
            <a:off x="507108" y="2198345"/>
            <a:ext cx="1044615"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scheme</a:t>
            </a:r>
          </a:p>
        </p:txBody>
      </p:sp>
      <p:sp>
        <p:nvSpPr>
          <p:cNvPr id="34" name="Slide Number Placeholder 4">
            <a:extLst>
              <a:ext uri="{FF2B5EF4-FFF2-40B4-BE49-F238E27FC236}">
                <a16:creationId xmlns:a16="http://schemas.microsoft.com/office/drawing/2014/main" id="{6106E3C7-4C98-EF98-30F2-B3B00BDE8BB1}"/>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6</a:t>
            </a:fld>
            <a:endParaRPr lang="en-US"/>
          </a:p>
        </p:txBody>
      </p:sp>
      <p:pic>
        <p:nvPicPr>
          <p:cNvPr id="14" name="Picture 13">
            <a:extLst>
              <a:ext uri="{FF2B5EF4-FFF2-40B4-BE49-F238E27FC236}">
                <a16:creationId xmlns:a16="http://schemas.microsoft.com/office/drawing/2014/main" id="{E43AAAD3-CEF6-2653-39B9-B15093194746}"/>
              </a:ext>
            </a:extLst>
          </p:cNvPr>
          <p:cNvPicPr>
            <a:picLocks noChangeAspect="1"/>
          </p:cNvPicPr>
          <p:nvPr/>
        </p:nvPicPr>
        <p:blipFill>
          <a:blip r:embed="rId12"/>
          <a:stretch>
            <a:fillRect/>
          </a:stretch>
        </p:blipFill>
        <p:spPr>
          <a:xfrm>
            <a:off x="9701806" y="3353216"/>
            <a:ext cx="2310584" cy="2469094"/>
          </a:xfrm>
          <a:prstGeom prst="rect">
            <a:avLst/>
          </a:prstGeom>
        </p:spPr>
      </p:pic>
    </p:spTree>
    <p:extLst>
      <p:ext uri="{BB962C8B-B14F-4D97-AF65-F5344CB8AC3E}">
        <p14:creationId xmlns:p14="http://schemas.microsoft.com/office/powerpoint/2010/main" val="1568560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06884CAB-DE0D-8E60-40E1-22F4F8334BA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3" progId="TCLayout.ActiveDocument.1">
                  <p:embed/>
                </p:oleObj>
              </mc:Choice>
              <mc:Fallback>
                <p:oleObj name="think-cell Slide" r:id="rId8" imgW="404" imgH="403" progId="TCLayout.ActiveDocument.1">
                  <p:embed/>
                  <p:pic>
                    <p:nvPicPr>
                      <p:cNvPr id="6" name="Object 2" hidden="1">
                        <a:extLst>
                          <a:ext uri="{FF2B5EF4-FFF2-40B4-BE49-F238E27FC236}">
                            <a16:creationId xmlns:a16="http://schemas.microsoft.com/office/drawing/2014/main" id="{06884CAB-DE0D-8E60-40E1-22F4F8334BA9}"/>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2212860-9B00-2FE8-E807-0273DF2FC30E}"/>
              </a:ext>
            </a:extLst>
          </p:cNvPr>
          <p:cNvSpPr>
            <a:spLocks noGrp="1"/>
          </p:cNvSpPr>
          <p:nvPr>
            <p:ph type="title"/>
          </p:nvPr>
        </p:nvSpPr>
        <p:spPr>
          <a:xfrm>
            <a:off x="1257300" y="457200"/>
            <a:ext cx="10717306" cy="553998"/>
          </a:xfrm>
        </p:spPr>
        <p:txBody>
          <a:bodyPr vert="horz" wrap="square">
            <a:spAutoFit/>
          </a:bodyPr>
          <a:lstStyle/>
          <a:p>
            <a:r>
              <a:rPr lang="en-US" sz="2000" dirty="0"/>
              <a:t>Conceptual Batch Zero BYOG operating configurations for Large Load interconnection</a:t>
            </a:r>
            <a:br>
              <a:rPr lang="en-US" sz="2000" baseline="30000" dirty="0"/>
            </a:br>
            <a:r>
              <a:rPr lang="en-US" sz="2000" b="0" i="1" dirty="0">
                <a:solidFill>
                  <a:srgbClr val="171A1C"/>
                </a:solidFill>
                <a:cs typeface="Arial"/>
              </a:rPr>
              <a:t>Design review sign-off on Thursday, to be filed Friday as May 1 Comments</a:t>
            </a:r>
            <a:endParaRPr lang="de-DE" sz="2000" dirty="0"/>
          </a:p>
        </p:txBody>
      </p:sp>
      <p:grpSp>
        <p:nvGrpSpPr>
          <p:cNvPr id="17" name="Group 16">
            <a:extLst>
              <a:ext uri="{FF2B5EF4-FFF2-40B4-BE49-F238E27FC236}">
                <a16:creationId xmlns:a16="http://schemas.microsoft.com/office/drawing/2014/main" id="{4420F596-3C1D-9C40-C746-336C50AC0538}"/>
              </a:ext>
            </a:extLst>
          </p:cNvPr>
          <p:cNvGrpSpPr/>
          <p:nvPr/>
        </p:nvGrpSpPr>
        <p:grpSpPr>
          <a:xfrm>
            <a:off x="1359358" y="1473424"/>
            <a:ext cx="4736640" cy="285750"/>
            <a:chOff x="554735" y="1724025"/>
            <a:chExt cx="6967728" cy="285750"/>
          </a:xfrm>
        </p:grpSpPr>
        <p:sp>
          <p:nvSpPr>
            <p:cNvPr id="18" name="TextBox 17">
              <a:extLst>
                <a:ext uri="{FF2B5EF4-FFF2-40B4-BE49-F238E27FC236}">
                  <a16:creationId xmlns:a16="http://schemas.microsoft.com/office/drawing/2014/main" id="{7A313CF8-E03D-B89B-941A-9320257A893C}"/>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dirty="0"/>
                <a:t>Withdrawal-Limited Private Use Network</a:t>
              </a:r>
              <a:endParaRPr lang="en-US" sz="1400" i="1" dirty="0"/>
            </a:p>
          </p:txBody>
        </p:sp>
        <p:cxnSp>
          <p:nvCxnSpPr>
            <p:cNvPr id="19" name="LineBasicDefault 292">
              <a:extLst>
                <a:ext uri="{FF2B5EF4-FFF2-40B4-BE49-F238E27FC236}">
                  <a16:creationId xmlns:a16="http://schemas.microsoft.com/office/drawing/2014/main" id="{9DAC2BF0-7EE7-7B9C-8C5F-E9DAC168F520}"/>
                </a:ext>
              </a:extLst>
            </p:cNvPr>
            <p:cNvCxnSpPr>
              <a:cxnSpLocks/>
            </p:cNvCxnSpPr>
            <p:nvPr>
              <p:custDataLst>
                <p:tags r:id="rId6"/>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32" name="4. Footnote">
            <a:extLst>
              <a:ext uri="{FF2B5EF4-FFF2-40B4-BE49-F238E27FC236}">
                <a16:creationId xmlns:a16="http://schemas.microsoft.com/office/drawing/2014/main" id="{E4A68C18-8802-7099-8FA2-09D55C9A4C96}"/>
              </a:ext>
            </a:extLst>
          </p:cNvPr>
          <p:cNvSpPr txBox="1"/>
          <p:nvPr>
            <p:custDataLst>
              <p:tags r:id="rId2"/>
            </p:custDataLst>
          </p:nvPr>
        </p:nvSpPr>
        <p:spPr>
          <a:xfrm>
            <a:off x="554734" y="6515756"/>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33" name="TextBox 62">
            <a:extLst>
              <a:ext uri="{FF2B5EF4-FFF2-40B4-BE49-F238E27FC236}">
                <a16:creationId xmlns:a16="http://schemas.microsoft.com/office/drawing/2014/main" id="{E3170027-0D31-36A4-515E-984658AF2403}"/>
              </a:ext>
            </a:extLst>
          </p:cNvPr>
          <p:cNvSpPr txBox="1">
            <a:spLocks/>
          </p:cNvSpPr>
          <p:nvPr/>
        </p:nvSpPr>
        <p:spPr>
          <a:xfrm>
            <a:off x="1359357" y="2853548"/>
            <a:ext cx="4736641"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400" b="1" dirty="0"/>
              <a:t>Site operates with a fixed transmission withdrawal limit determined through the Batch Study</a:t>
            </a:r>
            <a:endParaRPr lang="en-CA" sz="1400" b="1" dirty="0">
              <a:solidFill>
                <a:srgbClr val="000000"/>
              </a:solidFill>
            </a:endParaRPr>
          </a:p>
        </p:txBody>
      </p:sp>
      <p:sp>
        <p:nvSpPr>
          <p:cNvPr id="34" name="TextBox 62">
            <a:extLst>
              <a:ext uri="{FF2B5EF4-FFF2-40B4-BE49-F238E27FC236}">
                <a16:creationId xmlns:a16="http://schemas.microsoft.com/office/drawing/2014/main" id="{A58FE62F-B358-87A8-9722-D576F80EBCD4}"/>
              </a:ext>
            </a:extLst>
          </p:cNvPr>
          <p:cNvSpPr txBox="1">
            <a:spLocks/>
          </p:cNvSpPr>
          <p:nvPr/>
        </p:nvSpPr>
        <p:spPr>
          <a:xfrm>
            <a:off x="6321322" y="2811665"/>
            <a:ext cx="4736641" cy="2462213"/>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400" b="1" dirty="0"/>
              <a:t>Generation mix may include thermal resources, renewables, and batteries</a:t>
            </a:r>
          </a:p>
          <a:p>
            <a:pPr marL="171450" lvl="0" indent="-171450">
              <a:buClr>
                <a:srgbClr val="000000"/>
              </a:buClr>
              <a:buFont typeface="Arial" panose="020B0604020202020204" pitchFamily="34" charset="0"/>
              <a:buChar char="•"/>
              <a:defRPr/>
            </a:pPr>
            <a:r>
              <a:rPr lang="en-US" sz="1400" dirty="0"/>
              <a:t>A fixed transmission withdrawal limit is established at the POI</a:t>
            </a:r>
          </a:p>
          <a:p>
            <a:pPr marL="171450" lvl="0" indent="-171450">
              <a:buClr>
                <a:srgbClr val="000000"/>
              </a:buClr>
              <a:buFont typeface="Arial" panose="020B0604020202020204" pitchFamily="34" charset="0"/>
              <a:buChar char="•"/>
              <a:defRPr/>
            </a:pPr>
            <a:r>
              <a:rPr lang="en-US" sz="1400" dirty="0"/>
              <a:t>Load and generation owners must coordinate operations to ensure grid imports never exceed the limit</a:t>
            </a:r>
          </a:p>
          <a:p>
            <a:pPr marL="171450" lvl="0" indent="-171450">
              <a:buClr>
                <a:srgbClr val="000000"/>
              </a:buClr>
              <a:buFont typeface="Arial" panose="020B0604020202020204" pitchFamily="34" charset="0"/>
              <a:buChar char="•"/>
              <a:defRPr/>
            </a:pPr>
            <a:r>
              <a:rPr lang="en-US" sz="1400" dirty="0"/>
              <a:t>The site would be equipped with a protection to enforce the limit</a:t>
            </a:r>
          </a:p>
          <a:p>
            <a:pPr marL="171450" lvl="0" indent="-171450">
              <a:buClr>
                <a:srgbClr val="000000"/>
              </a:buClr>
              <a:buFont typeface="Arial" panose="020B0604020202020204" pitchFamily="34" charset="0"/>
              <a:buChar char="•"/>
              <a:defRPr/>
            </a:pPr>
            <a:r>
              <a:rPr lang="en-US" sz="1400" dirty="0"/>
              <a:t>Transmission upgrades may be required, as identified by the batch study, to meet reliability criteria</a:t>
            </a:r>
            <a:r>
              <a:rPr lang="en-US" sz="1400" baseline="30000" dirty="0"/>
              <a:t>2</a:t>
            </a:r>
            <a:endParaRPr lang="en-CA" sz="1400" dirty="0">
              <a:solidFill>
                <a:srgbClr val="000000"/>
              </a:solidFill>
            </a:endParaRPr>
          </a:p>
        </p:txBody>
      </p:sp>
      <p:sp>
        <p:nvSpPr>
          <p:cNvPr id="35" name="4. Footnote">
            <a:extLst>
              <a:ext uri="{FF2B5EF4-FFF2-40B4-BE49-F238E27FC236}">
                <a16:creationId xmlns:a16="http://schemas.microsoft.com/office/drawing/2014/main" id="{7577A502-2319-AF59-1D7C-28DF4A67C02C}"/>
              </a:ext>
            </a:extLst>
          </p:cNvPr>
          <p:cNvSpPr txBox="1"/>
          <p:nvPr>
            <p:custDataLst>
              <p:tags r:id="rId3"/>
            </p:custDataLst>
          </p:nvPr>
        </p:nvSpPr>
        <p:spPr>
          <a:xfrm>
            <a:off x="554734" y="6339333"/>
            <a:ext cx="10849581"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endParaRPr kumimoji="0" lang="en-US" sz="800" b="0" i="0" u="none" strike="sngStrike" kern="1200" cap="none" spc="0" normalizeH="0" baseline="0" noProof="0" dirty="0">
              <a:ln>
                <a:noFill/>
              </a:ln>
              <a:effectLst/>
              <a:uLnTx/>
              <a:uFillTx/>
              <a:latin typeface="Arial"/>
              <a:ea typeface="+mn-ea"/>
              <a:cs typeface="Arial" panose="020B0604020202020204" pitchFamily="34" charset="0"/>
            </a:endParaRPr>
          </a:p>
        </p:txBody>
      </p:sp>
      <p:grpSp>
        <p:nvGrpSpPr>
          <p:cNvPr id="4" name="XWhite 32">
            <a:extLst>
              <a:ext uri="{FF2B5EF4-FFF2-40B4-BE49-F238E27FC236}">
                <a16:creationId xmlns:a16="http://schemas.microsoft.com/office/drawing/2014/main" id="{E1442166-DAD0-91A6-31D0-4A8E698424EE}"/>
              </a:ext>
            </a:extLst>
          </p:cNvPr>
          <p:cNvGrpSpPr>
            <a:grpSpLocks noChangeAspect="1"/>
          </p:cNvGrpSpPr>
          <p:nvPr>
            <p:custDataLst>
              <p:tags r:id="rId4"/>
            </p:custDataLst>
          </p:nvPr>
        </p:nvGrpSpPr>
        <p:grpSpPr>
          <a:xfrm>
            <a:off x="6095998" y="1401685"/>
            <a:ext cx="184843" cy="184843"/>
            <a:chOff x="1016000" y="1016000"/>
            <a:chExt cx="396228" cy="396228"/>
          </a:xfrm>
        </p:grpSpPr>
        <p:sp>
          <p:nvSpPr>
            <p:cNvPr id="7" name="Oval 6">
              <a:extLst>
                <a:ext uri="{FF2B5EF4-FFF2-40B4-BE49-F238E27FC236}">
                  <a16:creationId xmlns:a16="http://schemas.microsoft.com/office/drawing/2014/main" id="{6E4A35E4-368B-D133-2889-AB51342F819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8" name="Graphic 7">
              <a:extLst>
                <a:ext uri="{FF2B5EF4-FFF2-40B4-BE49-F238E27FC236}">
                  <a16:creationId xmlns:a16="http://schemas.microsoft.com/office/drawing/2014/main" id="{2E0AF701-29AA-5B47-37C0-8FC9FB743E3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23614" y="1023614"/>
              <a:ext cx="381000" cy="381000"/>
            </a:xfrm>
            <a:prstGeom prst="rect">
              <a:avLst/>
            </a:prstGeom>
          </p:spPr>
        </p:pic>
      </p:grpSp>
      <p:sp>
        <p:nvSpPr>
          <p:cNvPr id="5" name="TextBox 62">
            <a:extLst>
              <a:ext uri="{FF2B5EF4-FFF2-40B4-BE49-F238E27FC236}">
                <a16:creationId xmlns:a16="http://schemas.microsoft.com/office/drawing/2014/main" id="{FC18A127-3046-07D6-B6ED-EB4D10772A4A}"/>
              </a:ext>
            </a:extLst>
          </p:cNvPr>
          <p:cNvSpPr txBox="1">
            <a:spLocks/>
          </p:cNvSpPr>
          <p:nvPr/>
        </p:nvSpPr>
        <p:spPr>
          <a:xfrm>
            <a:off x="6352104" y="1424857"/>
            <a:ext cx="1516435"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 (POI)</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9" name="Group 8">
            <a:extLst>
              <a:ext uri="{FF2B5EF4-FFF2-40B4-BE49-F238E27FC236}">
                <a16:creationId xmlns:a16="http://schemas.microsoft.com/office/drawing/2014/main" id="{E6D42867-5FAA-32A8-6ED5-E39548A4B6C9}"/>
              </a:ext>
            </a:extLst>
          </p:cNvPr>
          <p:cNvGrpSpPr/>
          <p:nvPr/>
        </p:nvGrpSpPr>
        <p:grpSpPr>
          <a:xfrm>
            <a:off x="2811210" y="1866955"/>
            <a:ext cx="2410851" cy="785031"/>
            <a:chOff x="2015561" y="1866955"/>
            <a:chExt cx="2410851" cy="785031"/>
          </a:xfrm>
        </p:grpSpPr>
        <p:sp>
          <p:nvSpPr>
            <p:cNvPr id="68" name="Isosceles Triangle 67">
              <a:extLst>
                <a:ext uri="{FF2B5EF4-FFF2-40B4-BE49-F238E27FC236}">
                  <a16:creationId xmlns:a16="http://schemas.microsoft.com/office/drawing/2014/main" id="{80746CA1-F39B-3334-DE5D-E30526DAED75}"/>
                </a:ext>
              </a:extLst>
            </p:cNvPr>
            <p:cNvSpPr>
              <a:spLocks/>
            </p:cNvSpPr>
            <p:nvPr/>
          </p:nvSpPr>
          <p:spPr>
            <a:xfrm flipV="1">
              <a:off x="3145396" y="2281634"/>
              <a:ext cx="365120"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800" err="1">
                <a:solidFill>
                  <a:schemeClr val="accent1"/>
                </a:solidFill>
              </a:endParaRPr>
            </a:p>
          </p:txBody>
        </p:sp>
        <p:cxnSp>
          <p:nvCxnSpPr>
            <p:cNvPr id="70" name="Straight Connector 69">
              <a:extLst>
                <a:ext uri="{FF2B5EF4-FFF2-40B4-BE49-F238E27FC236}">
                  <a16:creationId xmlns:a16="http://schemas.microsoft.com/office/drawing/2014/main" id="{B85B0319-A025-2787-64EE-753DFD430243}"/>
                </a:ext>
              </a:extLst>
            </p:cNvPr>
            <p:cNvCxnSpPr>
              <a:cxnSpLocks/>
            </p:cNvCxnSpPr>
            <p:nvPr/>
          </p:nvCxnSpPr>
          <p:spPr>
            <a:xfrm>
              <a:off x="2015561" y="1866955"/>
              <a:ext cx="1748276"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1A832DC4-94CC-DCBA-DE33-F0AEB7059E4E}"/>
                </a:ext>
              </a:extLst>
            </p:cNvPr>
            <p:cNvGrpSpPr/>
            <p:nvPr/>
          </p:nvGrpSpPr>
          <p:grpSpPr>
            <a:xfrm>
              <a:off x="2451443" y="1866955"/>
              <a:ext cx="876513" cy="425255"/>
              <a:chOff x="6328678" y="1626669"/>
              <a:chExt cx="876513" cy="425255"/>
            </a:xfrm>
          </p:grpSpPr>
          <p:cxnSp>
            <p:nvCxnSpPr>
              <p:cNvPr id="80" name="Connector: Elbow 79">
                <a:extLst>
                  <a:ext uri="{FF2B5EF4-FFF2-40B4-BE49-F238E27FC236}">
                    <a16:creationId xmlns:a16="http://schemas.microsoft.com/office/drawing/2014/main" id="{39607B76-12CE-9A99-5308-0DEB0AA3022B}"/>
                  </a:ext>
                </a:extLst>
              </p:cNvPr>
              <p:cNvCxnSpPr>
                <a:cxnSpLocks/>
              </p:cNvCxnSpPr>
              <p:nvPr/>
            </p:nvCxnSpPr>
            <p:spPr>
              <a:xfrm rot="16200000" flipH="1" flipV="1">
                <a:off x="6761646" y="1608379"/>
                <a:ext cx="10577" cy="876513"/>
              </a:xfrm>
              <a:prstGeom prst="bentConnector3">
                <a:avLst>
                  <a:gd name="adj1" fmla="val -2566834"/>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BDF5346-E8CC-2FD7-5FBD-9CF28956E548}"/>
                  </a:ext>
                </a:extLst>
              </p:cNvPr>
              <p:cNvCxnSpPr>
                <a:cxnSpLocks/>
              </p:cNvCxnSpPr>
              <p:nvPr/>
            </p:nvCxnSpPr>
            <p:spPr>
              <a:xfrm>
                <a:off x="6766934" y="1626669"/>
                <a:ext cx="0" cy="152939"/>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87" name="TextBox 62">
              <a:extLst>
                <a:ext uri="{FF2B5EF4-FFF2-40B4-BE49-F238E27FC236}">
                  <a16:creationId xmlns:a16="http://schemas.microsoft.com/office/drawing/2014/main" id="{CD8C6DF0-E335-9C67-6CAD-4DC3BDA1CD49}"/>
                </a:ext>
              </a:extLst>
            </p:cNvPr>
            <p:cNvSpPr txBox="1">
              <a:spLocks/>
            </p:cNvSpPr>
            <p:nvPr/>
          </p:nvSpPr>
          <p:spPr>
            <a:xfrm>
              <a:off x="3574724" y="1961996"/>
              <a:ext cx="851688" cy="30777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sz="1000" i="1" dirty="0"/>
                <a:t>MW limit from Batch Process</a:t>
              </a:r>
              <a:endParaRPr lang="en-CA" sz="1000" i="1" dirty="0"/>
            </a:p>
          </p:txBody>
        </p:sp>
        <p:grpSp>
          <p:nvGrpSpPr>
            <p:cNvPr id="105" name="Group 104">
              <a:extLst>
                <a:ext uri="{FF2B5EF4-FFF2-40B4-BE49-F238E27FC236}">
                  <a16:creationId xmlns:a16="http://schemas.microsoft.com/office/drawing/2014/main" id="{A483A4FD-7015-21BF-9926-EF85457158F8}"/>
                </a:ext>
              </a:extLst>
            </p:cNvPr>
            <p:cNvGrpSpPr/>
            <p:nvPr/>
          </p:nvGrpSpPr>
          <p:grpSpPr>
            <a:xfrm>
              <a:off x="2124225" y="2209864"/>
              <a:ext cx="647582" cy="442122"/>
              <a:chOff x="2601849" y="1921453"/>
              <a:chExt cx="647582" cy="442122"/>
            </a:xfrm>
          </p:grpSpPr>
          <p:sp>
            <p:nvSpPr>
              <p:cNvPr id="107" name="Oval 106">
                <a:extLst>
                  <a:ext uri="{FF2B5EF4-FFF2-40B4-BE49-F238E27FC236}">
                    <a16:creationId xmlns:a16="http://schemas.microsoft.com/office/drawing/2014/main" id="{A353EDB3-A7C9-B4AC-CBB6-714C7E41676D}"/>
                  </a:ext>
                </a:extLst>
              </p:cNvPr>
              <p:cNvSpPr>
                <a:spLocks/>
              </p:cNvSpPr>
              <p:nvPr/>
            </p:nvSpPr>
            <p:spPr>
              <a:xfrm>
                <a:off x="2884311" y="19984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108" name="Oval 107">
                <a:extLst>
                  <a:ext uri="{FF2B5EF4-FFF2-40B4-BE49-F238E27FC236}">
                    <a16:creationId xmlns:a16="http://schemas.microsoft.com/office/drawing/2014/main" id="{FA79D03F-B0FB-4BBA-ECAD-7BDBA97EC7EE}"/>
                  </a:ext>
                </a:extLst>
              </p:cNvPr>
              <p:cNvSpPr>
                <a:spLocks/>
              </p:cNvSpPr>
              <p:nvPr/>
            </p:nvSpPr>
            <p:spPr>
              <a:xfrm>
                <a:off x="2743080" y="1959954"/>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109" name="Oval 108">
                <a:extLst>
                  <a:ext uri="{FF2B5EF4-FFF2-40B4-BE49-F238E27FC236}">
                    <a16:creationId xmlns:a16="http://schemas.microsoft.com/office/drawing/2014/main" id="{4B91E38F-7B65-04A0-B0B2-395ED566FAC8}"/>
                  </a:ext>
                </a:extLst>
              </p:cNvPr>
              <p:cNvSpPr>
                <a:spLocks/>
              </p:cNvSpPr>
              <p:nvPr/>
            </p:nvSpPr>
            <p:spPr>
              <a:xfrm>
                <a:off x="2601849" y="1921453"/>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grpSp>
        <p:grpSp>
          <p:nvGrpSpPr>
            <p:cNvPr id="47" name="XWhite 32">
              <a:extLst>
                <a:ext uri="{FF2B5EF4-FFF2-40B4-BE49-F238E27FC236}">
                  <a16:creationId xmlns:a16="http://schemas.microsoft.com/office/drawing/2014/main" id="{6328F4BA-A465-D4A6-438E-61BFF970C614}"/>
                </a:ext>
              </a:extLst>
            </p:cNvPr>
            <p:cNvGrpSpPr>
              <a:grpSpLocks noChangeAspect="1"/>
            </p:cNvGrpSpPr>
            <p:nvPr>
              <p:custDataLst>
                <p:tags r:id="rId5"/>
              </p:custDataLst>
            </p:nvPr>
          </p:nvGrpSpPr>
          <p:grpSpPr>
            <a:xfrm>
              <a:off x="2797277" y="1922176"/>
              <a:ext cx="184843" cy="184843"/>
              <a:chOff x="1016000" y="1016000"/>
              <a:chExt cx="396228" cy="396228"/>
            </a:xfrm>
          </p:grpSpPr>
          <p:sp>
            <p:nvSpPr>
              <p:cNvPr id="49" name="Oval 48">
                <a:extLst>
                  <a:ext uri="{FF2B5EF4-FFF2-40B4-BE49-F238E27FC236}">
                    <a16:creationId xmlns:a16="http://schemas.microsoft.com/office/drawing/2014/main" id="{3BB4FD88-0C31-FA8D-5D0B-85D21BA52B1D}"/>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b="0" i="0" u="none" strike="noStrike" kern="1200" cap="none" spc="0" normalizeH="0" baseline="0" noProof="0" err="1">
                  <a:ln>
                    <a:noFill/>
                  </a:ln>
                  <a:solidFill>
                    <a:srgbClr val="FFFFFF"/>
                  </a:solidFill>
                  <a:effectLst/>
                  <a:uLnTx/>
                  <a:uFillTx/>
                  <a:latin typeface="Arial"/>
                  <a:ea typeface="+mn-ea"/>
                  <a:cs typeface="+mn-cs"/>
                </a:endParaRPr>
              </a:p>
            </p:txBody>
          </p:sp>
          <p:pic>
            <p:nvPicPr>
              <p:cNvPr id="51" name="Graphic 50">
                <a:extLst>
                  <a:ext uri="{FF2B5EF4-FFF2-40B4-BE49-F238E27FC236}">
                    <a16:creationId xmlns:a16="http://schemas.microsoft.com/office/drawing/2014/main" id="{2B6DDD8C-7CA4-3658-0A62-D69AC2F1371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23614" y="1023614"/>
                <a:ext cx="381000" cy="381000"/>
              </a:xfrm>
              <a:prstGeom prst="rect">
                <a:avLst/>
              </a:prstGeom>
            </p:spPr>
          </p:pic>
        </p:grpSp>
      </p:grpSp>
      <p:sp>
        <p:nvSpPr>
          <p:cNvPr id="10" name="Slide Number Placeholder 9">
            <a:extLst>
              <a:ext uri="{FF2B5EF4-FFF2-40B4-BE49-F238E27FC236}">
                <a16:creationId xmlns:a16="http://schemas.microsoft.com/office/drawing/2014/main" id="{FCF3983E-AEA2-904A-98B9-B143AEB9D72F}"/>
              </a:ext>
            </a:extLst>
          </p:cNvPr>
          <p:cNvSpPr>
            <a:spLocks noGrp="1"/>
          </p:cNvSpPr>
          <p:nvPr>
            <p:ph type="sldNum" sz="quarter" idx="12"/>
          </p:nvPr>
        </p:nvSpPr>
        <p:spPr/>
        <p:txBody>
          <a:bodyPr/>
          <a:lstStyle/>
          <a:p>
            <a:fld id="{BCDE79FB-97BA-492B-8D57-F1373F9ADA95}" type="slidenum">
              <a:rPr lang="en-US" smtClean="0"/>
              <a:t>7</a:t>
            </a:fld>
            <a:endParaRPr lang="en-US"/>
          </a:p>
        </p:txBody>
      </p:sp>
      <p:sp>
        <p:nvSpPr>
          <p:cNvPr id="23" name="TextBox 62">
            <a:extLst>
              <a:ext uri="{FF2B5EF4-FFF2-40B4-BE49-F238E27FC236}">
                <a16:creationId xmlns:a16="http://schemas.microsoft.com/office/drawing/2014/main" id="{4112AC52-AD59-6B31-A5CD-C17244F8BE21}"/>
              </a:ext>
            </a:extLst>
          </p:cNvPr>
          <p:cNvSpPr txBox="1">
            <a:spLocks/>
          </p:cNvSpPr>
          <p:nvPr/>
        </p:nvSpPr>
        <p:spPr>
          <a:xfrm>
            <a:off x="1323992" y="3633737"/>
            <a:ext cx="4204466" cy="900246"/>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400" dirty="0"/>
              <a:t>Operational Range:</a:t>
            </a:r>
          </a:p>
          <a:p>
            <a:pPr marL="400050" lvl="1" indent="-171450">
              <a:buClr>
                <a:srgbClr val="000000"/>
              </a:buClr>
              <a:buFont typeface="Arial" panose="020B0604020202020204" pitchFamily="34" charset="0"/>
              <a:buChar char="•"/>
              <a:defRPr/>
            </a:pPr>
            <a:r>
              <a:rPr lang="en-US" sz="1400" b="1" dirty="0"/>
              <a:t>Operates from batch-limited load (grid import) up to full generation output for SCED dispatch not consumed by local load</a:t>
            </a:r>
          </a:p>
        </p:txBody>
      </p:sp>
    </p:spTree>
    <p:extLst>
      <p:ext uri="{BB962C8B-B14F-4D97-AF65-F5344CB8AC3E}">
        <p14:creationId xmlns:p14="http://schemas.microsoft.com/office/powerpoint/2010/main" val="4113706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7619387-4F08-8380-8583-46EDF51FA73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6" name="think-cell data - do not delete" hidden="1">
                        <a:extLst>
                          <a:ext uri="{FF2B5EF4-FFF2-40B4-BE49-F238E27FC236}">
                            <a16:creationId xmlns:a16="http://schemas.microsoft.com/office/drawing/2014/main" id="{F7619387-4F08-8380-8583-46EDF51FA73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5C1041E2-39FE-0A51-5B82-532725A92235}"/>
              </a:ext>
            </a:extLst>
          </p:cNvPr>
          <p:cNvSpPr>
            <a:spLocks noGrp="1"/>
          </p:cNvSpPr>
          <p:nvPr>
            <p:ph type="title"/>
          </p:nvPr>
        </p:nvSpPr>
        <p:spPr>
          <a:xfrm>
            <a:off x="1257300" y="457200"/>
            <a:ext cx="10401300" cy="332399"/>
          </a:xfrm>
        </p:spPr>
        <p:txBody>
          <a:bodyPr vert="horz">
            <a:spAutoFit/>
          </a:bodyPr>
          <a:lstStyle/>
          <a:p>
            <a:r>
              <a:rPr lang="en-US" dirty="0"/>
              <a:t>PUN with Limited Withdrawal (BYOG) – Operational Model</a:t>
            </a:r>
          </a:p>
        </p:txBody>
      </p:sp>
      <p:sp>
        <p:nvSpPr>
          <p:cNvPr id="5" name="Slide Number Placeholder 5">
            <a:extLst>
              <a:ext uri="{FF2B5EF4-FFF2-40B4-BE49-F238E27FC236}">
                <a16:creationId xmlns:a16="http://schemas.microsoft.com/office/drawing/2014/main" id="{C699E607-0FF6-4582-6C1B-E8F7900A445C}"/>
              </a:ext>
            </a:extLst>
          </p:cNvPr>
          <p:cNvSpPr>
            <a:spLocks noGrp="1"/>
          </p:cNvSpPr>
          <p:nvPr>
            <p:ph type="sldNum" sz="quarter" idx="12"/>
          </p:nvPr>
        </p:nvSpPr>
        <p:spPr/>
        <p:txBody>
          <a:bodyPr/>
          <a:lstStyle/>
          <a:p>
            <a:fld id="{BCDE79FB-97BA-492B-8D57-F1373F9ADA95}" type="slidenum">
              <a:rPr lang="en-US" smtClean="0"/>
              <a:t>8</a:t>
            </a:fld>
            <a:endParaRPr lang="en-US"/>
          </a:p>
        </p:txBody>
      </p:sp>
      <p:grpSp>
        <p:nvGrpSpPr>
          <p:cNvPr id="29" name="Group 28">
            <a:extLst>
              <a:ext uri="{FF2B5EF4-FFF2-40B4-BE49-F238E27FC236}">
                <a16:creationId xmlns:a16="http://schemas.microsoft.com/office/drawing/2014/main" id="{CB854FAE-841C-07E1-A07B-2489BC970D6F}"/>
              </a:ext>
            </a:extLst>
          </p:cNvPr>
          <p:cNvGrpSpPr>
            <a:grpSpLocks/>
          </p:cNvGrpSpPr>
          <p:nvPr/>
        </p:nvGrpSpPr>
        <p:grpSpPr>
          <a:xfrm>
            <a:off x="1257300" y="958378"/>
            <a:ext cx="4903602" cy="223144"/>
            <a:chOff x="1257300" y="1103811"/>
            <a:chExt cx="4537109" cy="636652"/>
          </a:xfrm>
        </p:grpSpPr>
        <p:sp>
          <p:nvSpPr>
            <p:cNvPr id="30" name="TextBox 29">
              <a:extLst>
                <a:ext uri="{FF2B5EF4-FFF2-40B4-BE49-F238E27FC236}">
                  <a16:creationId xmlns:a16="http://schemas.microsoft.com/office/drawing/2014/main" id="{1B915189-F61A-0988-6707-286EA3DB4744}"/>
                </a:ext>
              </a:extLst>
            </p:cNvPr>
            <p:cNvSpPr txBox="1">
              <a:spLocks/>
            </p:cNvSpPr>
            <p:nvPr/>
          </p:nvSpPr>
          <p:spPr>
            <a:xfrm>
              <a:off x="1257300" y="1103811"/>
              <a:ext cx="4537109" cy="52687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Interim operation (pre-transmission): BYOG agreement in place</a:t>
              </a:r>
            </a:p>
          </p:txBody>
        </p:sp>
        <p:cxnSp>
          <p:nvCxnSpPr>
            <p:cNvPr id="31" name="LineBasicDefault 292">
              <a:extLst>
                <a:ext uri="{FF2B5EF4-FFF2-40B4-BE49-F238E27FC236}">
                  <a16:creationId xmlns:a16="http://schemas.microsoft.com/office/drawing/2014/main" id="{1CCCFDAD-D49B-9B87-1756-A280FA5D1AA6}"/>
                </a:ext>
              </a:extLst>
            </p:cNvPr>
            <p:cNvCxnSpPr>
              <a:cxnSpLocks/>
            </p:cNvCxnSpPr>
            <p:nvPr>
              <p:custDataLst>
                <p:tags r:id="rId4"/>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74F328FA-4688-5814-6DAA-A7FCF11062C5}"/>
              </a:ext>
            </a:extLst>
          </p:cNvPr>
          <p:cNvGrpSpPr>
            <a:grpSpLocks/>
          </p:cNvGrpSpPr>
          <p:nvPr/>
        </p:nvGrpSpPr>
        <p:grpSpPr>
          <a:xfrm>
            <a:off x="6754998" y="958378"/>
            <a:ext cx="4903602" cy="223144"/>
            <a:chOff x="1257300" y="1103811"/>
            <a:chExt cx="4537109" cy="636652"/>
          </a:xfrm>
        </p:grpSpPr>
        <p:sp>
          <p:nvSpPr>
            <p:cNvPr id="64" name="TextBox 63">
              <a:extLst>
                <a:ext uri="{FF2B5EF4-FFF2-40B4-BE49-F238E27FC236}">
                  <a16:creationId xmlns:a16="http://schemas.microsoft.com/office/drawing/2014/main" id="{F6B5DF07-E99D-4EC1-160B-EE65B5E51181}"/>
                </a:ext>
              </a:extLst>
            </p:cNvPr>
            <p:cNvSpPr txBox="1">
              <a:spLocks/>
            </p:cNvSpPr>
            <p:nvPr/>
          </p:nvSpPr>
          <p:spPr>
            <a:xfrm>
              <a:off x="1257300" y="1103811"/>
              <a:ext cx="4537109" cy="5268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Post-transmission operation: BYOG agreement exited</a:t>
              </a:r>
            </a:p>
          </p:txBody>
        </p:sp>
        <p:cxnSp>
          <p:nvCxnSpPr>
            <p:cNvPr id="65" name="LineBasicDefault 292">
              <a:extLst>
                <a:ext uri="{FF2B5EF4-FFF2-40B4-BE49-F238E27FC236}">
                  <a16:creationId xmlns:a16="http://schemas.microsoft.com/office/drawing/2014/main" id="{75EB0078-F5CF-7C76-B163-718D83002EE0}"/>
                </a:ext>
              </a:extLst>
            </p:cNvPr>
            <p:cNvCxnSpPr>
              <a:cxnSpLocks/>
            </p:cNvCxnSpPr>
            <p:nvPr>
              <p:custDataLst>
                <p:tags r:id="rId3"/>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3EF16B1-210C-F859-1890-D5E506DCA325}"/>
              </a:ext>
            </a:extLst>
          </p:cNvPr>
          <p:cNvGrpSpPr>
            <a:grpSpLocks/>
          </p:cNvGrpSpPr>
          <p:nvPr/>
        </p:nvGrpSpPr>
        <p:grpSpPr>
          <a:xfrm>
            <a:off x="7483879" y="1332146"/>
            <a:ext cx="3445837" cy="2694683"/>
            <a:chOff x="7364333" y="1332145"/>
            <a:chExt cx="3571399" cy="2862767"/>
          </a:xfrm>
        </p:grpSpPr>
        <p:sp>
          <p:nvSpPr>
            <p:cNvPr id="67" name="Rectangle 66">
              <a:extLst>
                <a:ext uri="{FF2B5EF4-FFF2-40B4-BE49-F238E27FC236}">
                  <a16:creationId xmlns:a16="http://schemas.microsoft.com/office/drawing/2014/main" id="{2E1EA5C4-97C9-D8B8-0324-C32902F6E0C8}"/>
                </a:ext>
              </a:extLst>
            </p:cNvPr>
            <p:cNvSpPr/>
            <p:nvPr/>
          </p:nvSpPr>
          <p:spPr>
            <a:xfrm>
              <a:off x="7534957" y="1332145"/>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69" name="Group 68">
              <a:extLst>
                <a:ext uri="{FF2B5EF4-FFF2-40B4-BE49-F238E27FC236}">
                  <a16:creationId xmlns:a16="http://schemas.microsoft.com/office/drawing/2014/main" id="{9B240AE2-29A8-E39C-FA17-0786C83C9C5F}"/>
                </a:ext>
              </a:extLst>
            </p:cNvPr>
            <p:cNvGrpSpPr/>
            <p:nvPr/>
          </p:nvGrpSpPr>
          <p:grpSpPr>
            <a:xfrm>
              <a:off x="8940101" y="2831683"/>
              <a:ext cx="472311" cy="429373"/>
              <a:chOff x="2192059" y="2491703"/>
              <a:chExt cx="182096" cy="165542"/>
            </a:xfrm>
          </p:grpSpPr>
          <p:sp>
            <p:nvSpPr>
              <p:cNvPr id="81" name="Oval 80">
                <a:extLst>
                  <a:ext uri="{FF2B5EF4-FFF2-40B4-BE49-F238E27FC236}">
                    <a16:creationId xmlns:a16="http://schemas.microsoft.com/office/drawing/2014/main" id="{61BAD005-3F8A-4960-E800-49ED4B4B0320}"/>
                  </a:ext>
                </a:extLst>
              </p:cNvPr>
              <p:cNvSpPr/>
              <p:nvPr/>
            </p:nvSpPr>
            <p:spPr>
              <a:xfrm>
                <a:off x="2192059" y="2491703"/>
                <a:ext cx="182096" cy="16554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82" name="Graphic 81">
                <a:extLst>
                  <a:ext uri="{FF2B5EF4-FFF2-40B4-BE49-F238E27FC236}">
                    <a16:creationId xmlns:a16="http://schemas.microsoft.com/office/drawing/2014/main" id="{EC2729BE-06EB-8BE6-4481-0F44508FE68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195558" y="2494884"/>
                <a:ext cx="175098" cy="159180"/>
              </a:xfrm>
              <a:prstGeom prst="rect">
                <a:avLst/>
              </a:prstGeom>
            </p:spPr>
          </p:pic>
        </p:grpSp>
        <p:sp>
          <p:nvSpPr>
            <p:cNvPr id="71" name="Text Placeholder 10">
              <a:extLst>
                <a:ext uri="{FF2B5EF4-FFF2-40B4-BE49-F238E27FC236}">
                  <a16:creationId xmlns:a16="http://schemas.microsoft.com/office/drawing/2014/main" id="{64532DE4-FD74-D4AF-E7A3-3086D26689A2}"/>
                </a:ext>
              </a:extLst>
            </p:cNvPr>
            <p:cNvSpPr txBox="1">
              <a:spLocks/>
            </p:cNvSpPr>
            <p:nvPr/>
          </p:nvSpPr>
          <p:spPr>
            <a:xfrm>
              <a:off x="9882537" y="4015076"/>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72" name="Isosceles Triangle 71">
              <a:extLst>
                <a:ext uri="{FF2B5EF4-FFF2-40B4-BE49-F238E27FC236}">
                  <a16:creationId xmlns:a16="http://schemas.microsoft.com/office/drawing/2014/main" id="{58F16DFE-50C5-0B5F-C394-BB752B613CBF}"/>
                </a:ext>
              </a:extLst>
            </p:cNvPr>
            <p:cNvSpPr>
              <a:spLocks/>
            </p:cNvSpPr>
            <p:nvPr/>
          </p:nvSpPr>
          <p:spPr>
            <a:xfrm flipV="1">
              <a:off x="10078394" y="3434052"/>
              <a:ext cx="588030" cy="534573"/>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73" name="Group 72">
              <a:extLst>
                <a:ext uri="{FF2B5EF4-FFF2-40B4-BE49-F238E27FC236}">
                  <a16:creationId xmlns:a16="http://schemas.microsoft.com/office/drawing/2014/main" id="{EF3E146A-B078-44CC-34EF-AEA38A93402A}"/>
                </a:ext>
              </a:extLst>
            </p:cNvPr>
            <p:cNvGrpSpPr/>
            <p:nvPr/>
          </p:nvGrpSpPr>
          <p:grpSpPr>
            <a:xfrm>
              <a:off x="7737945" y="3409766"/>
              <a:ext cx="1012122" cy="534570"/>
              <a:chOff x="1661620" y="2779259"/>
              <a:chExt cx="390217" cy="206100"/>
            </a:xfrm>
          </p:grpSpPr>
          <p:sp>
            <p:nvSpPr>
              <p:cNvPr id="79" name="Oval 78">
                <a:extLst>
                  <a:ext uri="{FF2B5EF4-FFF2-40B4-BE49-F238E27FC236}">
                    <a16:creationId xmlns:a16="http://schemas.microsoft.com/office/drawing/2014/main" id="{7BB2CCC0-FBE8-1D93-EAB3-9BF9551CBAAC}"/>
                  </a:ext>
                </a:extLst>
              </p:cNvPr>
              <p:cNvSpPr>
                <a:spLocks/>
              </p:cNvSpPr>
              <p:nvPr/>
            </p:nvSpPr>
            <p:spPr>
              <a:xfrm>
                <a:off x="1661620"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80" name="Oval 79">
                <a:extLst>
                  <a:ext uri="{FF2B5EF4-FFF2-40B4-BE49-F238E27FC236}">
                    <a16:creationId xmlns:a16="http://schemas.microsoft.com/office/drawing/2014/main" id="{DB978ADE-7BE6-797A-FA38-4EE29823D605}"/>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74" name="Text Placeholder 10">
              <a:extLst>
                <a:ext uri="{FF2B5EF4-FFF2-40B4-BE49-F238E27FC236}">
                  <a16:creationId xmlns:a16="http://schemas.microsoft.com/office/drawing/2014/main" id="{987B737C-AB17-277F-371D-8C71AB27BF99}"/>
                </a:ext>
              </a:extLst>
            </p:cNvPr>
            <p:cNvSpPr txBox="1">
              <a:spLocks/>
            </p:cNvSpPr>
            <p:nvPr/>
          </p:nvSpPr>
          <p:spPr>
            <a:xfrm>
              <a:off x="7364333"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75" name="Text Placeholder 10">
              <a:extLst>
                <a:ext uri="{FF2B5EF4-FFF2-40B4-BE49-F238E27FC236}">
                  <a16:creationId xmlns:a16="http://schemas.microsoft.com/office/drawing/2014/main" id="{FE11FC10-35E9-2AD3-F03D-9D4DA7F0FA13}"/>
                </a:ext>
              </a:extLst>
            </p:cNvPr>
            <p:cNvSpPr txBox="1">
              <a:spLocks/>
            </p:cNvSpPr>
            <p:nvPr/>
          </p:nvSpPr>
          <p:spPr>
            <a:xfrm>
              <a:off x="8234742"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cxnSp>
          <p:nvCxnSpPr>
            <p:cNvPr id="76" name="Straight Connector 75">
              <a:extLst>
                <a:ext uri="{FF2B5EF4-FFF2-40B4-BE49-F238E27FC236}">
                  <a16:creationId xmlns:a16="http://schemas.microsoft.com/office/drawing/2014/main" id="{D8581C22-9DD3-8CDF-8A5C-F49F2CC2B005}"/>
                </a:ext>
              </a:extLst>
            </p:cNvPr>
            <p:cNvCxnSpPr>
              <a:cxnSpLocks/>
            </p:cNvCxnSpPr>
            <p:nvPr/>
          </p:nvCxnSpPr>
          <p:spPr>
            <a:xfrm>
              <a:off x="9175471" y="1746017"/>
              <a:ext cx="0" cy="1088765"/>
            </a:xfrm>
            <a:prstGeom prst="line">
              <a:avLst/>
            </a:prstGeom>
            <a:ln w="127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482465A3-E890-7AF3-076F-905F3FA7610D}"/>
                </a:ext>
              </a:extLst>
            </p:cNvPr>
            <p:cNvCxnSpPr>
              <a:cxnSpLocks/>
            </p:cNvCxnSpPr>
            <p:nvPr/>
          </p:nvCxnSpPr>
          <p:spPr>
            <a:xfrm rot="5400000" flipH="1" flipV="1">
              <a:off x="8369141" y="2917093"/>
              <a:ext cx="441682" cy="700237"/>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78" name="Connector: Elbow 77">
              <a:extLst>
                <a:ext uri="{FF2B5EF4-FFF2-40B4-BE49-F238E27FC236}">
                  <a16:creationId xmlns:a16="http://schemas.microsoft.com/office/drawing/2014/main" id="{057EA9B3-36FC-EF76-AFB0-7113A801CD64}"/>
                </a:ext>
              </a:extLst>
            </p:cNvPr>
            <p:cNvCxnSpPr>
              <a:cxnSpLocks/>
              <a:stCxn id="72" idx="3"/>
            </p:cNvCxnSpPr>
            <p:nvPr/>
          </p:nvCxnSpPr>
          <p:spPr>
            <a:xfrm rot="16200000" flipV="1">
              <a:off x="9698570" y="2760212"/>
              <a:ext cx="387682" cy="959997"/>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93" name="TextBox 92">
              <a:extLst>
                <a:ext uri="{FF2B5EF4-FFF2-40B4-BE49-F238E27FC236}">
                  <a16:creationId xmlns:a16="http://schemas.microsoft.com/office/drawing/2014/main" id="{F4905AEA-D40F-73E6-CA27-7D6B29F7D067}"/>
                </a:ext>
              </a:extLst>
            </p:cNvPr>
            <p:cNvSpPr txBox="1">
              <a:spLocks/>
            </p:cNvSpPr>
            <p:nvPr/>
          </p:nvSpPr>
          <p:spPr>
            <a:xfrm>
              <a:off x="9317627" y="2159161"/>
              <a:ext cx="1220542" cy="3923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New 400 MW transmission line</a:t>
              </a:r>
            </a:p>
          </p:txBody>
        </p:sp>
      </p:grpSp>
      <p:sp>
        <p:nvSpPr>
          <p:cNvPr id="95" name="TextBox 94">
            <a:extLst>
              <a:ext uri="{FF2B5EF4-FFF2-40B4-BE49-F238E27FC236}">
                <a16:creationId xmlns:a16="http://schemas.microsoft.com/office/drawing/2014/main" id="{FF5CB085-BA57-5BC1-01A7-C88B86E8ABCB}"/>
              </a:ext>
            </a:extLst>
          </p:cNvPr>
          <p:cNvSpPr txBox="1">
            <a:spLocks/>
          </p:cNvSpPr>
          <p:nvPr/>
        </p:nvSpPr>
        <p:spPr>
          <a:xfrm>
            <a:off x="1257300"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Export (injection)</a:t>
            </a:r>
            <a:r>
              <a:rPr lang="en-US" sz="1200"/>
              <a:t>: determined by SCED based on available surplus generation and dispatched at the resource level via COP/telemetry</a:t>
            </a:r>
            <a:endParaRPr lang="en-US" sz="1200">
              <a:solidFill>
                <a:srgbClr val="FF0000"/>
              </a:solidFill>
            </a:endParaRPr>
          </a:p>
          <a:p>
            <a:pPr marL="171450" indent="-171450">
              <a:buFont typeface="Arial" panose="020B0604020202020204" pitchFamily="34" charset="0"/>
              <a:buChar char="•"/>
            </a:pPr>
            <a:r>
              <a:rPr lang="en-US" sz="1200" b="1"/>
              <a:t>Import (withdrawal):</a:t>
            </a:r>
            <a:r>
              <a:rPr lang="en-US" sz="1200"/>
              <a:t> determined through batch study as a maximum withdrawal from the ERCOT grid, independent of co-located generation; total load cannot exceed identified stability limits</a:t>
            </a:r>
          </a:p>
          <a:p>
            <a:pPr marL="171450" indent="-171450">
              <a:buFont typeface="Arial" panose="020B0604020202020204" pitchFamily="34" charset="0"/>
              <a:buChar char="•"/>
            </a:pPr>
            <a:r>
              <a:rPr lang="en-US" sz="1200" b="1"/>
              <a:t>Operations:</a:t>
            </a:r>
            <a:r>
              <a:rPr lang="en-US" sz="1200"/>
              <a:t> facility operates as a </a:t>
            </a:r>
            <a:r>
              <a:rPr lang="en-US" sz="1200" b="1"/>
              <a:t>PUN with self-limited withdrawal</a:t>
            </a:r>
          </a:p>
          <a:p>
            <a:pPr marL="628650" lvl="1" indent="-171450">
              <a:buFont typeface="Arial" panose="020B0604020202020204" pitchFamily="34" charset="0"/>
              <a:buChar char="­"/>
            </a:pPr>
            <a:r>
              <a:rPr lang="en-US" sz="1200" b="1"/>
              <a:t>Load is primarily served by on-site generation and must reduce load to remain within the withdrawal limit if generation is unavailable</a:t>
            </a:r>
            <a:r>
              <a:rPr lang="en-US" sz="1200"/>
              <a:t>, within defined operational response times (e.g., cycles to seconds)</a:t>
            </a:r>
          </a:p>
          <a:p>
            <a:pPr marL="628650" lvl="1" indent="-171450">
              <a:buFont typeface="Arial" panose="020B0604020202020204" pitchFamily="34" charset="0"/>
              <a:buChar char="­"/>
            </a:pPr>
            <a:r>
              <a:rPr lang="en-US" sz="1200" b="1"/>
              <a:t>Injection is governed by standard generation interconnection limits and SCED dispatch</a:t>
            </a:r>
          </a:p>
        </p:txBody>
      </p:sp>
      <p:sp>
        <p:nvSpPr>
          <p:cNvPr id="96" name="TextBox 95">
            <a:extLst>
              <a:ext uri="{FF2B5EF4-FFF2-40B4-BE49-F238E27FC236}">
                <a16:creationId xmlns:a16="http://schemas.microsoft.com/office/drawing/2014/main" id="{4A17D3D6-310C-3D7B-EF48-397FA0CED9DB}"/>
              </a:ext>
            </a:extLst>
          </p:cNvPr>
          <p:cNvSpPr txBox="1">
            <a:spLocks/>
          </p:cNvSpPr>
          <p:nvPr/>
        </p:nvSpPr>
        <p:spPr>
          <a:xfrm>
            <a:off x="6754998"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SLF agreement dissolved and normal operations</a:t>
            </a:r>
          </a:p>
          <a:p>
            <a:pPr marL="171450" indent="-171450">
              <a:buFont typeface="Arial" panose="020B0604020202020204" pitchFamily="34" charset="0"/>
              <a:buChar char="•"/>
            </a:pPr>
            <a:r>
              <a:rPr lang="en-US" sz="1200" b="1"/>
              <a:t>Transmission upgrades:</a:t>
            </a:r>
            <a:r>
              <a:rPr lang="en-US" sz="1200"/>
              <a:t> determined through ERCOT transmission planning studies, which evaluate the </a:t>
            </a:r>
            <a:r>
              <a:rPr lang="en-US" sz="1200" b="1"/>
              <a:t>combined load and generation under standard reliability criteria </a:t>
            </a:r>
            <a:r>
              <a:rPr lang="en-US" sz="1200"/>
              <a:t>(e.g., N-1 / G-1) to identify required network upgrades</a:t>
            </a:r>
            <a:endParaRPr lang="en-US" sz="1200" b="1"/>
          </a:p>
          <a:p>
            <a:pPr marL="171450" indent="-171450">
              <a:buFont typeface="Arial" panose="020B0604020202020204" pitchFamily="34" charset="0"/>
              <a:buChar char="•"/>
            </a:pPr>
            <a:r>
              <a:rPr lang="en-US" sz="1200" b="1"/>
              <a:t>Import and export:</a:t>
            </a:r>
            <a:r>
              <a:rPr lang="en-US" sz="1200"/>
              <a:t> governed by standard interconnection limits and system constraints (no BYOG-specific caps); fully dispatchable through SCED subject to study results</a:t>
            </a:r>
          </a:p>
          <a:p>
            <a:pPr marL="171450" indent="-171450">
              <a:buFont typeface="Arial" panose="020B0604020202020204" pitchFamily="34" charset="0"/>
              <a:buChar char="•"/>
            </a:pPr>
            <a:r>
              <a:rPr lang="en-US" sz="1200" b="1"/>
              <a:t>Operations:</a:t>
            </a:r>
            <a:r>
              <a:rPr lang="en-US" sz="1200"/>
              <a:t> transitions to </a:t>
            </a:r>
            <a:r>
              <a:rPr lang="en-US" sz="1200" b="1"/>
              <a:t>standard ERCOT operation</a:t>
            </a:r>
          </a:p>
          <a:p>
            <a:pPr marL="628650" lvl="1" indent="-171450">
              <a:buFont typeface="Arial" panose="020B0604020202020204" pitchFamily="34" charset="0"/>
              <a:buChar char="­"/>
            </a:pPr>
            <a:r>
              <a:rPr lang="en-US" sz="1200" b="1"/>
              <a:t>Generation and load treated as independent resources</a:t>
            </a:r>
            <a:endParaRPr lang="en-US" sz="1200"/>
          </a:p>
          <a:p>
            <a:pPr marL="628650" lvl="1" indent="-171450">
              <a:buFont typeface="Arial" panose="020B0604020202020204" pitchFamily="34" charset="0"/>
              <a:buChar char="­"/>
            </a:pPr>
            <a:r>
              <a:rPr lang="en-US" sz="1200" b="1"/>
              <a:t>No self-limiting withdrawal requirement</a:t>
            </a:r>
          </a:p>
          <a:p>
            <a:pPr marL="628650" lvl="1" indent="-171450">
              <a:buFont typeface="Arial" panose="020B0604020202020204" pitchFamily="34" charset="0"/>
              <a:buChar char="­"/>
            </a:pPr>
            <a:r>
              <a:rPr lang="en-US" sz="1200" b="1"/>
              <a:t>Full participation in market dispatch and planning</a:t>
            </a:r>
          </a:p>
        </p:txBody>
      </p:sp>
      <p:sp>
        <p:nvSpPr>
          <p:cNvPr id="33" name="TextBox 32">
            <a:extLst>
              <a:ext uri="{FF2B5EF4-FFF2-40B4-BE49-F238E27FC236}">
                <a16:creationId xmlns:a16="http://schemas.microsoft.com/office/drawing/2014/main" id="{9EE24C60-1871-673E-3CDD-EE65EE15A1B0}"/>
              </a:ext>
            </a:extLst>
          </p:cNvPr>
          <p:cNvSpPr txBox="1"/>
          <p:nvPr>
            <p:custDataLst>
              <p:tags r:id="rId2"/>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9" name="Group 8">
            <a:extLst>
              <a:ext uri="{FF2B5EF4-FFF2-40B4-BE49-F238E27FC236}">
                <a16:creationId xmlns:a16="http://schemas.microsoft.com/office/drawing/2014/main" id="{F03B80BE-FD14-A7BC-4C60-A369D7AD56D7}"/>
              </a:ext>
            </a:extLst>
          </p:cNvPr>
          <p:cNvGrpSpPr>
            <a:grpSpLocks/>
          </p:cNvGrpSpPr>
          <p:nvPr/>
        </p:nvGrpSpPr>
        <p:grpSpPr>
          <a:xfrm>
            <a:off x="1986182" y="1332138"/>
            <a:ext cx="3445835" cy="2684745"/>
            <a:chOff x="1706338" y="1332136"/>
            <a:chExt cx="3752500" cy="2923672"/>
          </a:xfrm>
        </p:grpSpPr>
        <p:cxnSp>
          <p:nvCxnSpPr>
            <p:cNvPr id="20" name="Connector: Elbow 19">
              <a:extLst>
                <a:ext uri="{FF2B5EF4-FFF2-40B4-BE49-F238E27FC236}">
                  <a16:creationId xmlns:a16="http://schemas.microsoft.com/office/drawing/2014/main" id="{0024FB5E-B221-96C1-3549-4FB2BA1A84C2}"/>
                </a:ext>
              </a:extLst>
            </p:cNvPr>
            <p:cNvCxnSpPr>
              <a:cxnSpLocks/>
            </p:cNvCxnSpPr>
            <p:nvPr/>
          </p:nvCxnSpPr>
          <p:spPr>
            <a:xfrm rot="5400000" flipH="1" flipV="1">
              <a:off x="2772832" y="2914439"/>
              <a:ext cx="441682" cy="705519"/>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21" name="Connector: Elbow 20">
              <a:extLst>
                <a:ext uri="{FF2B5EF4-FFF2-40B4-BE49-F238E27FC236}">
                  <a16:creationId xmlns:a16="http://schemas.microsoft.com/office/drawing/2014/main" id="{189637B3-6B67-1D91-B46D-8F26EB161BFA}"/>
                </a:ext>
              </a:extLst>
            </p:cNvPr>
            <p:cNvCxnSpPr>
              <a:cxnSpLocks/>
              <a:stCxn id="15" idx="3"/>
            </p:cNvCxnSpPr>
            <p:nvPr/>
          </p:nvCxnSpPr>
          <p:spPr>
            <a:xfrm rot="16200000" flipV="1">
              <a:off x="4102261" y="2762840"/>
              <a:ext cx="387681" cy="954716"/>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C0C4307A-CFA5-2DDA-6738-80A5F7B88FF1}"/>
                </a:ext>
              </a:extLst>
            </p:cNvPr>
            <p:cNvSpPr/>
            <p:nvPr/>
          </p:nvSpPr>
          <p:spPr>
            <a:xfrm>
              <a:off x="1706338" y="2758005"/>
              <a:ext cx="3752500" cy="1497803"/>
            </a:xfrm>
            <a:prstGeom prst="rect">
              <a:avLst/>
            </a:pr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b="1"/>
            </a:p>
          </p:txBody>
        </p:sp>
        <p:sp>
          <p:nvSpPr>
            <p:cNvPr id="10" name="Rectangle 9">
              <a:extLst>
                <a:ext uri="{FF2B5EF4-FFF2-40B4-BE49-F238E27FC236}">
                  <a16:creationId xmlns:a16="http://schemas.microsoft.com/office/drawing/2014/main" id="{D56B6263-595E-2C3D-787C-839A40BECDD2}"/>
                </a:ext>
              </a:extLst>
            </p:cNvPr>
            <p:cNvSpPr/>
            <p:nvPr/>
          </p:nvSpPr>
          <p:spPr>
            <a:xfrm>
              <a:off x="1936006" y="1332136"/>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46" name="Group 45">
              <a:extLst>
                <a:ext uri="{FF2B5EF4-FFF2-40B4-BE49-F238E27FC236}">
                  <a16:creationId xmlns:a16="http://schemas.microsoft.com/office/drawing/2014/main" id="{8EF889AE-6307-2C78-4E33-7233A06648CC}"/>
                </a:ext>
              </a:extLst>
            </p:cNvPr>
            <p:cNvGrpSpPr/>
            <p:nvPr/>
          </p:nvGrpSpPr>
          <p:grpSpPr>
            <a:xfrm>
              <a:off x="3346433" y="2831676"/>
              <a:ext cx="472311" cy="429372"/>
              <a:chOff x="3346433" y="2831676"/>
              <a:chExt cx="472311" cy="429372"/>
            </a:xfrm>
          </p:grpSpPr>
          <p:sp>
            <p:nvSpPr>
              <p:cNvPr id="24" name="Oval 23">
                <a:extLst>
                  <a:ext uri="{FF2B5EF4-FFF2-40B4-BE49-F238E27FC236}">
                    <a16:creationId xmlns:a16="http://schemas.microsoft.com/office/drawing/2014/main" id="{111701E6-F9BB-EBB2-BA98-C75E460D9E0C}"/>
                  </a:ext>
                </a:extLst>
              </p:cNvPr>
              <p:cNvSpPr/>
              <p:nvPr/>
            </p:nvSpPr>
            <p:spPr>
              <a:xfrm>
                <a:off x="3346433" y="2831676"/>
                <a:ext cx="472311" cy="42937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28442860-4A9C-8AC4-3B8F-D729A735311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355509" y="2839921"/>
                <a:ext cx="454160" cy="412871"/>
              </a:xfrm>
              <a:prstGeom prst="rect">
                <a:avLst/>
              </a:prstGeom>
            </p:spPr>
          </p:pic>
        </p:grpSp>
        <p:sp>
          <p:nvSpPr>
            <p:cNvPr id="14" name="Text Placeholder 10">
              <a:extLst>
                <a:ext uri="{FF2B5EF4-FFF2-40B4-BE49-F238E27FC236}">
                  <a16:creationId xmlns:a16="http://schemas.microsoft.com/office/drawing/2014/main" id="{B82746C3-5FBD-7C34-4439-D23665E3662E}"/>
                </a:ext>
              </a:extLst>
            </p:cNvPr>
            <p:cNvSpPr txBox="1">
              <a:spLocks/>
            </p:cNvSpPr>
            <p:nvPr/>
          </p:nvSpPr>
          <p:spPr>
            <a:xfrm>
              <a:off x="4283586" y="4015062"/>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15" name="Isosceles Triangle 14">
              <a:extLst>
                <a:ext uri="{FF2B5EF4-FFF2-40B4-BE49-F238E27FC236}">
                  <a16:creationId xmlns:a16="http://schemas.microsoft.com/office/drawing/2014/main" id="{91F1D256-7CFE-0F9B-644B-7B82F8FAA32C}"/>
                </a:ext>
              </a:extLst>
            </p:cNvPr>
            <p:cNvSpPr>
              <a:spLocks/>
            </p:cNvSpPr>
            <p:nvPr/>
          </p:nvSpPr>
          <p:spPr>
            <a:xfrm flipV="1">
              <a:off x="4479443" y="3434038"/>
              <a:ext cx="588030" cy="534572"/>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16" name="Group 15">
              <a:extLst>
                <a:ext uri="{FF2B5EF4-FFF2-40B4-BE49-F238E27FC236}">
                  <a16:creationId xmlns:a16="http://schemas.microsoft.com/office/drawing/2014/main" id="{22D8DDE6-167C-5EDF-87F0-E180FC95D66E}"/>
                </a:ext>
              </a:extLst>
            </p:cNvPr>
            <p:cNvGrpSpPr/>
            <p:nvPr/>
          </p:nvGrpSpPr>
          <p:grpSpPr>
            <a:xfrm>
              <a:off x="2138994" y="3409745"/>
              <a:ext cx="1012122" cy="534571"/>
              <a:chOff x="1661620" y="2779259"/>
              <a:chExt cx="390217" cy="206101"/>
            </a:xfrm>
          </p:grpSpPr>
          <p:sp>
            <p:nvSpPr>
              <p:cNvPr id="22" name="Oval 21">
                <a:extLst>
                  <a:ext uri="{FF2B5EF4-FFF2-40B4-BE49-F238E27FC236}">
                    <a16:creationId xmlns:a16="http://schemas.microsoft.com/office/drawing/2014/main" id="{0911D797-01D3-A0E6-F0A9-2C6A871B3ED3}"/>
                  </a:ext>
                </a:extLst>
              </p:cNvPr>
              <p:cNvSpPr>
                <a:spLocks/>
              </p:cNvSpPr>
              <p:nvPr/>
            </p:nvSpPr>
            <p:spPr>
              <a:xfrm>
                <a:off x="1661620" y="2779260"/>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23" name="Oval 22">
                <a:extLst>
                  <a:ext uri="{FF2B5EF4-FFF2-40B4-BE49-F238E27FC236}">
                    <a16:creationId xmlns:a16="http://schemas.microsoft.com/office/drawing/2014/main" id="{C6EB0581-112A-D6DC-3BB7-DE017C284989}"/>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17" name="Text Placeholder 10">
              <a:extLst>
                <a:ext uri="{FF2B5EF4-FFF2-40B4-BE49-F238E27FC236}">
                  <a16:creationId xmlns:a16="http://schemas.microsoft.com/office/drawing/2014/main" id="{2F339CE8-01E2-0E49-49E7-2ED091F5DE84}"/>
                </a:ext>
              </a:extLst>
            </p:cNvPr>
            <p:cNvSpPr txBox="1">
              <a:spLocks/>
            </p:cNvSpPr>
            <p:nvPr/>
          </p:nvSpPr>
          <p:spPr>
            <a:xfrm>
              <a:off x="1765382"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18" name="Text Placeholder 10">
              <a:extLst>
                <a:ext uri="{FF2B5EF4-FFF2-40B4-BE49-F238E27FC236}">
                  <a16:creationId xmlns:a16="http://schemas.microsoft.com/office/drawing/2014/main" id="{D9AB0270-961D-0FC6-5B94-3DD6A5131311}"/>
                </a:ext>
              </a:extLst>
            </p:cNvPr>
            <p:cNvSpPr txBox="1">
              <a:spLocks/>
            </p:cNvSpPr>
            <p:nvPr/>
          </p:nvSpPr>
          <p:spPr>
            <a:xfrm>
              <a:off x="2635791"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86" name="Arrow: Up 85">
              <a:extLst>
                <a:ext uri="{FF2B5EF4-FFF2-40B4-BE49-F238E27FC236}">
                  <a16:creationId xmlns:a16="http://schemas.microsoft.com/office/drawing/2014/main" id="{754C8BCE-D95C-4EED-6FF2-834CD3A57DC1}"/>
                </a:ext>
              </a:extLst>
            </p:cNvPr>
            <p:cNvSpPr/>
            <p:nvPr/>
          </p:nvSpPr>
          <p:spPr>
            <a:xfrm flipV="1">
              <a:off x="3831456" y="1975359"/>
              <a:ext cx="195579" cy="630786"/>
            </a:xfrm>
            <a:prstGeom prst="up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Arrow: Up 86">
              <a:extLst>
                <a:ext uri="{FF2B5EF4-FFF2-40B4-BE49-F238E27FC236}">
                  <a16:creationId xmlns:a16="http://schemas.microsoft.com/office/drawing/2014/main" id="{F26DD6F4-4547-F6BF-15F4-D43EB028E12E}"/>
                </a:ext>
              </a:extLst>
            </p:cNvPr>
            <p:cNvSpPr/>
            <p:nvPr/>
          </p:nvSpPr>
          <p:spPr>
            <a:xfrm>
              <a:off x="3141649" y="1975359"/>
              <a:ext cx="195579" cy="630786"/>
            </a:xfrm>
            <a:prstGeom prst="upArrow">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59757BAB-1FFB-6C1D-78FD-661E5A444AD3}"/>
                </a:ext>
              </a:extLst>
            </p:cNvPr>
            <p:cNvSpPr txBox="1">
              <a:spLocks/>
            </p:cNvSpPr>
            <p:nvPr/>
          </p:nvSpPr>
          <p:spPr>
            <a:xfrm>
              <a:off x="4085200" y="1861214"/>
              <a:ext cx="1133404" cy="6033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Import: </a:t>
              </a:r>
              <a:r>
                <a:rPr lang="en-US" sz="1200"/>
                <a:t>max withdrawal limit (Batch study)</a:t>
              </a:r>
            </a:p>
          </p:txBody>
        </p:sp>
        <p:sp>
          <p:nvSpPr>
            <p:cNvPr id="91" name="TextBox 90">
              <a:extLst>
                <a:ext uri="{FF2B5EF4-FFF2-40B4-BE49-F238E27FC236}">
                  <a16:creationId xmlns:a16="http://schemas.microsoft.com/office/drawing/2014/main" id="{38F90947-379E-59B1-98F8-E39D63326930}"/>
                </a:ext>
              </a:extLst>
            </p:cNvPr>
            <p:cNvSpPr txBox="1">
              <a:spLocks/>
            </p:cNvSpPr>
            <p:nvPr/>
          </p:nvSpPr>
          <p:spPr>
            <a:xfrm>
              <a:off x="1936006" y="1861214"/>
              <a:ext cx="1147478" cy="8044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Export: </a:t>
              </a:r>
              <a:r>
                <a:rPr lang="en-US" sz="1200"/>
                <a:t>available export (SCED dispatch)</a:t>
              </a:r>
            </a:p>
          </p:txBody>
        </p:sp>
        <p:cxnSp>
          <p:nvCxnSpPr>
            <p:cNvPr id="4" name="Straight Connector 3">
              <a:extLst>
                <a:ext uri="{FF2B5EF4-FFF2-40B4-BE49-F238E27FC236}">
                  <a16:creationId xmlns:a16="http://schemas.microsoft.com/office/drawing/2014/main" id="{428D19A5-51C8-29FE-1D8F-1D663587B7B7}"/>
                </a:ext>
              </a:extLst>
            </p:cNvPr>
            <p:cNvCxnSpPr>
              <a:cxnSpLocks/>
              <a:stCxn id="10" idx="2"/>
            </p:cNvCxnSpPr>
            <p:nvPr/>
          </p:nvCxnSpPr>
          <p:spPr>
            <a:xfrm>
              <a:off x="3577306" y="1736692"/>
              <a:ext cx="0" cy="1103229"/>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8255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34E464F0-B8C1-9A13-C8DE-E5224C14CD8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5" progId="TCLayout.ActiveDocument.1">
                  <p:embed/>
                </p:oleObj>
              </mc:Choice>
              <mc:Fallback>
                <p:oleObj name="think-cell Slide" r:id="rId11" imgW="404" imgH="405" progId="TCLayout.ActiveDocument.1">
                  <p:embed/>
                  <p:pic>
                    <p:nvPicPr>
                      <p:cNvPr id="12" name="think-cell data - do not delete" hidden="1">
                        <a:extLst>
                          <a:ext uri="{FF2B5EF4-FFF2-40B4-BE49-F238E27FC236}">
                            <a16:creationId xmlns:a16="http://schemas.microsoft.com/office/drawing/2014/main" id="{34E464F0-B8C1-9A13-C8DE-E5224C14CD80}"/>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cxnSp>
        <p:nvCxnSpPr>
          <p:cNvPr id="66" name="LineBasicDefault 292">
            <a:extLst>
              <a:ext uri="{FF2B5EF4-FFF2-40B4-BE49-F238E27FC236}">
                <a16:creationId xmlns:a16="http://schemas.microsoft.com/office/drawing/2014/main" id="{17AE5415-7C41-B8A3-E177-9A8045B2A25A}"/>
              </a:ext>
            </a:extLst>
          </p:cNvPr>
          <p:cNvCxnSpPr>
            <a:cxnSpLocks/>
          </p:cNvCxnSpPr>
          <p:nvPr>
            <p:custDataLst>
              <p:tags r:id="rId2"/>
            </p:custDataLst>
          </p:nvPr>
        </p:nvCxnSpPr>
        <p:spPr>
          <a:xfrm>
            <a:off x="439038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10B3198B-E192-1BF3-F47D-37E78688A9D7}"/>
              </a:ext>
            </a:extLst>
          </p:cNvPr>
          <p:cNvSpPr>
            <a:spLocks noGrp="1"/>
          </p:cNvSpPr>
          <p:nvPr>
            <p:ph type="title"/>
          </p:nvPr>
        </p:nvSpPr>
        <p:spPr>
          <a:xfrm>
            <a:off x="1257300" y="457200"/>
            <a:ext cx="10401300" cy="664797"/>
          </a:xfrm>
        </p:spPr>
        <p:txBody>
          <a:bodyPr vert="horz">
            <a:spAutoFit/>
          </a:bodyPr>
          <a:lstStyle/>
          <a:p>
            <a:r>
              <a:rPr lang="en-US"/>
              <a:t>Sequential BYOG interconnection timeline across Batch, Generation, and Transmission planning processes </a:t>
            </a:r>
          </a:p>
        </p:txBody>
      </p:sp>
      <p:sp>
        <p:nvSpPr>
          <p:cNvPr id="5" name="Slide Number Placeholder 5">
            <a:extLst>
              <a:ext uri="{FF2B5EF4-FFF2-40B4-BE49-F238E27FC236}">
                <a16:creationId xmlns:a16="http://schemas.microsoft.com/office/drawing/2014/main" id="{CF69B0F7-AE33-A311-8585-6461873892DC}"/>
              </a:ext>
            </a:extLst>
          </p:cNvPr>
          <p:cNvSpPr>
            <a:spLocks noGrp="1"/>
          </p:cNvSpPr>
          <p:nvPr>
            <p:ph type="sldNum" sz="quarter" idx="12"/>
          </p:nvPr>
        </p:nvSpPr>
        <p:spPr/>
        <p:txBody>
          <a:bodyPr/>
          <a:lstStyle/>
          <a:p>
            <a:fld id="{BCDE79FB-97BA-492B-8D57-F1373F9ADA95}" type="slidenum">
              <a:rPr lang="en-US" smtClean="0"/>
              <a:t>9</a:t>
            </a:fld>
            <a:endParaRPr lang="en-US"/>
          </a:p>
        </p:txBody>
      </p:sp>
      <p:sp>
        <p:nvSpPr>
          <p:cNvPr id="11" name="TextBox 10">
            <a:extLst>
              <a:ext uri="{FF2B5EF4-FFF2-40B4-BE49-F238E27FC236}">
                <a16:creationId xmlns:a16="http://schemas.microsoft.com/office/drawing/2014/main" id="{099DB2B8-A59E-84C4-1569-2F263E250BFE}"/>
              </a:ext>
            </a:extLst>
          </p:cNvPr>
          <p:cNvSpPr txBox="1"/>
          <p:nvPr>
            <p:custDataLst>
              <p:tags r:id="rId3"/>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8" name="LineBasicDefault 292">
            <a:extLst>
              <a:ext uri="{FF2B5EF4-FFF2-40B4-BE49-F238E27FC236}">
                <a16:creationId xmlns:a16="http://schemas.microsoft.com/office/drawing/2014/main" id="{2152E303-F4E4-7B1A-9B0A-BE8F54CA5F3D}"/>
              </a:ext>
            </a:extLst>
          </p:cNvPr>
          <p:cNvCxnSpPr>
            <a:cxnSpLocks/>
          </p:cNvCxnSpPr>
          <p:nvPr>
            <p:custDataLst>
              <p:tags r:id="rId4"/>
            </p:custDataLst>
          </p:nvPr>
        </p:nvCxnSpPr>
        <p:spPr>
          <a:xfrm flipH="1">
            <a:off x="1257300" y="2908172"/>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 name="LineBasicDefault 292">
            <a:extLst>
              <a:ext uri="{FF2B5EF4-FFF2-40B4-BE49-F238E27FC236}">
                <a16:creationId xmlns:a16="http://schemas.microsoft.com/office/drawing/2014/main" id="{A69149D6-5C25-A007-E45D-AC79A7976D99}"/>
              </a:ext>
            </a:extLst>
          </p:cNvPr>
          <p:cNvCxnSpPr>
            <a:cxnSpLocks/>
          </p:cNvCxnSpPr>
          <p:nvPr>
            <p:custDataLst>
              <p:tags r:id="rId5"/>
            </p:custDataLst>
          </p:nvPr>
        </p:nvCxnSpPr>
        <p:spPr>
          <a:xfrm flipH="1">
            <a:off x="1257300" y="4702544"/>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LineBasicDefault 292">
            <a:extLst>
              <a:ext uri="{FF2B5EF4-FFF2-40B4-BE49-F238E27FC236}">
                <a16:creationId xmlns:a16="http://schemas.microsoft.com/office/drawing/2014/main" id="{00E8BC97-0186-56A9-C544-01514C7E6CC2}"/>
              </a:ext>
            </a:extLst>
          </p:cNvPr>
          <p:cNvCxnSpPr>
            <a:cxnSpLocks/>
          </p:cNvCxnSpPr>
          <p:nvPr>
            <p:custDataLst>
              <p:tags r:id="rId6"/>
            </p:custDataLst>
          </p:nvPr>
        </p:nvCxnSpPr>
        <p:spPr>
          <a:xfrm flipH="1">
            <a:off x="1257300" y="1699152"/>
            <a:ext cx="10401300"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91A0D27-E577-E17F-B169-65C8C51DBB42}"/>
              </a:ext>
            </a:extLst>
          </p:cNvPr>
          <p:cNvSpPr txBox="1">
            <a:spLocks/>
          </p:cNvSpPr>
          <p:nvPr/>
        </p:nvSpPr>
        <p:spPr>
          <a:xfrm>
            <a:off x="1257298" y="1776642"/>
            <a:ext cx="107562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Batch Study</a:t>
            </a:r>
          </a:p>
        </p:txBody>
      </p:sp>
      <p:sp>
        <p:nvSpPr>
          <p:cNvPr id="18" name="TextBox 17">
            <a:extLst>
              <a:ext uri="{FF2B5EF4-FFF2-40B4-BE49-F238E27FC236}">
                <a16:creationId xmlns:a16="http://schemas.microsoft.com/office/drawing/2014/main" id="{3AE3A7A2-62E9-AF4C-3D75-465733DC761F}"/>
              </a:ext>
            </a:extLst>
          </p:cNvPr>
          <p:cNvSpPr txBox="1">
            <a:spLocks/>
          </p:cNvSpPr>
          <p:nvPr/>
        </p:nvSpPr>
        <p:spPr>
          <a:xfrm>
            <a:off x="1257298" y="3029957"/>
            <a:ext cx="1075620"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Generation study</a:t>
            </a:r>
          </a:p>
        </p:txBody>
      </p:sp>
      <p:sp>
        <p:nvSpPr>
          <p:cNvPr id="19" name="TextBox 18">
            <a:extLst>
              <a:ext uri="{FF2B5EF4-FFF2-40B4-BE49-F238E27FC236}">
                <a16:creationId xmlns:a16="http://schemas.microsoft.com/office/drawing/2014/main" id="{680E3D04-07C5-C071-E00E-CEB4D1EFED2B}"/>
              </a:ext>
            </a:extLst>
          </p:cNvPr>
          <p:cNvSpPr txBox="1">
            <a:spLocks/>
          </p:cNvSpPr>
          <p:nvPr/>
        </p:nvSpPr>
        <p:spPr>
          <a:xfrm>
            <a:off x="1264318" y="4814052"/>
            <a:ext cx="124526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Transmission Planning</a:t>
            </a:r>
          </a:p>
        </p:txBody>
      </p:sp>
      <p:sp>
        <p:nvSpPr>
          <p:cNvPr id="21" name="Arrow: Pentagon 20">
            <a:extLst>
              <a:ext uri="{FF2B5EF4-FFF2-40B4-BE49-F238E27FC236}">
                <a16:creationId xmlns:a16="http://schemas.microsoft.com/office/drawing/2014/main" id="{F747430F-B28A-4E47-1959-28F3155061C8}"/>
              </a:ext>
            </a:extLst>
          </p:cNvPr>
          <p:cNvSpPr>
            <a:spLocks/>
          </p:cNvSpPr>
          <p:nvPr/>
        </p:nvSpPr>
        <p:spPr>
          <a:xfrm>
            <a:off x="3196700" y="1776642"/>
            <a:ext cx="1617195"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t>LLIS </a:t>
            </a:r>
            <a:r>
              <a:rPr lang="en-US" sz="1200" i="1" dirty="0"/>
              <a:t>(meeting eligibility criteria)</a:t>
            </a:r>
          </a:p>
        </p:txBody>
      </p:sp>
      <p:cxnSp>
        <p:nvCxnSpPr>
          <p:cNvPr id="28" name="LineBasicDefault 292">
            <a:extLst>
              <a:ext uri="{FF2B5EF4-FFF2-40B4-BE49-F238E27FC236}">
                <a16:creationId xmlns:a16="http://schemas.microsoft.com/office/drawing/2014/main" id="{201DEB44-C3A5-ECAF-4BFE-DDDE76091692}"/>
              </a:ext>
            </a:extLst>
          </p:cNvPr>
          <p:cNvCxnSpPr>
            <a:cxnSpLocks/>
          </p:cNvCxnSpPr>
          <p:nvPr>
            <p:custDataLst>
              <p:tags r:id="rId7"/>
            </p:custDataLst>
          </p:nvPr>
        </p:nvCxnSpPr>
        <p:spPr>
          <a:xfrm>
            <a:off x="8252751"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LineBasicDefault 292">
            <a:extLst>
              <a:ext uri="{FF2B5EF4-FFF2-40B4-BE49-F238E27FC236}">
                <a16:creationId xmlns:a16="http://schemas.microsoft.com/office/drawing/2014/main" id="{53A4B40A-AF1C-384F-321F-6ADFF5BCD173}"/>
              </a:ext>
            </a:extLst>
          </p:cNvPr>
          <p:cNvCxnSpPr>
            <a:cxnSpLocks/>
          </p:cNvCxnSpPr>
          <p:nvPr>
            <p:custDataLst>
              <p:tags r:id="rId8"/>
            </p:custDataLst>
          </p:nvPr>
        </p:nvCxnSpPr>
        <p:spPr>
          <a:xfrm>
            <a:off x="10253794"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A9792CAB-A2CD-2F92-1F6B-22BB3E143D16}"/>
              </a:ext>
            </a:extLst>
          </p:cNvPr>
          <p:cNvSpPr txBox="1">
            <a:spLocks/>
          </p:cNvSpPr>
          <p:nvPr/>
        </p:nvSpPr>
        <p:spPr>
          <a:xfrm>
            <a:off x="7916299" y="1453419"/>
            <a:ext cx="695166" cy="215430"/>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Jan 2027</a:t>
            </a:r>
          </a:p>
        </p:txBody>
      </p:sp>
      <p:sp>
        <p:nvSpPr>
          <p:cNvPr id="32" name="TextBox 31">
            <a:extLst>
              <a:ext uri="{FF2B5EF4-FFF2-40B4-BE49-F238E27FC236}">
                <a16:creationId xmlns:a16="http://schemas.microsoft.com/office/drawing/2014/main" id="{6EBFA377-B625-2AAF-DD20-BABE6900590B}"/>
              </a:ext>
            </a:extLst>
          </p:cNvPr>
          <p:cNvSpPr txBox="1">
            <a:spLocks/>
          </p:cNvSpPr>
          <p:nvPr/>
        </p:nvSpPr>
        <p:spPr>
          <a:xfrm>
            <a:off x="9977667" y="1451521"/>
            <a:ext cx="662505" cy="18499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Mar 2027</a:t>
            </a:r>
          </a:p>
        </p:txBody>
      </p:sp>
      <p:sp>
        <p:nvSpPr>
          <p:cNvPr id="170" name="Rectangle 169">
            <a:extLst>
              <a:ext uri="{FF2B5EF4-FFF2-40B4-BE49-F238E27FC236}">
                <a16:creationId xmlns:a16="http://schemas.microsoft.com/office/drawing/2014/main" id="{3DD61786-5ECB-6B6E-9978-707821BDB62B}"/>
              </a:ext>
            </a:extLst>
          </p:cNvPr>
          <p:cNvSpPr/>
          <p:nvPr/>
        </p:nvSpPr>
        <p:spPr>
          <a:xfrm>
            <a:off x="8256848" y="1713955"/>
            <a:ext cx="1994121" cy="4224503"/>
          </a:xfrm>
          <a:prstGeom prst="rect">
            <a:avLst/>
          </a:prstGeom>
          <a:solidFill>
            <a:srgbClr val="BFBFBF">
              <a:alpha val="3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rPr>
              <a:t>Developer commitment period (60 days)</a:t>
            </a:r>
          </a:p>
        </p:txBody>
      </p:sp>
      <p:sp>
        <p:nvSpPr>
          <p:cNvPr id="33" name="TextBox 32">
            <a:extLst>
              <a:ext uri="{FF2B5EF4-FFF2-40B4-BE49-F238E27FC236}">
                <a16:creationId xmlns:a16="http://schemas.microsoft.com/office/drawing/2014/main" id="{28151310-EC21-19CA-AC8E-4C0C13A16660}"/>
              </a:ext>
            </a:extLst>
          </p:cNvPr>
          <p:cNvSpPr txBox="1">
            <a:spLocks/>
          </p:cNvSpPr>
          <p:nvPr/>
        </p:nvSpPr>
        <p:spPr>
          <a:xfrm>
            <a:off x="1264318" y="6048117"/>
            <a:ext cx="2842031" cy="553998"/>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r">
              <a:buNone/>
            </a:pPr>
            <a:r>
              <a:rPr lang="en-US" sz="1200" b="1"/>
              <a:t>BYOG declaration executed to identify load–generation pairing  for studies </a:t>
            </a:r>
            <a:r>
              <a:rPr lang="en-US" sz="1200"/>
              <a:t>(pre- PG 6.9 milestone of generation)</a:t>
            </a:r>
          </a:p>
        </p:txBody>
      </p:sp>
      <p:sp>
        <p:nvSpPr>
          <p:cNvPr id="23" name="TextBox 22">
            <a:extLst>
              <a:ext uri="{FF2B5EF4-FFF2-40B4-BE49-F238E27FC236}">
                <a16:creationId xmlns:a16="http://schemas.microsoft.com/office/drawing/2014/main" id="{DB9C6806-43D8-A661-B614-01921BB04ABE}"/>
              </a:ext>
            </a:extLst>
          </p:cNvPr>
          <p:cNvSpPr txBox="1">
            <a:spLocks/>
          </p:cNvSpPr>
          <p:nvPr/>
        </p:nvSpPr>
        <p:spPr>
          <a:xfrm>
            <a:off x="4533857" y="1453424"/>
            <a:ext cx="719085" cy="215425"/>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July 2026</a:t>
            </a:r>
          </a:p>
        </p:txBody>
      </p:sp>
      <p:cxnSp>
        <p:nvCxnSpPr>
          <p:cNvPr id="6" name="LineBasicDefault 292">
            <a:extLst>
              <a:ext uri="{FF2B5EF4-FFF2-40B4-BE49-F238E27FC236}">
                <a16:creationId xmlns:a16="http://schemas.microsoft.com/office/drawing/2014/main" id="{98505076-772A-FBFB-6D6E-E595CA9C29B6}"/>
              </a:ext>
            </a:extLst>
          </p:cNvPr>
          <p:cNvCxnSpPr>
            <a:cxnSpLocks/>
          </p:cNvCxnSpPr>
          <p:nvPr>
            <p:custDataLst>
              <p:tags r:id="rId9"/>
            </p:custDataLst>
          </p:nvPr>
        </p:nvCxnSpPr>
        <p:spPr>
          <a:xfrm>
            <a:off x="487963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73923BB-43C1-81FB-C31F-586BA0BD6C1D}"/>
              </a:ext>
            </a:extLst>
          </p:cNvPr>
          <p:cNvGrpSpPr/>
          <p:nvPr/>
        </p:nvGrpSpPr>
        <p:grpSpPr>
          <a:xfrm>
            <a:off x="4938748" y="1776642"/>
            <a:ext cx="3272656" cy="1082414"/>
            <a:chOff x="5516389" y="1776642"/>
            <a:chExt cx="3272656" cy="1082414"/>
          </a:xfrm>
        </p:grpSpPr>
        <p:sp>
          <p:nvSpPr>
            <p:cNvPr id="26" name="Arrow: Pentagon 25">
              <a:extLst>
                <a:ext uri="{FF2B5EF4-FFF2-40B4-BE49-F238E27FC236}">
                  <a16:creationId xmlns:a16="http://schemas.microsoft.com/office/drawing/2014/main" id="{76F8AA53-C7BA-AD98-ADE8-EEEE309D9CAB}"/>
                </a:ext>
              </a:extLst>
            </p:cNvPr>
            <p:cNvSpPr>
              <a:spLocks/>
            </p:cNvSpPr>
            <p:nvPr/>
          </p:nvSpPr>
          <p:spPr>
            <a:xfrm>
              <a:off x="5516389" y="1776642"/>
              <a:ext cx="1219748"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Case building</a:t>
              </a:r>
            </a:p>
          </p:txBody>
        </p:sp>
        <p:sp>
          <p:nvSpPr>
            <p:cNvPr id="34" name="Arrow: Chevron 33">
              <a:extLst>
                <a:ext uri="{FF2B5EF4-FFF2-40B4-BE49-F238E27FC236}">
                  <a16:creationId xmlns:a16="http://schemas.microsoft.com/office/drawing/2014/main" id="{B0266FF1-F52A-4C18-A199-FEBC87DBEDDA}"/>
                </a:ext>
              </a:extLst>
            </p:cNvPr>
            <p:cNvSpPr>
              <a:spLocks/>
            </p:cNvSpPr>
            <p:nvPr/>
          </p:nvSpPr>
          <p:spPr>
            <a:xfrm>
              <a:off x="6553734" y="1776642"/>
              <a:ext cx="2235311" cy="457834"/>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chemeClr val="bg1"/>
                  </a:solidFill>
                </a:rPr>
                <a:t>Batch Study allocation</a:t>
              </a:r>
            </a:p>
          </p:txBody>
        </p:sp>
        <p:grpSp>
          <p:nvGrpSpPr>
            <p:cNvPr id="179" name="Group 178">
              <a:extLst>
                <a:ext uri="{FF2B5EF4-FFF2-40B4-BE49-F238E27FC236}">
                  <a16:creationId xmlns:a16="http://schemas.microsoft.com/office/drawing/2014/main" id="{F78DC804-6F5C-9257-8D94-EB91EB53F0A9}"/>
                </a:ext>
              </a:extLst>
            </p:cNvPr>
            <p:cNvGrpSpPr/>
            <p:nvPr/>
          </p:nvGrpSpPr>
          <p:grpSpPr>
            <a:xfrm>
              <a:off x="6553732" y="2304889"/>
              <a:ext cx="649448" cy="365070"/>
              <a:chOff x="8702393" y="2175244"/>
              <a:chExt cx="1265584" cy="711416"/>
            </a:xfrm>
          </p:grpSpPr>
          <p:grpSp>
            <p:nvGrpSpPr>
              <p:cNvPr id="180" name="Group 179">
                <a:extLst>
                  <a:ext uri="{FF2B5EF4-FFF2-40B4-BE49-F238E27FC236}">
                    <a16:creationId xmlns:a16="http://schemas.microsoft.com/office/drawing/2014/main" id="{94FAC869-6280-86BC-A3F8-11CCE53C3344}"/>
                  </a:ext>
                </a:extLst>
              </p:cNvPr>
              <p:cNvGrpSpPr/>
              <p:nvPr/>
            </p:nvGrpSpPr>
            <p:grpSpPr>
              <a:xfrm>
                <a:off x="9244137" y="2371879"/>
                <a:ext cx="182097" cy="165541"/>
                <a:chOff x="2192059" y="2491703"/>
                <a:chExt cx="182096" cy="165542"/>
              </a:xfrm>
            </p:grpSpPr>
            <p:sp>
              <p:nvSpPr>
                <p:cNvPr id="190" name="Oval 189">
                  <a:extLst>
                    <a:ext uri="{FF2B5EF4-FFF2-40B4-BE49-F238E27FC236}">
                      <a16:creationId xmlns:a16="http://schemas.microsoft.com/office/drawing/2014/main" id="{9A991488-6D69-3D5E-3A8B-D0F91FCF7B0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191" name="Graphic 190">
                  <a:extLst>
                    <a:ext uri="{FF2B5EF4-FFF2-40B4-BE49-F238E27FC236}">
                      <a16:creationId xmlns:a16="http://schemas.microsoft.com/office/drawing/2014/main" id="{8D9BED9B-64F3-5B81-890C-64FD00D50AB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81" name="Rectangle 180">
                <a:extLst>
                  <a:ext uri="{FF2B5EF4-FFF2-40B4-BE49-F238E27FC236}">
                    <a16:creationId xmlns:a16="http://schemas.microsoft.com/office/drawing/2014/main" id="{BF9F2795-4C5B-992C-3D71-E737B446BDD4}"/>
                  </a:ext>
                </a:extLst>
              </p:cNvPr>
              <p:cNvSpPr/>
              <p:nvPr/>
            </p:nvSpPr>
            <p:spPr>
              <a:xfrm>
                <a:off x="8702393" y="2326488"/>
                <a:ext cx="1265583" cy="560172"/>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82" name="Isosceles Triangle 181">
                <a:extLst>
                  <a:ext uri="{FF2B5EF4-FFF2-40B4-BE49-F238E27FC236}">
                    <a16:creationId xmlns:a16="http://schemas.microsoft.com/office/drawing/2014/main" id="{B68138C2-D6A1-D70D-52C1-9845764D76F6}"/>
                  </a:ext>
                </a:extLst>
              </p:cNvPr>
              <p:cNvSpPr>
                <a:spLocks/>
              </p:cNvSpPr>
              <p:nvPr/>
            </p:nvSpPr>
            <p:spPr>
              <a:xfrm flipV="1">
                <a:off x="9683002" y="2604118"/>
                <a:ext cx="226711" cy="206100"/>
              </a:xfrm>
              <a:prstGeom prst="triangl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83" name="Group 182">
                <a:extLst>
                  <a:ext uri="{FF2B5EF4-FFF2-40B4-BE49-F238E27FC236}">
                    <a16:creationId xmlns:a16="http://schemas.microsoft.com/office/drawing/2014/main" id="{D57FA88B-A074-1748-1E0B-5BC9CC76EFDC}"/>
                  </a:ext>
                </a:extLst>
              </p:cNvPr>
              <p:cNvGrpSpPr/>
              <p:nvPr/>
            </p:nvGrpSpPr>
            <p:grpSpPr>
              <a:xfrm>
                <a:off x="8780660" y="2594755"/>
                <a:ext cx="390217" cy="206098"/>
                <a:chOff x="1661620" y="2779259"/>
                <a:chExt cx="390217" cy="206100"/>
              </a:xfrm>
            </p:grpSpPr>
            <p:sp>
              <p:nvSpPr>
                <p:cNvPr id="188" name="Oval 187">
                  <a:extLst>
                    <a:ext uri="{FF2B5EF4-FFF2-40B4-BE49-F238E27FC236}">
                      <a16:creationId xmlns:a16="http://schemas.microsoft.com/office/drawing/2014/main" id="{8654C777-A485-26F8-06E4-1DB96EA0185D}"/>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sp>
              <p:nvSpPr>
                <p:cNvPr id="189" name="Oval 188">
                  <a:extLst>
                    <a:ext uri="{FF2B5EF4-FFF2-40B4-BE49-F238E27FC236}">
                      <a16:creationId xmlns:a16="http://schemas.microsoft.com/office/drawing/2014/main" id="{A2D21E42-BB9E-A39F-D3BD-95279EC926D0}"/>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grpSp>
          <p:cxnSp>
            <p:nvCxnSpPr>
              <p:cNvPr id="184" name="Straight Connector 183">
                <a:extLst>
                  <a:ext uri="{FF2B5EF4-FFF2-40B4-BE49-F238E27FC236}">
                    <a16:creationId xmlns:a16="http://schemas.microsoft.com/office/drawing/2014/main" id="{833F7026-DA0C-6FA6-E98C-728E7C80D95E}"/>
                  </a:ext>
                </a:extLst>
              </p:cNvPr>
              <p:cNvCxnSpPr>
                <a:cxnSpLocks/>
                <a:stCxn id="187" idx="2"/>
                <a:endCxn id="190" idx="0"/>
              </p:cNvCxnSpPr>
              <p:nvPr/>
            </p:nvCxnSpPr>
            <p:spPr>
              <a:xfrm>
                <a:off x="9335186" y="2248007"/>
                <a:ext cx="0" cy="123872"/>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5" name="Connector: Elbow 184">
                <a:extLst>
                  <a:ext uri="{FF2B5EF4-FFF2-40B4-BE49-F238E27FC236}">
                    <a16:creationId xmlns:a16="http://schemas.microsoft.com/office/drawing/2014/main" id="{3BAAC5A1-3098-DD1E-7304-3F18B773CBA0}"/>
                  </a:ext>
                </a:extLst>
              </p:cNvPr>
              <p:cNvCxnSpPr>
                <a:cxnSpLocks/>
                <a:stCxn id="188" idx="7"/>
              </p:cNvCxnSpPr>
              <p:nvPr/>
            </p:nvCxnSpPr>
            <p:spPr>
              <a:xfrm rot="5400000" flipH="1" flipV="1">
                <a:off x="9024010" y="2404807"/>
                <a:ext cx="170287" cy="269970"/>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186" name="Connector: Elbow 185">
                <a:extLst>
                  <a:ext uri="{FF2B5EF4-FFF2-40B4-BE49-F238E27FC236}">
                    <a16:creationId xmlns:a16="http://schemas.microsoft.com/office/drawing/2014/main" id="{E0EDBECE-4D44-AB17-E886-144D0C6E601B}"/>
                  </a:ext>
                </a:extLst>
              </p:cNvPr>
              <p:cNvCxnSpPr>
                <a:cxnSpLocks/>
                <a:stCxn id="182" idx="3"/>
              </p:cNvCxnSpPr>
              <p:nvPr/>
            </p:nvCxnSpPr>
            <p:spPr>
              <a:xfrm rot="16200000" flipV="1">
                <a:off x="9536563" y="2344321"/>
                <a:ext cx="149468" cy="370121"/>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187" name="Rectangle 186">
                <a:extLst>
                  <a:ext uri="{FF2B5EF4-FFF2-40B4-BE49-F238E27FC236}">
                    <a16:creationId xmlns:a16="http://schemas.microsoft.com/office/drawing/2014/main" id="{BA6C9164-7EFE-28BC-C4ED-66C841604915}"/>
                  </a:ext>
                </a:extLst>
              </p:cNvPr>
              <p:cNvSpPr/>
              <p:nvPr/>
            </p:nvSpPr>
            <p:spPr>
              <a:xfrm>
                <a:off x="8702395" y="2175244"/>
                <a:ext cx="1265582" cy="7276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2" name="TextBox 81">
              <a:extLst>
                <a:ext uri="{FF2B5EF4-FFF2-40B4-BE49-F238E27FC236}">
                  <a16:creationId xmlns:a16="http://schemas.microsoft.com/office/drawing/2014/main" id="{12A7A809-4861-92A0-B7A1-B62814BCDB1F}"/>
                </a:ext>
              </a:extLst>
            </p:cNvPr>
            <p:cNvSpPr txBox="1">
              <a:spLocks/>
            </p:cNvSpPr>
            <p:nvPr/>
          </p:nvSpPr>
          <p:spPr>
            <a:xfrm>
              <a:off x="6553733" y="2705168"/>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only</a:t>
              </a:r>
            </a:p>
          </p:txBody>
        </p:sp>
      </p:grpSp>
      <p:grpSp>
        <p:nvGrpSpPr>
          <p:cNvPr id="15" name="Group 14">
            <a:extLst>
              <a:ext uri="{FF2B5EF4-FFF2-40B4-BE49-F238E27FC236}">
                <a16:creationId xmlns:a16="http://schemas.microsoft.com/office/drawing/2014/main" id="{BE4C76B8-A36E-B697-CF4D-3E6BB8D3FDF3}"/>
              </a:ext>
            </a:extLst>
          </p:cNvPr>
          <p:cNvGrpSpPr/>
          <p:nvPr/>
        </p:nvGrpSpPr>
        <p:grpSpPr>
          <a:xfrm>
            <a:off x="6298032" y="4814052"/>
            <a:ext cx="1913372" cy="1137654"/>
            <a:chOff x="7387544" y="4423595"/>
            <a:chExt cx="1913372" cy="1137654"/>
          </a:xfrm>
        </p:grpSpPr>
        <p:sp>
          <p:nvSpPr>
            <p:cNvPr id="27" name="Arrow: Pentagon 26">
              <a:extLst>
                <a:ext uri="{FF2B5EF4-FFF2-40B4-BE49-F238E27FC236}">
                  <a16:creationId xmlns:a16="http://schemas.microsoft.com/office/drawing/2014/main" id="{950E451C-E14A-7DFB-0ABC-7435DA325527}"/>
                </a:ext>
              </a:extLst>
            </p:cNvPr>
            <p:cNvSpPr>
              <a:spLocks/>
            </p:cNvSpPr>
            <p:nvPr/>
          </p:nvSpPr>
          <p:spPr>
            <a:xfrm>
              <a:off x="7387544" y="4423595"/>
              <a:ext cx="1913372"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Upgrade identification</a:t>
              </a:r>
            </a:p>
          </p:txBody>
        </p:sp>
        <p:grpSp>
          <p:nvGrpSpPr>
            <p:cNvPr id="192" name="Group 191">
              <a:extLst>
                <a:ext uri="{FF2B5EF4-FFF2-40B4-BE49-F238E27FC236}">
                  <a16:creationId xmlns:a16="http://schemas.microsoft.com/office/drawing/2014/main" id="{24E05EEB-2ECB-0CE6-A474-0A09628AF176}"/>
                </a:ext>
              </a:extLst>
            </p:cNvPr>
            <p:cNvGrpSpPr/>
            <p:nvPr/>
          </p:nvGrpSpPr>
          <p:grpSpPr>
            <a:xfrm>
              <a:off x="7387544" y="4979656"/>
              <a:ext cx="649448" cy="365070"/>
              <a:chOff x="9010491" y="3342751"/>
              <a:chExt cx="649448" cy="365070"/>
            </a:xfrm>
          </p:grpSpPr>
          <p:grpSp>
            <p:nvGrpSpPr>
              <p:cNvPr id="193" name="Group 192">
                <a:extLst>
                  <a:ext uri="{FF2B5EF4-FFF2-40B4-BE49-F238E27FC236}">
                    <a16:creationId xmlns:a16="http://schemas.microsoft.com/office/drawing/2014/main" id="{9FA2163C-63A8-A68D-7EBA-38A223DDCBB5}"/>
                  </a:ext>
                </a:extLst>
              </p:cNvPr>
              <p:cNvGrpSpPr/>
              <p:nvPr/>
            </p:nvGrpSpPr>
            <p:grpSpPr>
              <a:xfrm>
                <a:off x="9288493" y="3443656"/>
                <a:ext cx="93445" cy="84949"/>
                <a:chOff x="2192059" y="2491703"/>
                <a:chExt cx="182096" cy="165542"/>
              </a:xfrm>
            </p:grpSpPr>
            <p:sp>
              <p:nvSpPr>
                <p:cNvPr id="203" name="Oval 202">
                  <a:extLst>
                    <a:ext uri="{FF2B5EF4-FFF2-40B4-BE49-F238E27FC236}">
                      <a16:creationId xmlns:a16="http://schemas.microsoft.com/office/drawing/2014/main" id="{97B00CAE-2C36-384B-24FB-507B23264CF6}"/>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04" name="Graphic 203">
                  <a:extLst>
                    <a:ext uri="{FF2B5EF4-FFF2-40B4-BE49-F238E27FC236}">
                      <a16:creationId xmlns:a16="http://schemas.microsoft.com/office/drawing/2014/main" id="{9CD63C1A-A206-9124-665D-A87768E9192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94" name="Rectangle 193">
                <a:extLst>
                  <a:ext uri="{FF2B5EF4-FFF2-40B4-BE49-F238E27FC236}">
                    <a16:creationId xmlns:a16="http://schemas.microsoft.com/office/drawing/2014/main" id="{6578D0CB-1C63-C592-9345-B752CF19C257}"/>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95" name="Isosceles Triangle 194">
                <a:extLst>
                  <a:ext uri="{FF2B5EF4-FFF2-40B4-BE49-F238E27FC236}">
                    <a16:creationId xmlns:a16="http://schemas.microsoft.com/office/drawing/2014/main" id="{F859DD12-1B4E-FCCD-C788-70C8F63C0584}"/>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96" name="Group 195">
                <a:extLst>
                  <a:ext uri="{FF2B5EF4-FFF2-40B4-BE49-F238E27FC236}">
                    <a16:creationId xmlns:a16="http://schemas.microsoft.com/office/drawing/2014/main" id="{C3CCE0B6-51FD-468F-4FDC-99AEEAA1BA7D}"/>
                  </a:ext>
                </a:extLst>
              </p:cNvPr>
              <p:cNvGrpSpPr/>
              <p:nvPr/>
            </p:nvGrpSpPr>
            <p:grpSpPr>
              <a:xfrm>
                <a:off x="9050655" y="3558027"/>
                <a:ext cx="200244" cy="105761"/>
                <a:chOff x="1661620" y="2779259"/>
                <a:chExt cx="390217" cy="206100"/>
              </a:xfrm>
              <a:solidFill>
                <a:schemeClr val="accent5"/>
              </a:solidFill>
            </p:grpSpPr>
            <p:sp>
              <p:nvSpPr>
                <p:cNvPr id="201" name="Oval 200">
                  <a:extLst>
                    <a:ext uri="{FF2B5EF4-FFF2-40B4-BE49-F238E27FC236}">
                      <a16:creationId xmlns:a16="http://schemas.microsoft.com/office/drawing/2014/main" id="{250AA6F9-FE5B-E908-8BED-7629590164B8}"/>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02" name="Oval 201">
                  <a:extLst>
                    <a:ext uri="{FF2B5EF4-FFF2-40B4-BE49-F238E27FC236}">
                      <a16:creationId xmlns:a16="http://schemas.microsoft.com/office/drawing/2014/main" id="{E68B28B1-5AAA-A1F9-D5B4-EAFB093C2A1B}"/>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197" name="Straight Connector 196">
                <a:extLst>
                  <a:ext uri="{FF2B5EF4-FFF2-40B4-BE49-F238E27FC236}">
                    <a16:creationId xmlns:a16="http://schemas.microsoft.com/office/drawing/2014/main" id="{81219211-D153-FB0C-57F4-00D9A42D5127}"/>
                  </a:ext>
                </a:extLst>
              </p:cNvPr>
              <p:cNvCxnSpPr>
                <a:cxnSpLocks/>
                <a:stCxn id="200" idx="2"/>
                <a:endCxn id="20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8" name="Connector: Elbow 197">
                <a:extLst>
                  <a:ext uri="{FF2B5EF4-FFF2-40B4-BE49-F238E27FC236}">
                    <a16:creationId xmlns:a16="http://schemas.microsoft.com/office/drawing/2014/main" id="{54367F50-06A7-EFBC-0E6A-A0C129F89082}"/>
                  </a:ext>
                </a:extLst>
              </p:cNvPr>
              <p:cNvCxnSpPr>
                <a:cxnSpLocks/>
                <a:stCxn id="201"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99" name="Connector: Elbow 198">
                <a:extLst>
                  <a:ext uri="{FF2B5EF4-FFF2-40B4-BE49-F238E27FC236}">
                    <a16:creationId xmlns:a16="http://schemas.microsoft.com/office/drawing/2014/main" id="{6D69AB07-6CE8-5BE0-4130-7220EF668D7A}"/>
                  </a:ext>
                </a:extLst>
              </p:cNvPr>
              <p:cNvCxnSpPr>
                <a:cxnSpLocks/>
                <a:stCxn id="195"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00" name="Rectangle 199">
                <a:extLst>
                  <a:ext uri="{FF2B5EF4-FFF2-40B4-BE49-F238E27FC236}">
                    <a16:creationId xmlns:a16="http://schemas.microsoft.com/office/drawing/2014/main" id="{5198B03D-F840-F115-5A28-5C5EAE7FBD05}"/>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5" name="TextBox 84">
              <a:extLst>
                <a:ext uri="{FF2B5EF4-FFF2-40B4-BE49-F238E27FC236}">
                  <a16:creationId xmlns:a16="http://schemas.microsoft.com/office/drawing/2014/main" id="{46C2508D-FB1A-5BEE-6044-BEF620232C41}"/>
                </a:ext>
              </a:extLst>
            </p:cNvPr>
            <p:cNvSpPr txBox="1">
              <a:spLocks/>
            </p:cNvSpPr>
            <p:nvPr/>
          </p:nvSpPr>
          <p:spPr>
            <a:xfrm>
              <a:off x="7387544"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grpSp>
        <p:nvGrpSpPr>
          <p:cNvPr id="63" name="Group 62">
            <a:extLst>
              <a:ext uri="{FF2B5EF4-FFF2-40B4-BE49-F238E27FC236}">
                <a16:creationId xmlns:a16="http://schemas.microsoft.com/office/drawing/2014/main" id="{BA2ADCDD-90B3-336F-3829-AD6BA7760739}"/>
              </a:ext>
            </a:extLst>
          </p:cNvPr>
          <p:cNvGrpSpPr/>
          <p:nvPr/>
        </p:nvGrpSpPr>
        <p:grpSpPr>
          <a:xfrm>
            <a:off x="10315447" y="4814052"/>
            <a:ext cx="1343153" cy="1137654"/>
            <a:chOff x="9422162" y="4423595"/>
            <a:chExt cx="1343153" cy="1137654"/>
          </a:xfrm>
        </p:grpSpPr>
        <p:sp>
          <p:nvSpPr>
            <p:cNvPr id="40" name="Arrow: Pentagon 39">
              <a:extLst>
                <a:ext uri="{FF2B5EF4-FFF2-40B4-BE49-F238E27FC236}">
                  <a16:creationId xmlns:a16="http://schemas.microsoft.com/office/drawing/2014/main" id="{C2558688-AB7C-5D5F-EC5B-2C28D2BA3016}"/>
                </a:ext>
              </a:extLst>
            </p:cNvPr>
            <p:cNvSpPr>
              <a:spLocks/>
            </p:cNvSpPr>
            <p:nvPr/>
          </p:nvSpPr>
          <p:spPr>
            <a:xfrm>
              <a:off x="9422162" y="4423595"/>
              <a:ext cx="1199337"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Refinement study</a:t>
              </a:r>
            </a:p>
          </p:txBody>
        </p:sp>
        <p:grpSp>
          <p:nvGrpSpPr>
            <p:cNvPr id="205" name="Group 204">
              <a:extLst>
                <a:ext uri="{FF2B5EF4-FFF2-40B4-BE49-F238E27FC236}">
                  <a16:creationId xmlns:a16="http://schemas.microsoft.com/office/drawing/2014/main" id="{58AAD997-E8E3-AFDD-0DAC-8A2CFDCC4F0B}"/>
                </a:ext>
              </a:extLst>
            </p:cNvPr>
            <p:cNvGrpSpPr/>
            <p:nvPr/>
          </p:nvGrpSpPr>
          <p:grpSpPr>
            <a:xfrm>
              <a:off x="9422162" y="4979656"/>
              <a:ext cx="649448" cy="365070"/>
              <a:chOff x="9010491" y="3342751"/>
              <a:chExt cx="649448" cy="365070"/>
            </a:xfrm>
          </p:grpSpPr>
          <p:grpSp>
            <p:nvGrpSpPr>
              <p:cNvPr id="206" name="Group 205">
                <a:extLst>
                  <a:ext uri="{FF2B5EF4-FFF2-40B4-BE49-F238E27FC236}">
                    <a16:creationId xmlns:a16="http://schemas.microsoft.com/office/drawing/2014/main" id="{7B2AFF6C-4EE8-CD56-2456-A4380E57E863}"/>
                  </a:ext>
                </a:extLst>
              </p:cNvPr>
              <p:cNvGrpSpPr/>
              <p:nvPr/>
            </p:nvGrpSpPr>
            <p:grpSpPr>
              <a:xfrm>
                <a:off x="9288493" y="3443656"/>
                <a:ext cx="93445" cy="84949"/>
                <a:chOff x="2192059" y="2491703"/>
                <a:chExt cx="182096" cy="165542"/>
              </a:xfrm>
            </p:grpSpPr>
            <p:sp>
              <p:nvSpPr>
                <p:cNvPr id="216" name="Oval 215">
                  <a:extLst>
                    <a:ext uri="{FF2B5EF4-FFF2-40B4-BE49-F238E27FC236}">
                      <a16:creationId xmlns:a16="http://schemas.microsoft.com/office/drawing/2014/main" id="{4DF20B73-DA84-DB0D-8381-ED9D0E7E2A4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17" name="Graphic 216">
                  <a:extLst>
                    <a:ext uri="{FF2B5EF4-FFF2-40B4-BE49-F238E27FC236}">
                      <a16:creationId xmlns:a16="http://schemas.microsoft.com/office/drawing/2014/main" id="{05BE46D2-62B5-4F9A-1FAA-5ED2119766D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207" name="Rectangle 206">
                <a:extLst>
                  <a:ext uri="{FF2B5EF4-FFF2-40B4-BE49-F238E27FC236}">
                    <a16:creationId xmlns:a16="http://schemas.microsoft.com/office/drawing/2014/main" id="{456F3960-33A5-0891-ED7F-7C6C6A8035B1}"/>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208" name="Isosceles Triangle 207">
                <a:extLst>
                  <a:ext uri="{FF2B5EF4-FFF2-40B4-BE49-F238E27FC236}">
                    <a16:creationId xmlns:a16="http://schemas.microsoft.com/office/drawing/2014/main" id="{A8C6D5D6-9625-FAA4-AB57-A72D3D10FC5A}"/>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209" name="Group 208">
                <a:extLst>
                  <a:ext uri="{FF2B5EF4-FFF2-40B4-BE49-F238E27FC236}">
                    <a16:creationId xmlns:a16="http://schemas.microsoft.com/office/drawing/2014/main" id="{473E37C5-AF70-FA88-0BBA-739C63CB7D65}"/>
                  </a:ext>
                </a:extLst>
              </p:cNvPr>
              <p:cNvGrpSpPr/>
              <p:nvPr/>
            </p:nvGrpSpPr>
            <p:grpSpPr>
              <a:xfrm>
                <a:off x="9050655" y="3558027"/>
                <a:ext cx="200244" cy="105761"/>
                <a:chOff x="1661620" y="2779259"/>
                <a:chExt cx="390217" cy="206100"/>
              </a:xfrm>
              <a:solidFill>
                <a:schemeClr val="accent5"/>
              </a:solidFill>
            </p:grpSpPr>
            <p:sp>
              <p:nvSpPr>
                <p:cNvPr id="214" name="Oval 213">
                  <a:extLst>
                    <a:ext uri="{FF2B5EF4-FFF2-40B4-BE49-F238E27FC236}">
                      <a16:creationId xmlns:a16="http://schemas.microsoft.com/office/drawing/2014/main" id="{EFF8DAAE-5E2E-9209-52A8-724C38783CA3}"/>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15" name="Oval 214">
                  <a:extLst>
                    <a:ext uri="{FF2B5EF4-FFF2-40B4-BE49-F238E27FC236}">
                      <a16:creationId xmlns:a16="http://schemas.microsoft.com/office/drawing/2014/main" id="{1B0C5AE1-2BCC-6CFA-6654-61CD1A5266BD}"/>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210" name="Straight Connector 209">
                <a:extLst>
                  <a:ext uri="{FF2B5EF4-FFF2-40B4-BE49-F238E27FC236}">
                    <a16:creationId xmlns:a16="http://schemas.microsoft.com/office/drawing/2014/main" id="{98145679-94D9-2276-49D3-C8B8B4D75A7F}"/>
                  </a:ext>
                </a:extLst>
              </p:cNvPr>
              <p:cNvCxnSpPr>
                <a:cxnSpLocks/>
                <a:stCxn id="213" idx="2"/>
                <a:endCxn id="216"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1" name="Connector: Elbow 210">
                <a:extLst>
                  <a:ext uri="{FF2B5EF4-FFF2-40B4-BE49-F238E27FC236}">
                    <a16:creationId xmlns:a16="http://schemas.microsoft.com/office/drawing/2014/main" id="{C3A26234-1119-B242-FF7E-91D1BBF36F1F}"/>
                  </a:ext>
                </a:extLst>
              </p:cNvPr>
              <p:cNvCxnSpPr>
                <a:cxnSpLocks/>
                <a:stCxn id="214"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212" name="Connector: Elbow 211">
                <a:extLst>
                  <a:ext uri="{FF2B5EF4-FFF2-40B4-BE49-F238E27FC236}">
                    <a16:creationId xmlns:a16="http://schemas.microsoft.com/office/drawing/2014/main" id="{255BB2C5-E85E-E0B9-7CCC-ACF26D611735}"/>
                  </a:ext>
                </a:extLst>
              </p:cNvPr>
              <p:cNvCxnSpPr>
                <a:cxnSpLocks/>
                <a:stCxn id="208"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13" name="Rectangle 212">
                <a:extLst>
                  <a:ext uri="{FF2B5EF4-FFF2-40B4-BE49-F238E27FC236}">
                    <a16:creationId xmlns:a16="http://schemas.microsoft.com/office/drawing/2014/main" id="{88B70DBD-46D8-87F0-F89F-A950CA6C24FC}"/>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6" name="TextBox 85">
              <a:extLst>
                <a:ext uri="{FF2B5EF4-FFF2-40B4-BE49-F238E27FC236}">
                  <a16:creationId xmlns:a16="http://schemas.microsoft.com/office/drawing/2014/main" id="{51BF6289-76D9-4A2D-D8FE-375576B34741}"/>
                </a:ext>
              </a:extLst>
            </p:cNvPr>
            <p:cNvSpPr txBox="1">
              <a:spLocks/>
            </p:cNvSpPr>
            <p:nvPr/>
          </p:nvSpPr>
          <p:spPr>
            <a:xfrm>
              <a:off x="9422162"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sp>
        <p:nvSpPr>
          <p:cNvPr id="22" name="Arrow: Pentagon 21">
            <a:extLst>
              <a:ext uri="{FF2B5EF4-FFF2-40B4-BE49-F238E27FC236}">
                <a16:creationId xmlns:a16="http://schemas.microsoft.com/office/drawing/2014/main" id="{0B3FE7FF-7F70-1D9F-B394-5BA631C33252}"/>
              </a:ext>
            </a:extLst>
          </p:cNvPr>
          <p:cNvSpPr>
            <a:spLocks/>
          </p:cNvSpPr>
          <p:nvPr/>
        </p:nvSpPr>
        <p:spPr>
          <a:xfrm>
            <a:off x="3196700" y="3029957"/>
            <a:ext cx="5014703" cy="685329"/>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Gen FIS studies</a:t>
            </a:r>
            <a:endParaRPr lang="en-US" sz="1200" b="1" dirty="0"/>
          </a:p>
          <a:p>
            <a:pPr algn="ctr"/>
            <a:r>
              <a:rPr lang="en-US" sz="1200" b="1" dirty="0"/>
              <a:t>Includes load FIS studies as applicable </a:t>
            </a:r>
          </a:p>
          <a:p>
            <a:pPr algn="ctr"/>
            <a:r>
              <a:rPr lang="en-US" sz="1200" i="1" dirty="0"/>
              <a:t>(includes load for stability/operability assessment)</a:t>
            </a:r>
          </a:p>
        </p:txBody>
      </p:sp>
      <p:pic>
        <p:nvPicPr>
          <p:cNvPr id="65" name="Graphic 64">
            <a:extLst>
              <a:ext uri="{FF2B5EF4-FFF2-40B4-BE49-F238E27FC236}">
                <a16:creationId xmlns:a16="http://schemas.microsoft.com/office/drawing/2014/main" id="{C114F140-B1E8-CF4F-237B-A6A6A8C0205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247306" y="6230994"/>
            <a:ext cx="284384" cy="284384"/>
          </a:xfrm>
          <a:prstGeom prst="rect">
            <a:avLst/>
          </a:prstGeom>
        </p:spPr>
      </p:pic>
      <p:sp>
        <p:nvSpPr>
          <p:cNvPr id="67" name="Isosceles Triangle 66">
            <a:extLst>
              <a:ext uri="{FF2B5EF4-FFF2-40B4-BE49-F238E27FC236}">
                <a16:creationId xmlns:a16="http://schemas.microsoft.com/office/drawing/2014/main" id="{8B9298BB-9CD5-D4A2-D260-C88DF2FF8F20}"/>
              </a:ext>
            </a:extLst>
          </p:cNvPr>
          <p:cNvSpPr/>
          <p:nvPr/>
        </p:nvSpPr>
        <p:spPr>
          <a:xfrm>
            <a:off x="4318365" y="6048117"/>
            <a:ext cx="144042" cy="95025"/>
          </a:xfrm>
          <a:prstGeom prst="triangl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a:extLst>
              <a:ext uri="{FF2B5EF4-FFF2-40B4-BE49-F238E27FC236}">
                <a16:creationId xmlns:a16="http://schemas.microsoft.com/office/drawing/2014/main" id="{12D1F8C8-61B0-551C-5FC7-AF12F223C4FB}"/>
              </a:ext>
            </a:extLst>
          </p:cNvPr>
          <p:cNvGrpSpPr/>
          <p:nvPr/>
        </p:nvGrpSpPr>
        <p:grpSpPr>
          <a:xfrm>
            <a:off x="3196700" y="3818942"/>
            <a:ext cx="649448" cy="365070"/>
            <a:chOff x="9010491" y="2890169"/>
            <a:chExt cx="649448" cy="365070"/>
          </a:xfrm>
        </p:grpSpPr>
        <p:grpSp>
          <p:nvGrpSpPr>
            <p:cNvPr id="87" name="Group 86">
              <a:extLst>
                <a:ext uri="{FF2B5EF4-FFF2-40B4-BE49-F238E27FC236}">
                  <a16:creationId xmlns:a16="http://schemas.microsoft.com/office/drawing/2014/main" id="{D20F666F-299A-035D-E189-1B8DABB5FB68}"/>
                </a:ext>
              </a:extLst>
            </p:cNvPr>
            <p:cNvGrpSpPr/>
            <p:nvPr/>
          </p:nvGrpSpPr>
          <p:grpSpPr>
            <a:xfrm>
              <a:off x="9288493" y="2991074"/>
              <a:ext cx="93445" cy="84949"/>
              <a:chOff x="2192059" y="2491703"/>
              <a:chExt cx="182096" cy="165542"/>
            </a:xfrm>
          </p:grpSpPr>
          <p:sp>
            <p:nvSpPr>
              <p:cNvPr id="97" name="Oval 96">
                <a:extLst>
                  <a:ext uri="{FF2B5EF4-FFF2-40B4-BE49-F238E27FC236}">
                    <a16:creationId xmlns:a16="http://schemas.microsoft.com/office/drawing/2014/main" id="{77BA0A65-6095-B2A4-21D3-62F339AA9041}"/>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98" name="Graphic 97">
                <a:extLst>
                  <a:ext uri="{FF2B5EF4-FFF2-40B4-BE49-F238E27FC236}">
                    <a16:creationId xmlns:a16="http://schemas.microsoft.com/office/drawing/2014/main" id="{8016E085-FDAD-2717-2104-832B528438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88" name="Rectangle 87">
              <a:extLst>
                <a:ext uri="{FF2B5EF4-FFF2-40B4-BE49-F238E27FC236}">
                  <a16:creationId xmlns:a16="http://schemas.microsoft.com/office/drawing/2014/main" id="{5E110182-832D-1D3B-910E-2D365195C03F}"/>
                </a:ext>
              </a:extLst>
            </p:cNvPr>
            <p:cNvSpPr/>
            <p:nvPr/>
          </p:nvSpPr>
          <p:spPr>
            <a:xfrm>
              <a:off x="9010491" y="2967781"/>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89" name="Isosceles Triangle 88">
              <a:extLst>
                <a:ext uri="{FF2B5EF4-FFF2-40B4-BE49-F238E27FC236}">
                  <a16:creationId xmlns:a16="http://schemas.microsoft.com/office/drawing/2014/main" id="{AE130D93-553D-F2F6-3366-A08D0DE3B51C}"/>
                </a:ext>
              </a:extLst>
            </p:cNvPr>
            <p:cNvSpPr>
              <a:spLocks/>
            </p:cNvSpPr>
            <p:nvPr/>
          </p:nvSpPr>
          <p:spPr>
            <a:xfrm flipV="1">
              <a:off x="9513701" y="3110250"/>
              <a:ext cx="116339" cy="105762"/>
            </a:xfrm>
            <a:prstGeom prst="triangle">
              <a:avLst/>
            </a:prstGeom>
            <a:solidFill>
              <a:srgbClr val="CCDDE0"/>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90" name="Group 89">
              <a:extLst>
                <a:ext uri="{FF2B5EF4-FFF2-40B4-BE49-F238E27FC236}">
                  <a16:creationId xmlns:a16="http://schemas.microsoft.com/office/drawing/2014/main" id="{D4DFA7A2-F9BD-B462-2EA1-6D2D9E768581}"/>
                </a:ext>
              </a:extLst>
            </p:cNvPr>
            <p:cNvGrpSpPr/>
            <p:nvPr/>
          </p:nvGrpSpPr>
          <p:grpSpPr>
            <a:xfrm>
              <a:off x="9050655" y="3105445"/>
              <a:ext cx="200244" cy="105761"/>
              <a:chOff x="1661620" y="2779259"/>
              <a:chExt cx="390217" cy="206100"/>
            </a:xfrm>
            <a:solidFill>
              <a:schemeClr val="accent5"/>
            </a:solidFill>
          </p:grpSpPr>
          <p:sp>
            <p:nvSpPr>
              <p:cNvPr id="95" name="Oval 94">
                <a:extLst>
                  <a:ext uri="{FF2B5EF4-FFF2-40B4-BE49-F238E27FC236}">
                    <a16:creationId xmlns:a16="http://schemas.microsoft.com/office/drawing/2014/main" id="{9FC97694-A6CF-B24C-FCA8-804DC251B5EA}"/>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96" name="Oval 95">
                <a:extLst>
                  <a:ext uri="{FF2B5EF4-FFF2-40B4-BE49-F238E27FC236}">
                    <a16:creationId xmlns:a16="http://schemas.microsoft.com/office/drawing/2014/main" id="{DD605390-2FDD-A60F-39DF-580ADA1DC500}"/>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91" name="Straight Connector 90">
              <a:extLst>
                <a:ext uri="{FF2B5EF4-FFF2-40B4-BE49-F238E27FC236}">
                  <a16:creationId xmlns:a16="http://schemas.microsoft.com/office/drawing/2014/main" id="{DC1E7158-FA4B-8C08-E42C-AC25B8C7DB78}"/>
                </a:ext>
              </a:extLst>
            </p:cNvPr>
            <p:cNvCxnSpPr>
              <a:cxnSpLocks/>
              <a:stCxn id="94" idx="2"/>
              <a:endCxn id="97" idx="0"/>
            </p:cNvCxnSpPr>
            <p:nvPr/>
          </p:nvCxnSpPr>
          <p:spPr>
            <a:xfrm>
              <a:off x="9335216" y="2927508"/>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7DE5C1B6-F189-D156-F356-43D4DD82A2FF}"/>
                </a:ext>
              </a:extLst>
            </p:cNvPr>
            <p:cNvCxnSpPr>
              <a:cxnSpLocks/>
              <a:stCxn id="95" idx="7"/>
            </p:cNvCxnSpPr>
            <p:nvPr/>
          </p:nvCxnSpPr>
          <p:spPr>
            <a:xfrm rot="5400000" flipH="1" flipV="1">
              <a:off x="9175532" y="3007971"/>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93" name="Connector: Elbow 92">
              <a:extLst>
                <a:ext uri="{FF2B5EF4-FFF2-40B4-BE49-F238E27FC236}">
                  <a16:creationId xmlns:a16="http://schemas.microsoft.com/office/drawing/2014/main" id="{3B8BFF12-E23E-0DEA-A5C8-D75034F374B5}"/>
                </a:ext>
              </a:extLst>
            </p:cNvPr>
            <p:cNvCxnSpPr>
              <a:cxnSpLocks/>
              <a:stCxn id="89" idx="3"/>
            </p:cNvCxnSpPr>
            <p:nvPr/>
          </p:nvCxnSpPr>
          <p:spPr>
            <a:xfrm rot="16200000" flipV="1">
              <a:off x="9438554" y="2976932"/>
              <a:ext cx="76701" cy="18993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94" name="Rectangle 93">
              <a:extLst>
                <a:ext uri="{FF2B5EF4-FFF2-40B4-BE49-F238E27FC236}">
                  <a16:creationId xmlns:a16="http://schemas.microsoft.com/office/drawing/2014/main" id="{C9F39D36-E2F1-19C9-E6C4-25AFDB46C367}"/>
                </a:ext>
              </a:extLst>
            </p:cNvPr>
            <p:cNvSpPr/>
            <p:nvPr/>
          </p:nvSpPr>
          <p:spPr>
            <a:xfrm>
              <a:off x="9010492" y="2890169"/>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113" name="TextBox 112">
            <a:extLst>
              <a:ext uri="{FF2B5EF4-FFF2-40B4-BE49-F238E27FC236}">
                <a16:creationId xmlns:a16="http://schemas.microsoft.com/office/drawing/2014/main" id="{6CE182A2-DBB7-D68A-CBF4-5BC77696C742}"/>
              </a:ext>
            </a:extLst>
          </p:cNvPr>
          <p:cNvSpPr txBox="1">
            <a:spLocks/>
          </p:cNvSpPr>
          <p:nvPr/>
        </p:nvSpPr>
        <p:spPr>
          <a:xfrm>
            <a:off x="3196700" y="4281724"/>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gen only</a:t>
            </a:r>
          </a:p>
        </p:txBody>
      </p:sp>
      <p:sp>
        <p:nvSpPr>
          <p:cNvPr id="114" name="TextBox 113">
            <a:extLst>
              <a:ext uri="{FF2B5EF4-FFF2-40B4-BE49-F238E27FC236}">
                <a16:creationId xmlns:a16="http://schemas.microsoft.com/office/drawing/2014/main" id="{0CE09DB1-CB71-D289-C099-332C395B5649}"/>
              </a:ext>
            </a:extLst>
          </p:cNvPr>
          <p:cNvSpPr txBox="1">
            <a:spLocks/>
          </p:cNvSpPr>
          <p:nvPr/>
        </p:nvSpPr>
        <p:spPr>
          <a:xfrm>
            <a:off x="4501669" y="4281724"/>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nvGrpSpPr>
          <p:cNvPr id="70" name="Group 69">
            <a:extLst>
              <a:ext uri="{FF2B5EF4-FFF2-40B4-BE49-F238E27FC236}">
                <a16:creationId xmlns:a16="http://schemas.microsoft.com/office/drawing/2014/main" id="{63437519-3A3C-FCA9-A9BC-5799A2605FC3}"/>
              </a:ext>
            </a:extLst>
          </p:cNvPr>
          <p:cNvGrpSpPr/>
          <p:nvPr/>
        </p:nvGrpSpPr>
        <p:grpSpPr>
          <a:xfrm>
            <a:off x="4501669" y="3818942"/>
            <a:ext cx="649448" cy="365070"/>
            <a:chOff x="9010491" y="3342751"/>
            <a:chExt cx="649448" cy="365070"/>
          </a:xfrm>
        </p:grpSpPr>
        <p:grpSp>
          <p:nvGrpSpPr>
            <p:cNvPr id="71" name="Group 70">
              <a:extLst>
                <a:ext uri="{FF2B5EF4-FFF2-40B4-BE49-F238E27FC236}">
                  <a16:creationId xmlns:a16="http://schemas.microsoft.com/office/drawing/2014/main" id="{5C24CC5B-9552-DF5C-E388-B80DAC036321}"/>
                </a:ext>
              </a:extLst>
            </p:cNvPr>
            <p:cNvGrpSpPr/>
            <p:nvPr/>
          </p:nvGrpSpPr>
          <p:grpSpPr>
            <a:xfrm>
              <a:off x="9288493" y="3443656"/>
              <a:ext cx="93445" cy="84949"/>
              <a:chOff x="2192059" y="2491703"/>
              <a:chExt cx="182096" cy="165542"/>
            </a:xfrm>
          </p:grpSpPr>
          <p:sp>
            <p:nvSpPr>
              <p:cNvPr id="83" name="Oval 82">
                <a:extLst>
                  <a:ext uri="{FF2B5EF4-FFF2-40B4-BE49-F238E27FC236}">
                    <a16:creationId xmlns:a16="http://schemas.microsoft.com/office/drawing/2014/main" id="{9E5EEBB9-3337-5A1E-7403-23CA80160654}"/>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84" name="Graphic 83">
                <a:extLst>
                  <a:ext uri="{FF2B5EF4-FFF2-40B4-BE49-F238E27FC236}">
                    <a16:creationId xmlns:a16="http://schemas.microsoft.com/office/drawing/2014/main" id="{C121ED70-F5F4-DD9B-B647-B7A2667487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72" name="Rectangle 71">
              <a:extLst>
                <a:ext uri="{FF2B5EF4-FFF2-40B4-BE49-F238E27FC236}">
                  <a16:creationId xmlns:a16="http://schemas.microsoft.com/office/drawing/2014/main" id="{55F3D9FE-A424-47DD-7104-36501F866E89}"/>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73" name="Isosceles Triangle 72">
              <a:extLst>
                <a:ext uri="{FF2B5EF4-FFF2-40B4-BE49-F238E27FC236}">
                  <a16:creationId xmlns:a16="http://schemas.microsoft.com/office/drawing/2014/main" id="{B2D7FEAB-2B8C-542E-2069-EB542B20C2B9}"/>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74" name="Group 73">
              <a:extLst>
                <a:ext uri="{FF2B5EF4-FFF2-40B4-BE49-F238E27FC236}">
                  <a16:creationId xmlns:a16="http://schemas.microsoft.com/office/drawing/2014/main" id="{E59E59AA-E00D-C191-B2C0-F99A05032939}"/>
                </a:ext>
              </a:extLst>
            </p:cNvPr>
            <p:cNvGrpSpPr/>
            <p:nvPr/>
          </p:nvGrpSpPr>
          <p:grpSpPr>
            <a:xfrm>
              <a:off x="9050655" y="3558027"/>
              <a:ext cx="200244" cy="105761"/>
              <a:chOff x="1661620" y="2779259"/>
              <a:chExt cx="390217" cy="206100"/>
            </a:xfrm>
            <a:solidFill>
              <a:schemeClr val="accent5"/>
            </a:solidFill>
          </p:grpSpPr>
          <p:sp>
            <p:nvSpPr>
              <p:cNvPr id="79" name="Oval 78">
                <a:extLst>
                  <a:ext uri="{FF2B5EF4-FFF2-40B4-BE49-F238E27FC236}">
                    <a16:creationId xmlns:a16="http://schemas.microsoft.com/office/drawing/2014/main" id="{0CBBF4FE-9B2F-6149-1718-2212B3C1BB65}"/>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80" name="Oval 79">
                <a:extLst>
                  <a:ext uri="{FF2B5EF4-FFF2-40B4-BE49-F238E27FC236}">
                    <a16:creationId xmlns:a16="http://schemas.microsoft.com/office/drawing/2014/main" id="{E399762E-ABBE-AC25-E038-2F57F0978CE1}"/>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75" name="Straight Connector 74">
              <a:extLst>
                <a:ext uri="{FF2B5EF4-FFF2-40B4-BE49-F238E27FC236}">
                  <a16:creationId xmlns:a16="http://schemas.microsoft.com/office/drawing/2014/main" id="{7D2A6D5B-FC04-7393-DCA6-654E70D90DD7}"/>
                </a:ext>
              </a:extLst>
            </p:cNvPr>
            <p:cNvCxnSpPr>
              <a:cxnSpLocks/>
              <a:stCxn id="78" idx="2"/>
              <a:endCxn id="8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825A3AA1-2D91-850B-0B5D-77F9E5AD77D1}"/>
                </a:ext>
              </a:extLst>
            </p:cNvPr>
            <p:cNvCxnSpPr>
              <a:cxnSpLocks/>
              <a:stCxn id="79"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77" name="Connector: Elbow 76">
              <a:extLst>
                <a:ext uri="{FF2B5EF4-FFF2-40B4-BE49-F238E27FC236}">
                  <a16:creationId xmlns:a16="http://schemas.microsoft.com/office/drawing/2014/main" id="{0959FDDA-9AFC-8CE8-4714-3CEFC8A9051E}"/>
                </a:ext>
              </a:extLst>
            </p:cNvPr>
            <p:cNvCxnSpPr>
              <a:cxnSpLocks/>
              <a:stCxn id="73"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78" name="Rectangle 77">
              <a:extLst>
                <a:ext uri="{FF2B5EF4-FFF2-40B4-BE49-F238E27FC236}">
                  <a16:creationId xmlns:a16="http://schemas.microsoft.com/office/drawing/2014/main" id="{662027A8-F363-566B-2EB1-B5289C9F1D4F}"/>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3" name="TextBox 2">
            <a:extLst>
              <a:ext uri="{FF2B5EF4-FFF2-40B4-BE49-F238E27FC236}">
                <a16:creationId xmlns:a16="http://schemas.microsoft.com/office/drawing/2014/main" id="{7964D9A8-2B9F-1374-5823-8EB3C89A6220}"/>
              </a:ext>
            </a:extLst>
          </p:cNvPr>
          <p:cNvSpPr txBox="1">
            <a:spLocks/>
          </p:cNvSpPr>
          <p:nvPr/>
        </p:nvSpPr>
        <p:spPr>
          <a:xfrm>
            <a:off x="1257300" y="1187164"/>
            <a:ext cx="1173883"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200" b="1" dirty="0">
                <a:solidFill>
                  <a:srgbClr val="FF0000"/>
                </a:solidFill>
              </a:rPr>
              <a:t>PRELIMINARY</a:t>
            </a:r>
          </a:p>
        </p:txBody>
      </p:sp>
    </p:spTree>
    <p:extLst>
      <p:ext uri="{BB962C8B-B14F-4D97-AF65-F5344CB8AC3E}">
        <p14:creationId xmlns:p14="http://schemas.microsoft.com/office/powerpoint/2010/main" val="38871522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INKEDPICTURESLINKREMOVED" val="True"/>
  <p:tag name="THINKCELLPRESENTATIONDONOTDELETE" val="&lt;?xml version=&quot;1.0&quot; encoding=&quot;UTF-16&quot; standalone=&quot;yes&quot;?&gt;&lt;root reqver=&quot;28224&quot;&gt;&lt;version val=&quot;3587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1&quot;&gt;&lt;elem m_fUsage=&quot;1.00000000000000000000E+00&quot;&gt;&lt;m_msothmcolidx val=&quot;0&quot;/&gt;&lt;m_rgb r=&quot;DD&quot; g=&quot;80&quot; b=&quot;80&quot;/&gt;&lt;/elem&gt;&lt;/m_vecMRU&gt;&lt;/m_mruColor&gt;&lt;m_eweekdayFirstOfWeek val=&quot;1&quot;/&gt;&lt;m_eweekdayFirstOfWorkweek val=&quot;2&quot;/&gt;&lt;m_eweekdayFirstOfWeekend val=&quot;7&quot;/&gt;&lt;/CPresentation&gt;&lt;/root&gt;"/>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0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0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6.xml><?xml version="1.0" encoding="utf-8"?>
<p:tagLst xmlns:a="http://schemas.openxmlformats.org/drawingml/2006/main" xmlns:r="http://schemas.openxmlformats.org/officeDocument/2006/relationships" xmlns:p="http://schemas.openxmlformats.org/presentationml/2006/main">
  <p:tag name="NAME" val="SingleBoatText"/>
</p:tagLst>
</file>

<file path=ppt/tags/tag107.xml><?xml version="1.0" encoding="utf-8"?>
<p:tagLst xmlns:a="http://schemas.openxmlformats.org/drawingml/2006/main" xmlns:r="http://schemas.openxmlformats.org/officeDocument/2006/relationships" xmlns:p="http://schemas.openxmlformats.org/presentationml/2006/main">
  <p:tag name="NAME" val="SingleBoatText"/>
</p:tagLst>
</file>

<file path=ppt/tags/tag108.xml><?xml version="1.0" encoding="utf-8"?>
<p:tagLst xmlns:a="http://schemas.openxmlformats.org/drawingml/2006/main" xmlns:r="http://schemas.openxmlformats.org/officeDocument/2006/relationships" xmlns:p="http://schemas.openxmlformats.org/presentationml/2006/main">
  <p:tag name="NAME" val="SingleBoatText"/>
</p:tagLst>
</file>

<file path=ppt/tags/tag109.xml><?xml version="1.0" encoding="utf-8"?>
<p:tagLst xmlns:a="http://schemas.openxmlformats.org/drawingml/2006/main" xmlns:r="http://schemas.openxmlformats.org/officeDocument/2006/relationships" xmlns:p="http://schemas.openxmlformats.org/presentationml/2006/main">
  <p:tag name="NAME" val="SingleBoatText"/>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rZ96ctUUqJsGDCugslwBCg"/>
</p:tagLst>
</file>

<file path=ppt/tags/tag110.xml><?xml version="1.0" encoding="utf-8"?>
<p:tagLst xmlns:a="http://schemas.openxmlformats.org/drawingml/2006/main" xmlns:r="http://schemas.openxmlformats.org/officeDocument/2006/relationships" xmlns:p="http://schemas.openxmlformats.org/presentationml/2006/main">
  <p:tag name="NAME" val="SingleBoatText"/>
</p:tagLst>
</file>

<file path=ppt/tags/tag111.xml><?xml version="1.0" encoding="utf-8"?>
<p:tagLst xmlns:a="http://schemas.openxmlformats.org/drawingml/2006/main" xmlns:r="http://schemas.openxmlformats.org/officeDocument/2006/relationships" xmlns:p="http://schemas.openxmlformats.org/presentationml/2006/main">
  <p:tag name="NAME" val="SingleBoatText"/>
</p:tagLst>
</file>

<file path=ppt/tags/tag112.xml><?xml version="1.0" encoding="utf-8"?>
<p:tagLst xmlns:a="http://schemas.openxmlformats.org/drawingml/2006/main" xmlns:r="http://schemas.openxmlformats.org/officeDocument/2006/relationships" xmlns:p="http://schemas.openxmlformats.org/presentationml/2006/main">
  <p:tag name="NAME" val="SingleBoatText"/>
</p:tagLst>
</file>

<file path=ppt/tags/tag113.xml><?xml version="1.0" encoding="utf-8"?>
<p:tagLst xmlns:a="http://schemas.openxmlformats.org/drawingml/2006/main" xmlns:r="http://schemas.openxmlformats.org/officeDocument/2006/relationships" xmlns:p="http://schemas.openxmlformats.org/presentationml/2006/main">
  <p:tag name="NAME" val="SingleBoatText"/>
</p:tagLst>
</file>

<file path=ppt/tags/tag11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2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2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22.xml><?xml version="1.0" encoding="utf-8"?>
<p:tagLst xmlns:a="http://schemas.openxmlformats.org/drawingml/2006/main" xmlns:r="http://schemas.openxmlformats.org/officeDocument/2006/relationships" xmlns:p="http://schemas.openxmlformats.org/presentationml/2006/main">
  <p:tag name="NAME" val="SingleBoatText"/>
</p:tagLst>
</file>

<file path=ppt/tags/tag123.xml><?xml version="1.0" encoding="utf-8"?>
<p:tagLst xmlns:a="http://schemas.openxmlformats.org/drawingml/2006/main" xmlns:r="http://schemas.openxmlformats.org/officeDocument/2006/relationships" xmlns:p="http://schemas.openxmlformats.org/presentationml/2006/main">
  <p:tag name="NAME" val="SingleBoatText"/>
</p:tagLst>
</file>

<file path=ppt/tags/tag124.xml><?xml version="1.0" encoding="utf-8"?>
<p:tagLst xmlns:a="http://schemas.openxmlformats.org/drawingml/2006/main" xmlns:r="http://schemas.openxmlformats.org/officeDocument/2006/relationships" xmlns:p="http://schemas.openxmlformats.org/presentationml/2006/main">
  <p:tag name="NAME" val="SingleBoatText"/>
</p:tagLst>
</file>

<file path=ppt/tags/tag125.xml><?xml version="1.0" encoding="utf-8"?>
<p:tagLst xmlns:a="http://schemas.openxmlformats.org/drawingml/2006/main" xmlns:r="http://schemas.openxmlformats.org/officeDocument/2006/relationships" xmlns:p="http://schemas.openxmlformats.org/presentationml/2006/main">
  <p:tag name="NAME" val="SingleBoatText"/>
</p:tagLst>
</file>

<file path=ppt/tags/tag126.xml><?xml version="1.0" encoding="utf-8"?>
<p:tagLst xmlns:a="http://schemas.openxmlformats.org/drawingml/2006/main" xmlns:r="http://schemas.openxmlformats.org/officeDocument/2006/relationships" xmlns:p="http://schemas.openxmlformats.org/presentationml/2006/main">
  <p:tag name="NAME" val="SingleBoatText"/>
</p:tagLst>
</file>

<file path=ppt/tags/tag127.xml><?xml version="1.0" encoding="utf-8"?>
<p:tagLst xmlns:a="http://schemas.openxmlformats.org/drawingml/2006/main" xmlns:r="http://schemas.openxmlformats.org/officeDocument/2006/relationships" xmlns:p="http://schemas.openxmlformats.org/presentationml/2006/main">
  <p:tag name="NAME" val="SingleBoatText"/>
</p:tagLst>
</file>

<file path=ppt/tags/tag128.xml><?xml version="1.0" encoding="utf-8"?>
<p:tagLst xmlns:a="http://schemas.openxmlformats.org/drawingml/2006/main" xmlns:r="http://schemas.openxmlformats.org/officeDocument/2006/relationships" xmlns:p="http://schemas.openxmlformats.org/presentationml/2006/main">
  <p:tag name="NAME" val="SingleBoatText"/>
</p:tagLst>
</file>

<file path=ppt/tags/tag129.xml><?xml version="1.0" encoding="utf-8"?>
<p:tagLst xmlns:a="http://schemas.openxmlformats.org/drawingml/2006/main" xmlns:r="http://schemas.openxmlformats.org/officeDocument/2006/relationships" xmlns:p="http://schemas.openxmlformats.org/presentationml/2006/main">
  <p:tag name="NAME" val="SingleBoatText"/>
</p:tagLst>
</file>

<file path=ppt/tags/tag13.xml><?xml version="1.0" encoding="utf-8"?>
<p:tagLst xmlns:a="http://schemas.openxmlformats.org/drawingml/2006/main" xmlns:r="http://schemas.openxmlformats.org/officeDocument/2006/relationships" xmlns:p="http://schemas.openxmlformats.org/presentationml/2006/main">
  <p:tag name="SHAPENAME" val="5. Source"/>
</p:tagLst>
</file>

<file path=ppt/tags/tag130.xml><?xml version="1.0" encoding="utf-8"?>
<p:tagLst xmlns:a="http://schemas.openxmlformats.org/drawingml/2006/main" xmlns:r="http://schemas.openxmlformats.org/officeDocument/2006/relationships" xmlns:p="http://schemas.openxmlformats.org/presentationml/2006/main">
  <p:tag name="NAME" val="SingleBoatText"/>
</p:tagLst>
</file>

<file path=ppt/tags/tag131.xml><?xml version="1.0" encoding="utf-8"?>
<p:tagLst xmlns:a="http://schemas.openxmlformats.org/drawingml/2006/main" xmlns:r="http://schemas.openxmlformats.org/officeDocument/2006/relationships" xmlns:p="http://schemas.openxmlformats.org/presentationml/2006/main">
  <p:tag name="NAME" val="SingleBoatText"/>
</p:tagLst>
</file>

<file path=ppt/tags/tag132.xml><?xml version="1.0" encoding="utf-8"?>
<p:tagLst xmlns:a="http://schemas.openxmlformats.org/drawingml/2006/main" xmlns:r="http://schemas.openxmlformats.org/officeDocument/2006/relationships" xmlns:p="http://schemas.openxmlformats.org/presentationml/2006/main">
  <p:tag name="NAME" val="SingleBoatText"/>
</p:tagLst>
</file>

<file path=ppt/tags/tag133.xml><?xml version="1.0" encoding="utf-8"?>
<p:tagLst xmlns:a="http://schemas.openxmlformats.org/drawingml/2006/main" xmlns:r="http://schemas.openxmlformats.org/officeDocument/2006/relationships" xmlns:p="http://schemas.openxmlformats.org/presentationml/2006/main">
  <p:tag name="NAME" val="SingleBoatText"/>
</p:tagLst>
</file>

<file path=ppt/tags/tag134.xml><?xml version="1.0" encoding="utf-8"?>
<p:tagLst xmlns:a="http://schemas.openxmlformats.org/drawingml/2006/main" xmlns:r="http://schemas.openxmlformats.org/officeDocument/2006/relationships" xmlns:p="http://schemas.openxmlformats.org/presentationml/2006/main">
  <p:tag name="NAME" val="SingleBoatText"/>
</p:tagLst>
</file>

<file path=ppt/tags/tag135.xml><?xml version="1.0" encoding="utf-8"?>
<p:tagLst xmlns:a="http://schemas.openxmlformats.org/drawingml/2006/main" xmlns:r="http://schemas.openxmlformats.org/officeDocument/2006/relationships" xmlns:p="http://schemas.openxmlformats.org/presentationml/2006/main">
  <p:tag name="NAME" val="SingleBoatText"/>
</p:tagLst>
</file>

<file path=ppt/tags/tag136.xml><?xml version="1.0" encoding="utf-8"?>
<p:tagLst xmlns:a="http://schemas.openxmlformats.org/drawingml/2006/main" xmlns:r="http://schemas.openxmlformats.org/officeDocument/2006/relationships" xmlns:p="http://schemas.openxmlformats.org/presentationml/2006/main">
  <p:tag name="NAME" val="SingleBoatText"/>
</p:tagLst>
</file>

<file path=ppt/tags/tag137.xml><?xml version="1.0" encoding="utf-8"?>
<p:tagLst xmlns:a="http://schemas.openxmlformats.org/drawingml/2006/main" xmlns:r="http://schemas.openxmlformats.org/officeDocument/2006/relationships" xmlns:p="http://schemas.openxmlformats.org/presentationml/2006/main">
  <p:tag name="NAME" val="SingleBoatText"/>
</p:tagLst>
</file>

<file path=ppt/tags/tag138.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39.xml><?xml version="1.0" encoding="utf-8"?>
<p:tagLst xmlns:a="http://schemas.openxmlformats.org/drawingml/2006/main" xmlns:r="http://schemas.openxmlformats.org/officeDocument/2006/relationships" xmlns:p="http://schemas.openxmlformats.org/presentationml/2006/main">
  <p:tag name="NAME" val="SingleBoatText"/>
</p:tagLst>
</file>

<file path=ppt/tags/tag14.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140.xml><?xml version="1.0" encoding="utf-8"?>
<p:tagLst xmlns:a="http://schemas.openxmlformats.org/drawingml/2006/main" xmlns:r="http://schemas.openxmlformats.org/officeDocument/2006/relationships" xmlns:p="http://schemas.openxmlformats.org/presentationml/2006/main">
  <p:tag name="NAME" val="SingleBoatText"/>
</p:tagLst>
</file>

<file path=ppt/tags/tag141.xml><?xml version="1.0" encoding="utf-8"?>
<p:tagLst xmlns:a="http://schemas.openxmlformats.org/drawingml/2006/main" xmlns:r="http://schemas.openxmlformats.org/officeDocument/2006/relationships" xmlns:p="http://schemas.openxmlformats.org/presentationml/2006/main">
  <p:tag name="NAME" val="SingleBoatText"/>
</p:tagLst>
</file>

<file path=ppt/tags/tag142.xml><?xml version="1.0" encoding="utf-8"?>
<p:tagLst xmlns:a="http://schemas.openxmlformats.org/drawingml/2006/main" xmlns:r="http://schemas.openxmlformats.org/officeDocument/2006/relationships" xmlns:p="http://schemas.openxmlformats.org/presentationml/2006/main">
  <p:tag name="NAME" val="SingleBoatText"/>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3o6gvMKV3jwm1P4aN3Nb9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5.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4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NAME" val="5. Source"/>
</p:tagLst>
</file>

<file path=ppt/tags/tag151.xml><?xml version="1.0" encoding="utf-8"?>
<p:tagLst xmlns:a="http://schemas.openxmlformats.org/drawingml/2006/main" xmlns:r="http://schemas.openxmlformats.org/officeDocument/2006/relationships" xmlns:p="http://schemas.openxmlformats.org/presentationml/2006/main">
  <p:tag name="NAME" val="TrackerNumWhite"/>
</p:tagLst>
</file>

<file path=ppt/tags/tag152.xml><?xml version="1.0" encoding="utf-8"?>
<p:tagLst xmlns:a="http://schemas.openxmlformats.org/drawingml/2006/main" xmlns:r="http://schemas.openxmlformats.org/officeDocument/2006/relationships" xmlns:p="http://schemas.openxmlformats.org/presentationml/2006/main">
  <p:tag name="NAME" val="TrackerNumWhite"/>
</p:tagLst>
</file>

<file path=ppt/tags/tag153.xml><?xml version="1.0" encoding="utf-8"?>
<p:tagLst xmlns:a="http://schemas.openxmlformats.org/drawingml/2006/main" xmlns:r="http://schemas.openxmlformats.org/officeDocument/2006/relationships" xmlns:p="http://schemas.openxmlformats.org/presentationml/2006/main">
  <p:tag name="NAME" val="TrackerNumWhite"/>
</p:tagLst>
</file>

<file path=ppt/tags/tag15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5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8.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59.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qUyDlDqWonv3hoAx.p9Rsw"/>
</p:tagLst>
</file>

<file path=ppt/tags/tag160.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6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3.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4.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5.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66.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7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4.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7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xml><?xml version="1.0" encoding="utf-8"?>
<p:tagLst xmlns:a="http://schemas.openxmlformats.org/drawingml/2006/main" xmlns:r="http://schemas.openxmlformats.org/officeDocument/2006/relationships" xmlns:p="http://schemas.openxmlformats.org/presentationml/2006/main">
  <p:tag name="SHAPENAME" val="RectangleLight"/>
</p:tagLst>
</file>

<file path=ppt/tags/tag18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5Phs_rG7Np30GcVt26yuL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5__oYLRS.5tkS6ezSrxNQ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oQ95X74GZKytmOiXz1yEm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_qc8bq6JgyVa41er22hb9Q"/>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ON9zpbemhWvlMfm1Q1cZt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8XziiddxPQXZUwI43yruqg"/>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sb2JQsXUyaz4y6dyzfKdQ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lEl6f.UNCMX9l4DGIcorug"/>
</p:tagLst>
</file>

<file path=ppt/tags/tag19.xml><?xml version="1.0" encoding="utf-8"?>
<p:tagLst xmlns:a="http://schemas.openxmlformats.org/drawingml/2006/main" xmlns:r="http://schemas.openxmlformats.org/officeDocument/2006/relationships" xmlns:p="http://schemas.openxmlformats.org/presentationml/2006/main">
  <p:tag name="SHAPENAME" val="3. Subtitle"/>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ousPS5f.0MHARSdROdCZUQ"/>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VsMBhb8JClr0Bxvd8OK7T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8ShXEJZOaPnCa2bNpGhyq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x6LNF_fPN0q_afZjnr_DH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Y9HxQjYNNPiUROuhdkgq1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DpFSSau1W43VWLf7NQXR1g"/>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wx6t4kvb8jlXi9dbpMkA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8rymcui8NwWPQ2L.BO4GXg"/>
</p:tagLst>
</file>

<file path=ppt/tags/tag19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SHAPENAME" val="5. Sourc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miUxG6bvVdbmfs_fczdGy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P.OiFXxraO2ZqrxlstopY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_e0xZ54KbMFqBtFShc_SY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iSEyJNSlLA_W57.orRiO5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ivD1y.ptfHVD7TDHrE_rag"/>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9IJ2hnuWGo9lqMHSm_TnI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kXgfF9Tmjhcgd.JQr9WXtA"/>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rYgercI81up1ZgCNnu7y2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DoCYCWtf7Q.SiAytMJbRsw"/>
</p:tagLst>
</file>

<file path=ppt/tags/tag21.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9jM9_ayLgI5DW7twh7FR5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Y__W3I6VFn0r2YBOv5R3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Bf821fiK7CLp0ZcNy9BbmA"/>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Qe0O6RKmDjFcgCpX9SADMg"/>
</p:tagLst>
</file>

<file path=ppt/tags/tag2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eNldCE74D.THmCss__sN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YCM8RmvF1bY7Xf7fzs1zb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rbHG.H6RyS0KiQE9hIZwL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Z0dJGKQSNoB1kDQY8fQGO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PnExXTo7rClGGfXK4aLL2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E6SB.4UPIZPsXjRUm9LxQ"/>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K7v..jmNr5Oi6qGFOXnlG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DYxwYdoHW0YaNLq6xw9c9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_CCkKgvC9OUAVA2j2NlNO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rCCSpaFfkZTUOLT0f0388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Om7ZHXFavt_96._1OP05w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IZ_mIlOQdEZeKebMBtNY1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xNguF4Gw2mJIhuiFXm5tKQ"/>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XPBVKJpXussB4MG6YiHXWA"/>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IZ_mIlOQdEZeKebMBtNY1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bxdqdIx9XxLi60b_BcJA3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wp9wquWpPZfTD60DU8moU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5.xml><?xml version="1.0" encoding="utf-8"?>
<p:tagLst xmlns:a="http://schemas.openxmlformats.org/drawingml/2006/main" xmlns:r="http://schemas.openxmlformats.org/officeDocument/2006/relationships" xmlns:p="http://schemas.openxmlformats.org/presentationml/2006/main">
  <p:tag name="SHAPENAME" val="5. Source"/>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6.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7.xml><?xml version="1.0" encoding="utf-8"?>
<p:tagLst xmlns:a="http://schemas.openxmlformats.org/drawingml/2006/main" xmlns:r="http://schemas.openxmlformats.org/officeDocument/2006/relationships" xmlns:p="http://schemas.openxmlformats.org/presentationml/2006/main">
  <p:tag name="SLIDELOOKUP" val="202511060734191472561"/>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81.xml><?xml version="1.0" encoding="utf-8"?>
<p:tagLst xmlns:a="http://schemas.openxmlformats.org/drawingml/2006/main" xmlns:r="http://schemas.openxmlformats.org/officeDocument/2006/relationships" xmlns:p="http://schemas.openxmlformats.org/presentationml/2006/main">
  <p:tag name="NAME" val="SingleBoatText"/>
</p:tagLst>
</file>

<file path=ppt/tags/tag282.xml><?xml version="1.0" encoding="utf-8"?>
<p:tagLst xmlns:a="http://schemas.openxmlformats.org/drawingml/2006/main" xmlns:r="http://schemas.openxmlformats.org/officeDocument/2006/relationships" xmlns:p="http://schemas.openxmlformats.org/presentationml/2006/main">
  <p:tag name="NAME" val="SingleBoatText"/>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dYhlT7lGQomWkE8tnMs3lw"/>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SHAPENAME" val="Title"/>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MvyqgnyhVp1nevR2qVOk_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31.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7ExBPPF1W.hvErJEq09ykg"/>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3o6gvMKV3jwm1P4aN3Nb9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NY0gBVV.Prrx_0I90erWug"/>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mRTpHLFBD35wPbPkczVMd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3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TnmGtjEHmkJ2kn1JljVqzA"/>
</p:tagLst>
</file>

<file path=ppt/tags/tag34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46.xml><?xml version="1.0" encoding="utf-8"?>
<p:tagLst xmlns:a="http://schemas.openxmlformats.org/drawingml/2006/main" xmlns:r="http://schemas.openxmlformats.org/officeDocument/2006/relationships" xmlns:p="http://schemas.openxmlformats.org/presentationml/2006/main">
  <p:tag name="NAME" val="SingleBoatText"/>
</p:tagLst>
</file>

<file path=ppt/tags/tag347.xml><?xml version="1.0" encoding="utf-8"?>
<p:tagLst xmlns:a="http://schemas.openxmlformats.org/drawingml/2006/main" xmlns:r="http://schemas.openxmlformats.org/officeDocument/2006/relationships" xmlns:p="http://schemas.openxmlformats.org/presentationml/2006/main">
  <p:tag name="NAME" val="SingleBoatText"/>
</p:tagLst>
</file>

<file path=ppt/tags/tag348.xml><?xml version="1.0" encoding="utf-8"?>
<p:tagLst xmlns:a="http://schemas.openxmlformats.org/drawingml/2006/main" xmlns:r="http://schemas.openxmlformats.org/officeDocument/2006/relationships" xmlns:p="http://schemas.openxmlformats.org/presentationml/2006/main">
  <p:tag name="NAME" val="SingleBoatText"/>
</p:tagLst>
</file>

<file path=ppt/tags/tag349.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xuQ5usuIUGxRNGkCkN4BGw"/>
</p:tagLst>
</file>

<file path=ppt/tags/tag350.xml><?xml version="1.0" encoding="utf-8"?>
<p:tagLst xmlns:a="http://schemas.openxmlformats.org/drawingml/2006/main" xmlns:r="http://schemas.openxmlformats.org/officeDocument/2006/relationships" xmlns:p="http://schemas.openxmlformats.org/presentationml/2006/main">
  <p:tag name="NAME" val="SingleBoatText"/>
</p:tagLst>
</file>

<file path=ppt/tags/tag351.xml><?xml version="1.0" encoding="utf-8"?>
<p:tagLst xmlns:a="http://schemas.openxmlformats.org/drawingml/2006/main" xmlns:r="http://schemas.openxmlformats.org/officeDocument/2006/relationships" xmlns:p="http://schemas.openxmlformats.org/presentationml/2006/main">
  <p:tag name="NAME" val="SingleBoatText"/>
</p:tagLst>
</file>

<file path=ppt/tags/tag352.xml><?xml version="1.0" encoding="utf-8"?>
<p:tagLst xmlns:a="http://schemas.openxmlformats.org/drawingml/2006/main" xmlns:r="http://schemas.openxmlformats.org/officeDocument/2006/relationships" xmlns:p="http://schemas.openxmlformats.org/presentationml/2006/main">
  <p:tag name="NAME" val="SingleBoatText"/>
</p:tagLst>
</file>

<file path=ppt/tags/tag353.xml><?xml version="1.0" encoding="utf-8"?>
<p:tagLst xmlns:a="http://schemas.openxmlformats.org/drawingml/2006/main" xmlns:r="http://schemas.openxmlformats.org/officeDocument/2006/relationships" xmlns:p="http://schemas.openxmlformats.org/presentationml/2006/main">
  <p:tag name="NAME" val="SingleBoatText"/>
</p:tagLst>
</file>

<file path=ppt/tags/tag35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5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hCFDiC2T3SuYxCky9uo2A"/>
</p:tagLst>
</file>

<file path=ppt/tags/tag36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62.xml><?xml version="1.0" encoding="utf-8"?>
<p:tagLst xmlns:a="http://schemas.openxmlformats.org/drawingml/2006/main" xmlns:r="http://schemas.openxmlformats.org/officeDocument/2006/relationships" xmlns:p="http://schemas.openxmlformats.org/presentationml/2006/main">
  <p:tag name="NAME" val="SingleBoatText"/>
</p:tagLst>
</file>

<file path=ppt/tags/tag363.xml><?xml version="1.0" encoding="utf-8"?>
<p:tagLst xmlns:a="http://schemas.openxmlformats.org/drawingml/2006/main" xmlns:r="http://schemas.openxmlformats.org/officeDocument/2006/relationships" xmlns:p="http://schemas.openxmlformats.org/presentationml/2006/main">
  <p:tag name="NAME" val="SingleBoatText"/>
</p:tagLst>
</file>

<file path=ppt/tags/tag364.xml><?xml version="1.0" encoding="utf-8"?>
<p:tagLst xmlns:a="http://schemas.openxmlformats.org/drawingml/2006/main" xmlns:r="http://schemas.openxmlformats.org/officeDocument/2006/relationships" xmlns:p="http://schemas.openxmlformats.org/presentationml/2006/main">
  <p:tag name="NAME" val="SingleBoatText"/>
</p:tagLst>
</file>

<file path=ppt/tags/tag365.xml><?xml version="1.0" encoding="utf-8"?>
<p:tagLst xmlns:a="http://schemas.openxmlformats.org/drawingml/2006/main" xmlns:r="http://schemas.openxmlformats.org/officeDocument/2006/relationships" xmlns:p="http://schemas.openxmlformats.org/presentationml/2006/main">
  <p:tag name="NAME" val="SingleBoatText"/>
</p:tagLst>
</file>

<file path=ppt/tags/tag366.xml><?xml version="1.0" encoding="utf-8"?>
<p:tagLst xmlns:a="http://schemas.openxmlformats.org/drawingml/2006/main" xmlns:r="http://schemas.openxmlformats.org/officeDocument/2006/relationships" xmlns:p="http://schemas.openxmlformats.org/presentationml/2006/main">
  <p:tag name="NAME" val="SingleBoatText"/>
</p:tagLst>
</file>

<file path=ppt/tags/tag367.xml><?xml version="1.0" encoding="utf-8"?>
<p:tagLst xmlns:a="http://schemas.openxmlformats.org/drawingml/2006/main" xmlns:r="http://schemas.openxmlformats.org/officeDocument/2006/relationships" xmlns:p="http://schemas.openxmlformats.org/presentationml/2006/main">
  <p:tag name="NAME" val="SingleBoatText"/>
</p:tagLst>
</file>

<file path=ppt/tags/tag368.xml><?xml version="1.0" encoding="utf-8"?>
<p:tagLst xmlns:a="http://schemas.openxmlformats.org/drawingml/2006/main" xmlns:r="http://schemas.openxmlformats.org/officeDocument/2006/relationships" xmlns:p="http://schemas.openxmlformats.org/presentationml/2006/main">
  <p:tag name="NAME" val="SingleBoatText"/>
</p:tagLst>
</file>

<file path=ppt/tags/tag369.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chCFDiC2T3SuYxCky9uo2A"/>
</p:tagLst>
</file>

<file path=ppt/tags/tag370.xml><?xml version="1.0" encoding="utf-8"?>
<p:tagLst xmlns:a="http://schemas.openxmlformats.org/drawingml/2006/main" xmlns:r="http://schemas.openxmlformats.org/officeDocument/2006/relationships" xmlns:p="http://schemas.openxmlformats.org/presentationml/2006/main">
  <p:tag name="NAME" val="SingleBoatText"/>
</p:tagLst>
</file>

<file path=ppt/tags/tag371.xml><?xml version="1.0" encoding="utf-8"?>
<p:tagLst xmlns:a="http://schemas.openxmlformats.org/drawingml/2006/main" xmlns:r="http://schemas.openxmlformats.org/officeDocument/2006/relationships" xmlns:p="http://schemas.openxmlformats.org/presentationml/2006/main">
  <p:tag name="NAME" val="SingleBoatText"/>
</p:tagLst>
</file>

<file path=ppt/tags/tag372.xml><?xml version="1.0" encoding="utf-8"?>
<p:tagLst xmlns:a="http://schemas.openxmlformats.org/drawingml/2006/main" xmlns:r="http://schemas.openxmlformats.org/officeDocument/2006/relationships" xmlns:p="http://schemas.openxmlformats.org/presentationml/2006/main">
  <p:tag name="NAME" val="SingleBoatText"/>
</p:tagLst>
</file>

<file path=ppt/tags/tag373.xml><?xml version="1.0" encoding="utf-8"?>
<p:tagLst xmlns:a="http://schemas.openxmlformats.org/drawingml/2006/main" xmlns:r="http://schemas.openxmlformats.org/officeDocument/2006/relationships" xmlns:p="http://schemas.openxmlformats.org/presentationml/2006/main">
  <p:tag name="NAME" val="SingleBoatText"/>
</p:tagLst>
</file>

<file path=ppt/tags/tag374.xml><?xml version="1.0" encoding="utf-8"?>
<p:tagLst xmlns:a="http://schemas.openxmlformats.org/drawingml/2006/main" xmlns:r="http://schemas.openxmlformats.org/officeDocument/2006/relationships" xmlns:p="http://schemas.openxmlformats.org/presentationml/2006/main">
  <p:tag name="NAME" val="SingleBoatText"/>
</p:tagLst>
</file>

<file path=ppt/tags/tag375.xml><?xml version="1.0" encoding="utf-8"?>
<p:tagLst xmlns:a="http://schemas.openxmlformats.org/drawingml/2006/main" xmlns:r="http://schemas.openxmlformats.org/officeDocument/2006/relationships" xmlns:p="http://schemas.openxmlformats.org/presentationml/2006/main">
  <p:tag name="NAME" val="SingleBoatText"/>
</p:tagLst>
</file>

<file path=ppt/tags/tag37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7.xml><?xml version="1.0" encoding="utf-8"?>
<p:tagLst xmlns:a="http://schemas.openxmlformats.org/drawingml/2006/main" xmlns:r="http://schemas.openxmlformats.org/officeDocument/2006/relationships" xmlns:p="http://schemas.openxmlformats.org/presentationml/2006/main">
  <p:tag name="NAME" val="SingleBoatText"/>
</p:tagLst>
</file>

<file path=ppt/tags/tag378.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79.xml><?xml version="1.0" encoding="utf-8"?>
<p:tagLst xmlns:a="http://schemas.openxmlformats.org/drawingml/2006/main" xmlns:r="http://schemas.openxmlformats.org/officeDocument/2006/relationships" xmlns:p="http://schemas.openxmlformats.org/presentationml/2006/main">
  <p:tag name="NAME" val="SingleBoatText"/>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TnmGtjEHmkJ2kn1JljVqzA"/>
</p:tagLst>
</file>

<file path=ppt/tags/tag380.xml><?xml version="1.0" encoding="utf-8"?>
<p:tagLst xmlns:a="http://schemas.openxmlformats.org/drawingml/2006/main" xmlns:r="http://schemas.openxmlformats.org/officeDocument/2006/relationships" xmlns:p="http://schemas.openxmlformats.org/presentationml/2006/main">
  <p:tag name="NAME" val="SingleBoatText"/>
</p:tagLst>
</file>

<file path=ppt/tags/tag381.xml><?xml version="1.0" encoding="utf-8"?>
<p:tagLst xmlns:a="http://schemas.openxmlformats.org/drawingml/2006/main" xmlns:r="http://schemas.openxmlformats.org/officeDocument/2006/relationships" xmlns:p="http://schemas.openxmlformats.org/presentationml/2006/main">
  <p:tag name="NAME" val="SingleBoatText"/>
</p:tagLst>
</file>

<file path=ppt/tags/tag382.xml><?xml version="1.0" encoding="utf-8"?>
<p:tagLst xmlns:a="http://schemas.openxmlformats.org/drawingml/2006/main" xmlns:r="http://schemas.openxmlformats.org/officeDocument/2006/relationships" xmlns:p="http://schemas.openxmlformats.org/presentationml/2006/main">
  <p:tag name="NAME" val="SingleBoatText"/>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3o6gvMKV3jwm1P4aN3Nb9A"/>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5.xml><?xml version="1.0" encoding="utf-8"?>
<p:tagLst xmlns:a="http://schemas.openxmlformats.org/drawingml/2006/main" xmlns:r="http://schemas.openxmlformats.org/officeDocument/2006/relationships" xmlns:p="http://schemas.openxmlformats.org/presentationml/2006/main">
  <p:tag name="NAME" val="CustomIcon"/>
</p:tagLst>
</file>

<file path=ppt/tags/tag386.xml><?xml version="1.0" encoding="utf-8"?>
<p:tagLst xmlns:a="http://schemas.openxmlformats.org/drawingml/2006/main" xmlns:r="http://schemas.openxmlformats.org/officeDocument/2006/relationships" xmlns:p="http://schemas.openxmlformats.org/presentationml/2006/main">
  <p:tag name="NAME" val="CustomIcon"/>
</p:tagLst>
</file>

<file path=ppt/tags/tag38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8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91.xml><?xml version="1.0" encoding="utf-8"?>
<p:tagLst xmlns:a="http://schemas.openxmlformats.org/drawingml/2006/main" xmlns:r="http://schemas.openxmlformats.org/officeDocument/2006/relationships" xmlns:p="http://schemas.openxmlformats.org/presentationml/2006/main">
  <p:tag name="NAME" val="Flow"/>
</p:tagLst>
</file>

<file path=ppt/tags/tag392.xml><?xml version="1.0" encoding="utf-8"?>
<p:tagLst xmlns:a="http://schemas.openxmlformats.org/drawingml/2006/main" xmlns:r="http://schemas.openxmlformats.org/officeDocument/2006/relationships" xmlns:p="http://schemas.openxmlformats.org/presentationml/2006/main">
  <p:tag name="NAME" val="Flow"/>
</p:tagLst>
</file>

<file path=ppt/tags/tag393.xml><?xml version="1.0" encoding="utf-8"?>
<p:tagLst xmlns:a="http://schemas.openxmlformats.org/drawingml/2006/main" xmlns:r="http://schemas.openxmlformats.org/officeDocument/2006/relationships" xmlns:p="http://schemas.openxmlformats.org/presentationml/2006/main">
  <p:tag name="NAME" val="Flow"/>
</p:tagLst>
</file>

<file path=ppt/tags/tag394.xml><?xml version="1.0" encoding="utf-8"?>
<p:tagLst xmlns:a="http://schemas.openxmlformats.org/drawingml/2006/main" xmlns:r="http://schemas.openxmlformats.org/officeDocument/2006/relationships" xmlns:p="http://schemas.openxmlformats.org/presentationml/2006/main">
  <p:tag name="NAME" val="Flow"/>
</p:tagLst>
</file>

<file path=ppt/tags/tag395.xml><?xml version="1.0" encoding="utf-8"?>
<p:tagLst xmlns:a="http://schemas.openxmlformats.org/drawingml/2006/main" xmlns:r="http://schemas.openxmlformats.org/officeDocument/2006/relationships" xmlns:p="http://schemas.openxmlformats.org/presentationml/2006/main">
  <p:tag name="NAME" val="Flow"/>
</p:tagLst>
</file>

<file path=ppt/tags/tag396.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97.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398.xml><?xml version="1.0" encoding="utf-8"?>
<p:tagLst xmlns:a="http://schemas.openxmlformats.org/drawingml/2006/main" xmlns:r="http://schemas.openxmlformats.org/officeDocument/2006/relationships" xmlns:p="http://schemas.openxmlformats.org/presentationml/2006/main">
  <p:tag name="NAME" val="SingleBoatShape"/>
</p:tagLst>
</file>

<file path=ppt/tags/tag399.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00.xml><?xml version="1.0" encoding="utf-8"?>
<p:tagLst xmlns:a="http://schemas.openxmlformats.org/drawingml/2006/main" xmlns:r="http://schemas.openxmlformats.org/officeDocument/2006/relationships" xmlns:p="http://schemas.openxmlformats.org/presentationml/2006/main">
  <p:tag name="NAME" val="SingleBoatShape"/>
</p:tagLst>
</file>

<file path=ppt/tags/tag401.xml><?xml version="1.0" encoding="utf-8"?>
<p:tagLst xmlns:a="http://schemas.openxmlformats.org/drawingml/2006/main" xmlns:r="http://schemas.openxmlformats.org/officeDocument/2006/relationships" xmlns:p="http://schemas.openxmlformats.org/presentationml/2006/main">
  <p:tag name="NAME" val="SingleBoatText"/>
</p:tagLst>
</file>

<file path=ppt/tags/tag402.xml><?xml version="1.0" encoding="utf-8"?>
<p:tagLst xmlns:a="http://schemas.openxmlformats.org/drawingml/2006/main" xmlns:r="http://schemas.openxmlformats.org/officeDocument/2006/relationships" xmlns:p="http://schemas.openxmlformats.org/presentationml/2006/main">
  <p:tag name="NAME" val="SingleBoatShape"/>
</p:tagLst>
</file>

<file path=ppt/tags/tag403.xml><?xml version="1.0" encoding="utf-8"?>
<p:tagLst xmlns:a="http://schemas.openxmlformats.org/drawingml/2006/main" xmlns:r="http://schemas.openxmlformats.org/officeDocument/2006/relationships" xmlns:p="http://schemas.openxmlformats.org/presentationml/2006/main">
  <p:tag name="NAME" val="SingleBoatText"/>
</p:tagLst>
</file>

<file path=ppt/tags/tag404.xml><?xml version="1.0" encoding="utf-8"?>
<p:tagLst xmlns:a="http://schemas.openxmlformats.org/drawingml/2006/main" xmlns:r="http://schemas.openxmlformats.org/officeDocument/2006/relationships" xmlns:p="http://schemas.openxmlformats.org/presentationml/2006/main">
  <p:tag name="NAME" val="SingleBoatShape"/>
</p:tagLst>
</file>

<file path=ppt/tags/tag405.xml><?xml version="1.0" encoding="utf-8"?>
<p:tagLst xmlns:a="http://schemas.openxmlformats.org/drawingml/2006/main" xmlns:r="http://schemas.openxmlformats.org/officeDocument/2006/relationships" xmlns:p="http://schemas.openxmlformats.org/presentationml/2006/main">
  <p:tag name="NAME" val="SingleBoatText"/>
</p:tagLst>
</file>

<file path=ppt/tags/tag406.xml><?xml version="1.0" encoding="utf-8"?>
<p:tagLst xmlns:a="http://schemas.openxmlformats.org/drawingml/2006/main" xmlns:r="http://schemas.openxmlformats.org/officeDocument/2006/relationships" xmlns:p="http://schemas.openxmlformats.org/presentationml/2006/main">
  <p:tag name="NAME" val="SingleBoatShape"/>
</p:tagLst>
</file>

<file path=ppt/tags/tag407.xml><?xml version="1.0" encoding="utf-8"?>
<p:tagLst xmlns:a="http://schemas.openxmlformats.org/drawingml/2006/main" xmlns:r="http://schemas.openxmlformats.org/officeDocument/2006/relationships" xmlns:p="http://schemas.openxmlformats.org/presentationml/2006/main">
  <p:tag name="NAME" val="SingleBoatText"/>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xml><?xml version="1.0" encoding="utf-8"?>
<p:tagLst xmlns:a="http://schemas.openxmlformats.org/drawingml/2006/main" xmlns:r="http://schemas.openxmlformats.org/officeDocument/2006/relationships" xmlns:p="http://schemas.openxmlformats.org/presentationml/2006/main">
  <p:tag name="NAME" val="SingleBoatText"/>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1.xml><?xml version="1.0" encoding="utf-8"?>
<p:tagLst xmlns:a="http://schemas.openxmlformats.org/drawingml/2006/main" xmlns:r="http://schemas.openxmlformats.org/officeDocument/2006/relationships" xmlns:p="http://schemas.openxmlformats.org/presentationml/2006/main">
  <p:tag name="THINKCELLSHAPEDONOTDELETE" val="tfbIWLrKEvf2qpNopvajXew"/>
</p:tagLst>
</file>

<file path=ppt/tags/tag412.xml><?xml version="1.0" encoding="utf-8"?>
<p:tagLst xmlns:a="http://schemas.openxmlformats.org/drawingml/2006/main" xmlns:r="http://schemas.openxmlformats.org/officeDocument/2006/relationships" xmlns:p="http://schemas.openxmlformats.org/presentationml/2006/main">
  <p:tag name="THINKCELLSHAPEDONOTDELETE" val="t8FF.qq_RHEeURM2GyRIbhw"/>
</p:tagLst>
</file>

<file path=ppt/tags/tag413.xml><?xml version="1.0" encoding="utf-8"?>
<p:tagLst xmlns:a="http://schemas.openxmlformats.org/drawingml/2006/main" xmlns:r="http://schemas.openxmlformats.org/officeDocument/2006/relationships" xmlns:p="http://schemas.openxmlformats.org/presentationml/2006/main">
  <p:tag name="THINKCELLSHAPEDONOTDELETE" val="toIprC2aANM.ezkj1Ng.0BQ"/>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ttOlqXoLyb84.2whPTlMrMg"/>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teE49om5dvyjHF9_8q0my6A"/>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t0pLVXTjNfLEMOVeLg4HaGg"/>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IVkBIdtmK.Be21bBp281cg"/>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t223fBZccAFvwpzgMU3M4ug"/>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D.cJG3ZpD5l.n0jqQJKKRg"/>
</p:tagLst>
</file>

<file path=ppt/tags/tag42.xml><?xml version="1.0" encoding="utf-8"?>
<p:tagLst xmlns:a="http://schemas.openxmlformats.org/drawingml/2006/main" xmlns:r="http://schemas.openxmlformats.org/officeDocument/2006/relationships" xmlns:p="http://schemas.openxmlformats.org/presentationml/2006/main">
  <p:tag name="NAME" val="SingleBoatText"/>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txKHjt0G2VfxcR2LaUUmzHA"/>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takpqFSsM7eOLRbl4m55rdQ"/>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7wySZpK5Vfojp0WRALHhug"/>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4lFX6JQwA9LdVxtDi8IuGQ"/>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Xon9rnO6b0LCkxI362BnKQ"/>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2SbBeG9EI9wBSoU8xYYNFA"/>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P.u1_5pOuPqIDdWVLqSvVw"/>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2UPyxAj3llKIKBiEMWm0pg"/>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FBbj9_Rn7ANunnp5lnmw5w"/>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Fm8s33ZoVbEDvGhJ3BBt8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eFiC6CZ_VNsFgQNudtzJxQ"/>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OKZQ1OLb18zXpxVPvRZ0lQ"/>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eiYfEnWXwnxCvsMALfXK5g"/>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oFLaPRppR7ybJ6gf5afsA"/>
</p:tagLst>
</file>

<file path=ppt/tags/tag434.xml><?xml version="1.0" encoding="utf-8"?>
<p:tagLst xmlns:a="http://schemas.openxmlformats.org/drawingml/2006/main" xmlns:r="http://schemas.openxmlformats.org/officeDocument/2006/relationships" xmlns:p="http://schemas.openxmlformats.org/presentationml/2006/main">
  <p:tag name="HEIGHT" val="50.8922047244094"/>
  <p:tag name="LEFT" val="45"/>
  <p:tag name="MTNUMBER" val="0.2549216578597254"/>
  <p:tag name="MTTABLE" val="Cell"/>
  <p:tag name="POSITION" val="0,0"/>
  <p:tag name="SHAPETYPE" val="TitleRow"/>
  <p:tag name="TOP" val="110"/>
  <p:tag name="WIDTH" val="94"/>
</p:tagLst>
</file>

<file path=ppt/tags/tag435.xml><?xml version="1.0" encoding="utf-8"?>
<p:tagLst xmlns:a="http://schemas.openxmlformats.org/drawingml/2006/main" xmlns:r="http://schemas.openxmlformats.org/officeDocument/2006/relationships" xmlns:p="http://schemas.openxmlformats.org/presentationml/2006/main">
  <p:tag name="HEIGHT" val="94.514094488189"/>
  <p:tag name="LEFT" val="45"/>
  <p:tag name="MTNUMBER" val="0.2549216578597254"/>
  <p:tag name="MTTABLE" val="Cell"/>
  <p:tag name="POSITION" val="1,0"/>
  <p:tag name="SHAPETYPE" val="TitleColumn"/>
  <p:tag name="TOP" val="173"/>
  <p:tag name="WIDTH" val="94"/>
</p:tagLst>
</file>

<file path=ppt/tags/tag436.xml><?xml version="1.0" encoding="utf-8"?>
<p:tagLst xmlns:a="http://schemas.openxmlformats.org/drawingml/2006/main" xmlns:r="http://schemas.openxmlformats.org/officeDocument/2006/relationships" xmlns:p="http://schemas.openxmlformats.org/presentationml/2006/main">
  <p:tag name="HEIGHT" val="72.7031496062992"/>
  <p:tag name="LEFT" val="45"/>
  <p:tag name="MTNUMBER" val="0.2549216578597254"/>
  <p:tag name="MTTABLE" val="Cell"/>
  <p:tag name="POSITION" val="2,0"/>
  <p:tag name="SHAPETYPE" val="TitleColumn"/>
  <p:tag name="TOP" val="280"/>
  <p:tag name="WIDTH" val="94"/>
</p:tagLst>
</file>

<file path=ppt/tags/tag437.xml><?xml version="1.0" encoding="utf-8"?>
<p:tagLst xmlns:a="http://schemas.openxmlformats.org/drawingml/2006/main" xmlns:r="http://schemas.openxmlformats.org/officeDocument/2006/relationships" xmlns:p="http://schemas.openxmlformats.org/presentationml/2006/main">
  <p:tag name="HEIGHT" val="72.7031496062992"/>
  <p:tag name="LEFT" val="45"/>
  <p:tag name="MTNUMBER" val="0.2549216578597254"/>
  <p:tag name="MTTABLE" val="Cell"/>
  <p:tag name="POSITION" val="3,0"/>
  <p:tag name="SHAPETYPE" val="TitleColumn"/>
  <p:tag name="TOP" val="366"/>
  <p:tag name="WIDTH" val="94"/>
</p:tagLst>
</file>

<file path=ppt/tags/tag438.xml><?xml version="1.0" encoding="utf-8"?>
<p:tagLst xmlns:a="http://schemas.openxmlformats.org/drawingml/2006/main" xmlns:r="http://schemas.openxmlformats.org/officeDocument/2006/relationships" xmlns:p="http://schemas.openxmlformats.org/presentationml/2006/main">
  <p:tag name="HEIGHT" val="94.514094488189"/>
  <p:tag name="LEFT" val="45"/>
  <p:tag name="MTNUMBER" val="0.2549216578597254"/>
  <p:tag name="MTTABLE" val="Cell"/>
  <p:tag name="POSITION" val="4,0"/>
  <p:tag name="SHAPETYPE" val="TitleColumn"/>
  <p:tag name="TOP" val="451"/>
  <p:tag name="WIDTH" val="94"/>
</p:tagLst>
</file>

<file path=ppt/tags/tag439.xml><?xml version="1.0" encoding="utf-8"?>
<p:tagLst xmlns:a="http://schemas.openxmlformats.org/drawingml/2006/main" xmlns:r="http://schemas.openxmlformats.org/officeDocument/2006/relationships" xmlns:p="http://schemas.openxmlformats.org/presentationml/2006/main">
  <p:tag name="HEIGHT" val="72.7031496062992"/>
  <p:tag name="LEFT" val="45"/>
  <p:tag name="MTNUMBER" val="0.2549216578597254"/>
  <p:tag name="MTTABLE" val="Cell"/>
  <p:tag name="POSITION" val="5,0"/>
  <p:tag name="SHAPETYPE" val="TitleColumn"/>
  <p:tag name="TOP" val="558"/>
  <p:tag name="WIDTH" val="94"/>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440.xml><?xml version="1.0" encoding="utf-8"?>
<p:tagLst xmlns:a="http://schemas.openxmlformats.org/drawingml/2006/main" xmlns:r="http://schemas.openxmlformats.org/officeDocument/2006/relationships" xmlns:p="http://schemas.openxmlformats.org/presentationml/2006/main">
  <p:tag name="HEIGHT" val="50.8922047244094"/>
  <p:tag name="LEFT" val="45"/>
  <p:tag name="MTNUMBER" val="0.2549216578597254"/>
  <p:tag name="MTTABLE" val="Cell"/>
  <p:tag name="POSITION" val="6,0"/>
  <p:tag name="SHAPETYPE" val="TitleColumn"/>
  <p:tag name="TOP" val="643"/>
  <p:tag name="WIDTH" val="94"/>
</p:tagLst>
</file>

<file path=ppt/tags/tag441.xml><?xml version="1.0" encoding="utf-8"?>
<p:tagLst xmlns:a="http://schemas.openxmlformats.org/drawingml/2006/main" xmlns:r="http://schemas.openxmlformats.org/officeDocument/2006/relationships" xmlns:p="http://schemas.openxmlformats.org/presentationml/2006/main">
  <p:tag name="THINKCELLSHAPEDONOTDELETE" val="tBG1cXF7VmvSmLCjZqPxwTQ"/>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tuyx6t4IjTQEnyu4oOiEEIA"/>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6ZQyO2tyRidul9rz1pguQQ"/>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RmMiiRDxftmicm3U06eNoA"/>
</p:tagLst>
</file>

<file path=ppt/tags/tag445.xml><?xml version="1.0" encoding="utf-8"?>
<p:tagLst xmlns:a="http://schemas.openxmlformats.org/drawingml/2006/main" xmlns:r="http://schemas.openxmlformats.org/officeDocument/2006/relationships" xmlns:p="http://schemas.openxmlformats.org/presentationml/2006/main">
  <p:tag name="THINKCELLSHAPEDONOTDELETE" val="tPq35HotfEdUPnTVRwRNwGw"/>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o2xbNesLAgdZB0tZyLDbLQ"/>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V7tui6TnvP86J7XK3ieH9w"/>
</p:tagLst>
</file>

<file path=ppt/tags/tag448.xml><?xml version="1.0" encoding="utf-8"?>
<p:tagLst xmlns:a="http://schemas.openxmlformats.org/drawingml/2006/main" xmlns:r="http://schemas.openxmlformats.org/officeDocument/2006/relationships" xmlns:p="http://schemas.openxmlformats.org/presentationml/2006/main">
  <p:tag name="THINKCELLSHAPEDONOTDELETE" val="tZuiH2RYF1w3lrlz0TcAjjQ"/>
</p:tagLst>
</file>

<file path=ppt/tags/tag449.xml><?xml version="1.0" encoding="utf-8"?>
<p:tagLst xmlns:a="http://schemas.openxmlformats.org/drawingml/2006/main" xmlns:r="http://schemas.openxmlformats.org/officeDocument/2006/relationships" xmlns:p="http://schemas.openxmlformats.org/presentationml/2006/main">
  <p:tag name="THINKCELLSHAPEDONOTDELETE" val="tKqrmu4WGlcv3Aq.7_84Fk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450.xml><?xml version="1.0" encoding="utf-8"?>
<p:tagLst xmlns:a="http://schemas.openxmlformats.org/drawingml/2006/main" xmlns:r="http://schemas.openxmlformats.org/officeDocument/2006/relationships" xmlns:p="http://schemas.openxmlformats.org/presentationml/2006/main">
  <p:tag name="THINKCELLSHAPEDONOTDELETE" val="tOMDEMzQWPInocXOjz7vREQ"/>
</p:tagLst>
</file>

<file path=ppt/tags/tag451.xml><?xml version="1.0" encoding="utf-8"?>
<p:tagLst xmlns:a="http://schemas.openxmlformats.org/drawingml/2006/main" xmlns:r="http://schemas.openxmlformats.org/officeDocument/2006/relationships" xmlns:p="http://schemas.openxmlformats.org/presentationml/2006/main">
  <p:tag name="THINKCELLSHAPEDONOTDELETE" val="togBmwhhzZujtyI3BGxGFaw"/>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tIEJAtbXr7fnHOJgvsyX2RA"/>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tVsQPE8suKGKPJyOIVHqWIA"/>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t3mJQ1zqfqhlPk6QQeyxJ2w"/>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tYZBKJO5IBi8eRJBdfASV9Q"/>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tV1WXvzAYlJKR__3HeB3wQg"/>
</p:tagLst>
</file>

<file path=ppt/tags/tag45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5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59.xml><?xml version="1.0" encoding="utf-8"?>
<p:tagLst xmlns:a="http://schemas.openxmlformats.org/drawingml/2006/main" xmlns:r="http://schemas.openxmlformats.org/officeDocument/2006/relationships" xmlns:p="http://schemas.openxmlformats.org/presentationml/2006/main">
  <p:tag name="MTNUMBER" val="0.2549216578597254"/>
  <p:tag name="MTTABLE" val="HTitleDiv"/>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460.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1.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2.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3.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4.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5.xml><?xml version="1.0" encoding="utf-8"?>
<p:tagLst xmlns:a="http://schemas.openxmlformats.org/drawingml/2006/main" xmlns:r="http://schemas.openxmlformats.org/officeDocument/2006/relationships" xmlns:p="http://schemas.openxmlformats.org/presentationml/2006/main">
  <p:tag name="MTNUMBER" val="0.2549216578597254"/>
  <p:tag name="MTTABLE" val="HTitleDiv"/>
</p:tagLst>
</file>

<file path=ppt/tags/tag466.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7.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8.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69.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470.xml><?xml version="1.0" encoding="utf-8"?>
<p:tagLst xmlns:a="http://schemas.openxmlformats.org/drawingml/2006/main" xmlns:r="http://schemas.openxmlformats.org/officeDocument/2006/relationships" xmlns:p="http://schemas.openxmlformats.org/presentationml/2006/main">
  <p:tag name="MTNUMBER" val="0.2549216578597254"/>
  <p:tag name="MTTABLE" val="HDiv"/>
</p:tagLst>
</file>

<file path=ppt/tags/tag471.xml><?xml version="1.0" encoding="utf-8"?>
<p:tagLst xmlns:a="http://schemas.openxmlformats.org/drawingml/2006/main" xmlns:r="http://schemas.openxmlformats.org/officeDocument/2006/relationships" xmlns:p="http://schemas.openxmlformats.org/presentationml/2006/main">
  <p:tag name="HEIGHT" val="94.514094488189"/>
  <p:tag name="LEFT" val="759"/>
  <p:tag name="MTNUMBER" val="0.2549216578597254"/>
  <p:tag name="MTTABLE" val="Cell"/>
  <p:tag name="POSITION" val="1,6"/>
  <p:tag name="SHAPETYPE" val="Cell"/>
  <p:tag name="TOP" val="173"/>
  <p:tag name="WIDTH" val="94"/>
</p:tagLst>
</file>

<file path=ppt/tags/tag472.xml><?xml version="1.0" encoding="utf-8"?>
<p:tagLst xmlns:a="http://schemas.openxmlformats.org/drawingml/2006/main" xmlns:r="http://schemas.openxmlformats.org/officeDocument/2006/relationships" xmlns:p="http://schemas.openxmlformats.org/presentationml/2006/main">
  <p:tag name="HEIGHT" val="72.7031496062992"/>
  <p:tag name="LEFT" val="759"/>
  <p:tag name="MTNUMBER" val="0.2549216578597254"/>
  <p:tag name="MTTABLE" val="Cell"/>
  <p:tag name="POSITION" val="2,6"/>
  <p:tag name="SHAPETYPE" val="Cell"/>
  <p:tag name="TOP" val="280"/>
  <p:tag name="WIDTH" val="94"/>
</p:tagLst>
</file>

<file path=ppt/tags/tag473.xml><?xml version="1.0" encoding="utf-8"?>
<p:tagLst xmlns:a="http://schemas.openxmlformats.org/drawingml/2006/main" xmlns:r="http://schemas.openxmlformats.org/officeDocument/2006/relationships" xmlns:p="http://schemas.openxmlformats.org/presentationml/2006/main">
  <p:tag name="HEIGHT" val="72.7031496062992"/>
  <p:tag name="LEFT" val="759"/>
  <p:tag name="MTNUMBER" val="0.2549216578597254"/>
  <p:tag name="MTTABLE" val="Cell"/>
  <p:tag name="POSITION" val="3,6"/>
  <p:tag name="SHAPETYPE" val="Cell"/>
  <p:tag name="TOP" val="366"/>
  <p:tag name="WIDTH" val="94"/>
</p:tagLst>
</file>

<file path=ppt/tags/tag474.xml><?xml version="1.0" encoding="utf-8"?>
<p:tagLst xmlns:a="http://schemas.openxmlformats.org/drawingml/2006/main" xmlns:r="http://schemas.openxmlformats.org/officeDocument/2006/relationships" xmlns:p="http://schemas.openxmlformats.org/presentationml/2006/main">
  <p:tag name="HEIGHT" val="94.514094488189"/>
  <p:tag name="LEFT" val="759"/>
  <p:tag name="MTNUMBER" val="0.2549216578597254"/>
  <p:tag name="MTTABLE" val="Cell"/>
  <p:tag name="POSITION" val="4,6"/>
  <p:tag name="SHAPETYPE" val="Cell"/>
  <p:tag name="TOP" val="451"/>
  <p:tag name="WIDTH" val="94"/>
</p:tagLst>
</file>

<file path=ppt/tags/tag475.xml><?xml version="1.0" encoding="utf-8"?>
<p:tagLst xmlns:a="http://schemas.openxmlformats.org/drawingml/2006/main" xmlns:r="http://schemas.openxmlformats.org/officeDocument/2006/relationships" xmlns:p="http://schemas.openxmlformats.org/presentationml/2006/main">
  <p:tag name="HEIGHT" val="72.7031496062992"/>
  <p:tag name="LEFT" val="759"/>
  <p:tag name="MTNUMBER" val="0.2549216578597254"/>
  <p:tag name="MTTABLE" val="Cell"/>
  <p:tag name="POSITION" val="5,6"/>
  <p:tag name="SHAPETYPE" val="Cell"/>
  <p:tag name="TOP" val="558"/>
  <p:tag name="WIDTH" val="94"/>
</p:tagLst>
</file>

<file path=ppt/tags/tag476.xml><?xml version="1.0" encoding="utf-8"?>
<p:tagLst xmlns:a="http://schemas.openxmlformats.org/drawingml/2006/main" xmlns:r="http://schemas.openxmlformats.org/officeDocument/2006/relationships" xmlns:p="http://schemas.openxmlformats.org/presentationml/2006/main">
  <p:tag name="HEIGHT" val="50.8922047244094"/>
  <p:tag name="LEFT" val="759"/>
  <p:tag name="MTNUMBER" val="0.2549216578597254"/>
  <p:tag name="MTTABLE" val="Cell"/>
  <p:tag name="POSITION" val="6,6"/>
  <p:tag name="SHAPETYPE" val="Cell"/>
  <p:tag name="TOP" val="643"/>
  <p:tag name="WIDTH" val="94"/>
</p:tagLst>
</file>

<file path=ppt/tags/tag477.xml><?xml version="1.0" encoding="utf-8"?>
<p:tagLst xmlns:a="http://schemas.openxmlformats.org/drawingml/2006/main" xmlns:r="http://schemas.openxmlformats.org/officeDocument/2006/relationships" xmlns:p="http://schemas.openxmlformats.org/presentationml/2006/main">
  <p:tag name="HEIGHT" val="94.514094488189"/>
  <p:tag name="LEFT" val="640"/>
  <p:tag name="MTNUMBER" val="0.2549216578597254"/>
  <p:tag name="MTTABLE" val="Cell"/>
  <p:tag name="POSITION" val="1,5"/>
  <p:tag name="SHAPETYPE" val="Cell"/>
  <p:tag name="TOP" val="173"/>
  <p:tag name="WIDTH" val="94"/>
</p:tagLst>
</file>

<file path=ppt/tags/tag478.xml><?xml version="1.0" encoding="utf-8"?>
<p:tagLst xmlns:a="http://schemas.openxmlformats.org/drawingml/2006/main" xmlns:r="http://schemas.openxmlformats.org/officeDocument/2006/relationships" xmlns:p="http://schemas.openxmlformats.org/presentationml/2006/main">
  <p:tag name="HEIGHT" val="72.7031496062992"/>
  <p:tag name="LEFT" val="640"/>
  <p:tag name="MTNUMBER" val="0.2549216578597254"/>
  <p:tag name="MTTABLE" val="Cell"/>
  <p:tag name="POSITION" val="2,5"/>
  <p:tag name="SHAPETYPE" val="Cell"/>
  <p:tag name="TOP" val="280"/>
  <p:tag name="WIDTH" val="94"/>
</p:tagLst>
</file>

<file path=ppt/tags/tag479.xml><?xml version="1.0" encoding="utf-8"?>
<p:tagLst xmlns:a="http://schemas.openxmlformats.org/drawingml/2006/main" xmlns:r="http://schemas.openxmlformats.org/officeDocument/2006/relationships" xmlns:p="http://schemas.openxmlformats.org/presentationml/2006/main">
  <p:tag name="HEIGHT" val="72.7031496062992"/>
  <p:tag name="LEFT" val="640"/>
  <p:tag name="MTNUMBER" val="0.2549216578597254"/>
  <p:tag name="MTTABLE" val="Cell"/>
  <p:tag name="POSITION" val="3,5"/>
  <p:tag name="SHAPETYPE" val="Cell"/>
  <p:tag name="TOP" val="366"/>
  <p:tag name="WIDTH" val="94"/>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480.xml><?xml version="1.0" encoding="utf-8"?>
<p:tagLst xmlns:a="http://schemas.openxmlformats.org/drawingml/2006/main" xmlns:r="http://schemas.openxmlformats.org/officeDocument/2006/relationships" xmlns:p="http://schemas.openxmlformats.org/presentationml/2006/main">
  <p:tag name="HEIGHT" val="94.514094488189"/>
  <p:tag name="LEFT" val="640"/>
  <p:tag name="MTNUMBER" val="0.2549216578597254"/>
  <p:tag name="MTTABLE" val="Cell"/>
  <p:tag name="POSITION" val="4,5"/>
  <p:tag name="SHAPETYPE" val="Cell"/>
  <p:tag name="TOP" val="451"/>
  <p:tag name="WIDTH" val="94"/>
</p:tagLst>
</file>

<file path=ppt/tags/tag481.xml><?xml version="1.0" encoding="utf-8"?>
<p:tagLst xmlns:a="http://schemas.openxmlformats.org/drawingml/2006/main" xmlns:r="http://schemas.openxmlformats.org/officeDocument/2006/relationships" xmlns:p="http://schemas.openxmlformats.org/presentationml/2006/main">
  <p:tag name="HEIGHT" val="72.7031496062992"/>
  <p:tag name="LEFT" val="640"/>
  <p:tag name="MTNUMBER" val="0.2549216578597254"/>
  <p:tag name="MTTABLE" val="Cell"/>
  <p:tag name="POSITION" val="5,5"/>
  <p:tag name="SHAPETYPE" val="Cell"/>
  <p:tag name="TOP" val="558"/>
  <p:tag name="WIDTH" val="94"/>
</p:tagLst>
</file>

<file path=ppt/tags/tag482.xml><?xml version="1.0" encoding="utf-8"?>
<p:tagLst xmlns:a="http://schemas.openxmlformats.org/drawingml/2006/main" xmlns:r="http://schemas.openxmlformats.org/officeDocument/2006/relationships" xmlns:p="http://schemas.openxmlformats.org/presentationml/2006/main">
  <p:tag name="HEIGHT" val="50.8922047244094"/>
  <p:tag name="LEFT" val="640"/>
  <p:tag name="MTNUMBER" val="0.2549216578597254"/>
  <p:tag name="MTTABLE" val="Cell"/>
  <p:tag name="POSITION" val="6,5"/>
  <p:tag name="SHAPETYPE" val="Cell"/>
  <p:tag name="TOP" val="643"/>
  <p:tag name="WIDTH" val="94"/>
</p:tagLst>
</file>

<file path=ppt/tags/tag483.xml><?xml version="1.0" encoding="utf-8"?>
<p:tagLst xmlns:a="http://schemas.openxmlformats.org/drawingml/2006/main" xmlns:r="http://schemas.openxmlformats.org/officeDocument/2006/relationships" xmlns:p="http://schemas.openxmlformats.org/presentationml/2006/main">
  <p:tag name="HEIGHT" val="94.514094488189"/>
  <p:tag name="LEFT" val="521"/>
  <p:tag name="MTNUMBER" val="0.2549216578597254"/>
  <p:tag name="MTTABLE" val="Cell"/>
  <p:tag name="POSITION" val="1,4"/>
  <p:tag name="SHAPETYPE" val="Cell"/>
  <p:tag name="TOP" val="173"/>
  <p:tag name="WIDTH" val="94"/>
</p:tagLst>
</file>

<file path=ppt/tags/tag484.xml><?xml version="1.0" encoding="utf-8"?>
<p:tagLst xmlns:a="http://schemas.openxmlformats.org/drawingml/2006/main" xmlns:r="http://schemas.openxmlformats.org/officeDocument/2006/relationships" xmlns:p="http://schemas.openxmlformats.org/presentationml/2006/main">
  <p:tag name="HEIGHT" val="72.7031496062992"/>
  <p:tag name="LEFT" val="521"/>
  <p:tag name="MTNUMBER" val="0.2549216578597254"/>
  <p:tag name="MTTABLE" val="Cell"/>
  <p:tag name="POSITION" val="2,4"/>
  <p:tag name="SHAPETYPE" val="Cell"/>
  <p:tag name="TOP" val="280"/>
  <p:tag name="WIDTH" val="94"/>
</p:tagLst>
</file>

<file path=ppt/tags/tag485.xml><?xml version="1.0" encoding="utf-8"?>
<p:tagLst xmlns:a="http://schemas.openxmlformats.org/drawingml/2006/main" xmlns:r="http://schemas.openxmlformats.org/officeDocument/2006/relationships" xmlns:p="http://schemas.openxmlformats.org/presentationml/2006/main">
  <p:tag name="HEIGHT" val="72.7031496062992"/>
  <p:tag name="LEFT" val="521"/>
  <p:tag name="MTNUMBER" val="0.2549216578597254"/>
  <p:tag name="MTTABLE" val="Cell"/>
  <p:tag name="POSITION" val="3,4"/>
  <p:tag name="SHAPETYPE" val="Cell"/>
  <p:tag name="TOP" val="366"/>
  <p:tag name="WIDTH" val="94"/>
</p:tagLst>
</file>

<file path=ppt/tags/tag486.xml><?xml version="1.0" encoding="utf-8"?>
<p:tagLst xmlns:a="http://schemas.openxmlformats.org/drawingml/2006/main" xmlns:r="http://schemas.openxmlformats.org/officeDocument/2006/relationships" xmlns:p="http://schemas.openxmlformats.org/presentationml/2006/main">
  <p:tag name="HEIGHT" val="94.514094488189"/>
  <p:tag name="LEFT" val="521"/>
  <p:tag name="MTNUMBER" val="0.2549216578597254"/>
  <p:tag name="MTTABLE" val="Cell"/>
  <p:tag name="POSITION" val="4,4"/>
  <p:tag name="SHAPETYPE" val="Cell"/>
  <p:tag name="TOP" val="451"/>
  <p:tag name="WIDTH" val="94"/>
</p:tagLst>
</file>

<file path=ppt/tags/tag487.xml><?xml version="1.0" encoding="utf-8"?>
<p:tagLst xmlns:a="http://schemas.openxmlformats.org/drawingml/2006/main" xmlns:r="http://schemas.openxmlformats.org/officeDocument/2006/relationships" xmlns:p="http://schemas.openxmlformats.org/presentationml/2006/main">
  <p:tag name="HEIGHT" val="72.7031496062992"/>
  <p:tag name="LEFT" val="521"/>
  <p:tag name="MTNUMBER" val="0.2549216578597254"/>
  <p:tag name="MTTABLE" val="Cell"/>
  <p:tag name="POSITION" val="5,4"/>
  <p:tag name="SHAPETYPE" val="Cell"/>
  <p:tag name="TOP" val="558"/>
  <p:tag name="WIDTH" val="94"/>
</p:tagLst>
</file>

<file path=ppt/tags/tag488.xml><?xml version="1.0" encoding="utf-8"?>
<p:tagLst xmlns:a="http://schemas.openxmlformats.org/drawingml/2006/main" xmlns:r="http://schemas.openxmlformats.org/officeDocument/2006/relationships" xmlns:p="http://schemas.openxmlformats.org/presentationml/2006/main">
  <p:tag name="HEIGHT" val="50.8922047244094"/>
  <p:tag name="LEFT" val="521"/>
  <p:tag name="MTNUMBER" val="0.2549216578597254"/>
  <p:tag name="MTTABLE" val="Cell"/>
  <p:tag name="POSITION" val="6,4"/>
  <p:tag name="SHAPETYPE" val="Cell"/>
  <p:tag name="TOP" val="643"/>
  <p:tag name="WIDTH" val="94"/>
</p:tagLst>
</file>

<file path=ppt/tags/tag489.xml><?xml version="1.0" encoding="utf-8"?>
<p:tagLst xmlns:a="http://schemas.openxmlformats.org/drawingml/2006/main" xmlns:r="http://schemas.openxmlformats.org/officeDocument/2006/relationships" xmlns:p="http://schemas.openxmlformats.org/presentationml/2006/main">
  <p:tag name="HEIGHT" val="94.514094488189"/>
  <p:tag name="LEFT" val="402"/>
  <p:tag name="MTNUMBER" val="0.2549216578597254"/>
  <p:tag name="MTTABLE" val="Cell"/>
  <p:tag name="POSITION" val="1,3"/>
  <p:tag name="SHAPETYPE" val="Cell"/>
  <p:tag name="TOP" val="173"/>
  <p:tag name="WIDTH" val="94"/>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490.xml><?xml version="1.0" encoding="utf-8"?>
<p:tagLst xmlns:a="http://schemas.openxmlformats.org/drawingml/2006/main" xmlns:r="http://schemas.openxmlformats.org/officeDocument/2006/relationships" xmlns:p="http://schemas.openxmlformats.org/presentationml/2006/main">
  <p:tag name="HEIGHT" val="72.7031496062992"/>
  <p:tag name="LEFT" val="402"/>
  <p:tag name="MTNUMBER" val="0.2549216578597254"/>
  <p:tag name="MTTABLE" val="Cell"/>
  <p:tag name="POSITION" val="2,3"/>
  <p:tag name="SHAPETYPE" val="Cell"/>
  <p:tag name="TOP" val="280"/>
  <p:tag name="WIDTH" val="94"/>
</p:tagLst>
</file>

<file path=ppt/tags/tag491.xml><?xml version="1.0" encoding="utf-8"?>
<p:tagLst xmlns:a="http://schemas.openxmlformats.org/drawingml/2006/main" xmlns:r="http://schemas.openxmlformats.org/officeDocument/2006/relationships" xmlns:p="http://schemas.openxmlformats.org/presentationml/2006/main">
  <p:tag name="HEIGHT" val="72.7031496062992"/>
  <p:tag name="LEFT" val="402"/>
  <p:tag name="MTNUMBER" val="0.2549216578597254"/>
  <p:tag name="MTTABLE" val="Cell"/>
  <p:tag name="POSITION" val="3,3"/>
  <p:tag name="SHAPETYPE" val="Cell"/>
  <p:tag name="TOP" val="366"/>
  <p:tag name="WIDTH" val="94"/>
</p:tagLst>
</file>

<file path=ppt/tags/tag492.xml><?xml version="1.0" encoding="utf-8"?>
<p:tagLst xmlns:a="http://schemas.openxmlformats.org/drawingml/2006/main" xmlns:r="http://schemas.openxmlformats.org/officeDocument/2006/relationships" xmlns:p="http://schemas.openxmlformats.org/presentationml/2006/main">
  <p:tag name="HEIGHT" val="94.514094488189"/>
  <p:tag name="LEFT" val="402"/>
  <p:tag name="MTNUMBER" val="0.2549216578597254"/>
  <p:tag name="MTTABLE" val="Cell"/>
  <p:tag name="POSITION" val="4,3"/>
  <p:tag name="SHAPETYPE" val="Cell"/>
  <p:tag name="TOP" val="451"/>
  <p:tag name="WIDTH" val="94"/>
</p:tagLst>
</file>

<file path=ppt/tags/tag493.xml><?xml version="1.0" encoding="utf-8"?>
<p:tagLst xmlns:a="http://schemas.openxmlformats.org/drawingml/2006/main" xmlns:r="http://schemas.openxmlformats.org/officeDocument/2006/relationships" xmlns:p="http://schemas.openxmlformats.org/presentationml/2006/main">
  <p:tag name="HEIGHT" val="72.7031496062992"/>
  <p:tag name="LEFT" val="402"/>
  <p:tag name="MTNUMBER" val="0.2549216578597254"/>
  <p:tag name="MTTABLE" val="Cell"/>
  <p:tag name="POSITION" val="5,3"/>
  <p:tag name="SHAPETYPE" val="Cell"/>
  <p:tag name="TOP" val="558"/>
  <p:tag name="WIDTH" val="94"/>
</p:tagLst>
</file>

<file path=ppt/tags/tag494.xml><?xml version="1.0" encoding="utf-8"?>
<p:tagLst xmlns:a="http://schemas.openxmlformats.org/drawingml/2006/main" xmlns:r="http://schemas.openxmlformats.org/officeDocument/2006/relationships" xmlns:p="http://schemas.openxmlformats.org/presentationml/2006/main">
  <p:tag name="HEIGHT" val="50.8922047244094"/>
  <p:tag name="LEFT" val="402"/>
  <p:tag name="MTNUMBER" val="0.2549216578597254"/>
  <p:tag name="MTTABLE" val="Cell"/>
  <p:tag name="POSITION" val="6,3"/>
  <p:tag name="SHAPETYPE" val="Cell"/>
  <p:tag name="TOP" val="643"/>
  <p:tag name="WIDTH" val="94"/>
</p:tagLst>
</file>

<file path=ppt/tags/tag495.xml><?xml version="1.0" encoding="utf-8"?>
<p:tagLst xmlns:a="http://schemas.openxmlformats.org/drawingml/2006/main" xmlns:r="http://schemas.openxmlformats.org/officeDocument/2006/relationships" xmlns:p="http://schemas.openxmlformats.org/presentationml/2006/main">
  <p:tag name="HEIGHT" val="94.514094488189"/>
  <p:tag name="LEFT" val="283"/>
  <p:tag name="MTNUMBER" val="0.2549216578597254"/>
  <p:tag name="MTTABLE" val="Cell"/>
  <p:tag name="POSITION" val="1,2"/>
  <p:tag name="SHAPETYPE" val="Cell"/>
  <p:tag name="TOP" val="173"/>
  <p:tag name="WIDTH" val="94"/>
</p:tagLst>
</file>

<file path=ppt/tags/tag496.xml><?xml version="1.0" encoding="utf-8"?>
<p:tagLst xmlns:a="http://schemas.openxmlformats.org/drawingml/2006/main" xmlns:r="http://schemas.openxmlformats.org/officeDocument/2006/relationships" xmlns:p="http://schemas.openxmlformats.org/presentationml/2006/main">
  <p:tag name="HEIGHT" val="72.7031496062992"/>
  <p:tag name="LEFT" val="283"/>
  <p:tag name="MTNUMBER" val="0.2549216578597254"/>
  <p:tag name="MTTABLE" val="Cell"/>
  <p:tag name="POSITION" val="2,2"/>
  <p:tag name="SHAPETYPE" val="Cell"/>
  <p:tag name="TOP" val="280"/>
  <p:tag name="WIDTH" val="94"/>
</p:tagLst>
</file>

<file path=ppt/tags/tag497.xml><?xml version="1.0" encoding="utf-8"?>
<p:tagLst xmlns:a="http://schemas.openxmlformats.org/drawingml/2006/main" xmlns:r="http://schemas.openxmlformats.org/officeDocument/2006/relationships" xmlns:p="http://schemas.openxmlformats.org/presentationml/2006/main">
  <p:tag name="HEIGHT" val="72.7031496062992"/>
  <p:tag name="LEFT" val="283"/>
  <p:tag name="MTNUMBER" val="0.2549216578597254"/>
  <p:tag name="MTTABLE" val="Cell"/>
  <p:tag name="POSITION" val="3,2"/>
  <p:tag name="SHAPETYPE" val="Cell"/>
  <p:tag name="TOP" val="366"/>
  <p:tag name="WIDTH" val="94"/>
</p:tagLst>
</file>

<file path=ppt/tags/tag498.xml><?xml version="1.0" encoding="utf-8"?>
<p:tagLst xmlns:a="http://schemas.openxmlformats.org/drawingml/2006/main" xmlns:r="http://schemas.openxmlformats.org/officeDocument/2006/relationships" xmlns:p="http://schemas.openxmlformats.org/presentationml/2006/main">
  <p:tag name="HEIGHT" val="94.514094488189"/>
  <p:tag name="LEFT" val="283"/>
  <p:tag name="MTNUMBER" val="0.2549216578597254"/>
  <p:tag name="MTTABLE" val="Cell"/>
  <p:tag name="POSITION" val="4,2"/>
  <p:tag name="SHAPETYPE" val="Cell"/>
  <p:tag name="TOP" val="451"/>
  <p:tag name="WIDTH" val="94"/>
</p:tagLst>
</file>

<file path=ppt/tags/tag499.xml><?xml version="1.0" encoding="utf-8"?>
<p:tagLst xmlns:a="http://schemas.openxmlformats.org/drawingml/2006/main" xmlns:r="http://schemas.openxmlformats.org/officeDocument/2006/relationships" xmlns:p="http://schemas.openxmlformats.org/presentationml/2006/main">
  <p:tag name="HEIGHT" val="72.7031496062992"/>
  <p:tag name="LEFT" val="283"/>
  <p:tag name="MTNUMBER" val="0.2549216578597254"/>
  <p:tag name="MTTABLE" val="Cell"/>
  <p:tag name="POSITION" val="5,2"/>
  <p:tag name="SHAPETYPE" val="Cell"/>
  <p:tag name="TOP" val="558"/>
  <p:tag name="WIDTH" val="94"/>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500.xml><?xml version="1.0" encoding="utf-8"?>
<p:tagLst xmlns:a="http://schemas.openxmlformats.org/drawingml/2006/main" xmlns:r="http://schemas.openxmlformats.org/officeDocument/2006/relationships" xmlns:p="http://schemas.openxmlformats.org/presentationml/2006/main">
  <p:tag name="HEIGHT" val="50.8922047244094"/>
  <p:tag name="LEFT" val="283"/>
  <p:tag name="MTNUMBER" val="0.2549216578597254"/>
  <p:tag name="MTTABLE" val="Cell"/>
  <p:tag name="POSITION" val="6,2"/>
  <p:tag name="SHAPETYPE" val="Cell"/>
  <p:tag name="TOP" val="643"/>
  <p:tag name="WIDTH" val="94"/>
</p:tagLst>
</file>

<file path=ppt/tags/tag501.xml><?xml version="1.0" encoding="utf-8"?>
<p:tagLst xmlns:a="http://schemas.openxmlformats.org/drawingml/2006/main" xmlns:r="http://schemas.openxmlformats.org/officeDocument/2006/relationships" xmlns:p="http://schemas.openxmlformats.org/presentationml/2006/main">
  <p:tag name="HEIGHT" val="94.514094488189"/>
  <p:tag name="LEFT" val="164"/>
  <p:tag name="MTNUMBER" val="0.2549216578597254"/>
  <p:tag name="MTTABLE" val="Cell"/>
  <p:tag name="POSITION" val="1,1"/>
  <p:tag name="SHAPETYPE" val="Cell"/>
  <p:tag name="TOP" val="173"/>
  <p:tag name="WIDTH" val="94"/>
</p:tagLst>
</file>

<file path=ppt/tags/tag502.xml><?xml version="1.0" encoding="utf-8"?>
<p:tagLst xmlns:a="http://schemas.openxmlformats.org/drawingml/2006/main" xmlns:r="http://schemas.openxmlformats.org/officeDocument/2006/relationships" xmlns:p="http://schemas.openxmlformats.org/presentationml/2006/main">
  <p:tag name="HEIGHT" val="72.7031496062992"/>
  <p:tag name="LEFT" val="164"/>
  <p:tag name="MTNUMBER" val="0.2549216578597254"/>
  <p:tag name="MTTABLE" val="Cell"/>
  <p:tag name="POSITION" val="2,1"/>
  <p:tag name="SHAPETYPE" val="Cell"/>
  <p:tag name="TOP" val="280"/>
  <p:tag name="WIDTH" val="94"/>
</p:tagLst>
</file>

<file path=ppt/tags/tag503.xml><?xml version="1.0" encoding="utf-8"?>
<p:tagLst xmlns:a="http://schemas.openxmlformats.org/drawingml/2006/main" xmlns:r="http://schemas.openxmlformats.org/officeDocument/2006/relationships" xmlns:p="http://schemas.openxmlformats.org/presentationml/2006/main">
  <p:tag name="HEIGHT" val="72.7031496062992"/>
  <p:tag name="LEFT" val="164"/>
  <p:tag name="MTNUMBER" val="0.2549216578597254"/>
  <p:tag name="MTTABLE" val="Cell"/>
  <p:tag name="POSITION" val="3,1"/>
  <p:tag name="SHAPETYPE" val="Cell"/>
  <p:tag name="TOP" val="366"/>
  <p:tag name="WIDTH" val="94"/>
</p:tagLst>
</file>

<file path=ppt/tags/tag504.xml><?xml version="1.0" encoding="utf-8"?>
<p:tagLst xmlns:a="http://schemas.openxmlformats.org/drawingml/2006/main" xmlns:r="http://schemas.openxmlformats.org/officeDocument/2006/relationships" xmlns:p="http://schemas.openxmlformats.org/presentationml/2006/main">
  <p:tag name="HEIGHT" val="94.514094488189"/>
  <p:tag name="LEFT" val="164"/>
  <p:tag name="MTNUMBER" val="0.2549216578597254"/>
  <p:tag name="MTTABLE" val="Cell"/>
  <p:tag name="POSITION" val="4,1"/>
  <p:tag name="SHAPETYPE" val="Cell"/>
  <p:tag name="TOP" val="451"/>
  <p:tag name="WIDTH" val="94"/>
</p:tagLst>
</file>

<file path=ppt/tags/tag505.xml><?xml version="1.0" encoding="utf-8"?>
<p:tagLst xmlns:a="http://schemas.openxmlformats.org/drawingml/2006/main" xmlns:r="http://schemas.openxmlformats.org/officeDocument/2006/relationships" xmlns:p="http://schemas.openxmlformats.org/presentationml/2006/main">
  <p:tag name="HEIGHT" val="72.7031496062992"/>
  <p:tag name="LEFT" val="164"/>
  <p:tag name="MTNUMBER" val="0.2549216578597254"/>
  <p:tag name="MTTABLE" val="Cell"/>
  <p:tag name="POSITION" val="5,1"/>
  <p:tag name="SHAPETYPE" val="Cell"/>
  <p:tag name="TOP" val="558"/>
  <p:tag name="WIDTH" val="94"/>
</p:tagLst>
</file>

<file path=ppt/tags/tag506.xml><?xml version="1.0" encoding="utf-8"?>
<p:tagLst xmlns:a="http://schemas.openxmlformats.org/drawingml/2006/main" xmlns:r="http://schemas.openxmlformats.org/officeDocument/2006/relationships" xmlns:p="http://schemas.openxmlformats.org/presentationml/2006/main">
  <p:tag name="HEIGHT" val="50.8922047244094"/>
  <p:tag name="LEFT" val="164"/>
  <p:tag name="MTNUMBER" val="0.2549216578597254"/>
  <p:tag name="MTTABLE" val="Cell"/>
  <p:tag name="POSITION" val="6,1"/>
  <p:tag name="SHAPETYPE" val="Cell"/>
  <p:tag name="TOP" val="643"/>
  <p:tag name="WIDTH" val="94"/>
</p:tagLst>
</file>

<file path=ppt/tags/tag5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09.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510.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511.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512.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513.xml><?xml version="1.0" encoding="utf-8"?>
<p:tagLst xmlns:a="http://schemas.openxmlformats.org/drawingml/2006/main" xmlns:r="http://schemas.openxmlformats.org/officeDocument/2006/relationships" xmlns:p="http://schemas.openxmlformats.org/presentationml/2006/main">
  <p:tag name="NAME" val="CustomIcon"/>
</p:tagLst>
</file>

<file path=ppt/tags/tag514.xml><?xml version="1.0" encoding="utf-8"?>
<p:tagLst xmlns:a="http://schemas.openxmlformats.org/drawingml/2006/main" xmlns:r="http://schemas.openxmlformats.org/officeDocument/2006/relationships" xmlns:p="http://schemas.openxmlformats.org/presentationml/2006/main">
  <p:tag name="NAME" val="CustomIcon"/>
</p:tagLst>
</file>

<file path=ppt/tags/tag515.xml><?xml version="1.0" encoding="utf-8"?>
<p:tagLst xmlns:a="http://schemas.openxmlformats.org/drawingml/2006/main" xmlns:r="http://schemas.openxmlformats.org/officeDocument/2006/relationships" xmlns:p="http://schemas.openxmlformats.org/presentationml/2006/main">
  <p:tag name="NAME" val="CustomIcon"/>
</p:tagLst>
</file>

<file path=ppt/tags/tag516.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517.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5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520.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521.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5"/>
  <p:tag name="TOP" val="139.3875"/>
  <p:tag name="HEIGHT" val="160.3062"/>
</p:tagLst>
</file>

<file path=ppt/tags/tag522.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5"/>
  <p:tag name="TOP" val="309.6937"/>
  <p:tag name="HEIGHT" val="160.3062"/>
</p:tagLst>
</file>

<file path=ppt/tags/tag523.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110"/>
  <p:tag name="HEIGHT" val="19.38748"/>
</p:tagLst>
</file>

<file path=ppt/tags/tag524.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139.3875"/>
  <p:tag name="HEIGHT" val="160.3062"/>
</p:tagLst>
</file>

<file path=ppt/tags/tag525.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309.6937"/>
  <p:tag name="HEIGHT" val="160.3062"/>
</p:tagLst>
</file>

<file path=ppt/tags/tag526.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01"/>
  <p:tag name="TOP" val="110"/>
  <p:tag name="HEIGHT" val="19.38748"/>
</p:tagLst>
</file>

<file path=ppt/tags/tag527.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01"/>
  <p:tag name="TOP" val="139.3875"/>
  <p:tag name="HEIGHT" val="160.3062"/>
</p:tagLst>
</file>

<file path=ppt/tags/tag528.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579"/>
  <p:tag name="TOP" val="110"/>
  <p:tag name="HEIGHT" val="19.38748"/>
</p:tagLst>
</file>

<file path=ppt/tags/tag529.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579"/>
  <p:tag name="TOP" val="139.3875"/>
  <p:tag name="HEIGHT" val="160.3062"/>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530.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757"/>
  <p:tag name="TOP" val="110"/>
  <p:tag name="HEIGHT" val="19.38748"/>
</p:tagLst>
</file>

<file path=ppt/tags/tag531.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757"/>
  <p:tag name="TOP" val="139.3875"/>
  <p:tag name="HEIGHT" val="160.3062"/>
</p:tagLst>
</file>

<file path=ppt/tags/tag532.xml><?xml version="1.0" encoding="utf-8"?>
<p:tagLst xmlns:a="http://schemas.openxmlformats.org/drawingml/2006/main" xmlns:r="http://schemas.openxmlformats.org/officeDocument/2006/relationships" xmlns:p="http://schemas.openxmlformats.org/presentationml/2006/main">
  <p:tag name="MTTABLE" val="HTitleDiv"/>
  <p:tag name="MTNUMBER" val="0.212129316857145"/>
</p:tagLst>
</file>

<file path=ppt/tags/tag533.xml><?xml version="1.0" encoding="utf-8"?>
<p:tagLst xmlns:a="http://schemas.openxmlformats.org/drawingml/2006/main" xmlns:r="http://schemas.openxmlformats.org/officeDocument/2006/relationships" xmlns:p="http://schemas.openxmlformats.org/presentationml/2006/main">
  <p:tag name="MTTABLE" val="HTitleDiv"/>
  <p:tag name="MTNUMBER" val="0.212129316857145"/>
</p:tagLst>
</file>

<file path=ppt/tags/tag534.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309.6937"/>
  <p:tag name="HEIGHT" val="160.3062"/>
</p:tagLst>
</file>

<file path=ppt/tags/tag535.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309.6937"/>
  <p:tag name="HEIGHT" val="160.3062"/>
</p:tagLst>
</file>

<file path=ppt/tags/tag536.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309.6937"/>
  <p:tag name="HEIGHT" val="160.3062"/>
</p:tagLst>
</file>

<file path=ppt/tags/tag537.xml><?xml version="1.0" encoding="utf-8"?>
<p:tagLst xmlns:a="http://schemas.openxmlformats.org/drawingml/2006/main" xmlns:r="http://schemas.openxmlformats.org/officeDocument/2006/relationships" xmlns:p="http://schemas.openxmlformats.org/presentationml/2006/main">
  <p:tag name="MTTABLE" val="HTitleDiv"/>
  <p:tag name="MTNUMBER" val="0.212129316857145"/>
</p:tagLst>
</file>

<file path=ppt/tags/tag538.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110"/>
  <p:tag name="HEIGHT" val="19.38748"/>
</p:tagLst>
</file>

<file path=ppt/tags/tag539.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5"/>
  <p:tag name="TOP" val="139.3875"/>
  <p:tag name="HEIGHT" val="160.3062"/>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540.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223"/>
  <p:tag name="TOP" val="139.3875"/>
  <p:tag name="HEIGHT" val="160.3062"/>
</p:tagLst>
</file>

<file path=ppt/tags/tag541.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401"/>
  <p:tag name="TOP" val="139.3875"/>
  <p:tag name="HEIGHT" val="160.3062"/>
</p:tagLst>
</file>

<file path=ppt/tags/tag542.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579"/>
  <p:tag name="TOP" val="139.3875"/>
  <p:tag name="HEIGHT" val="160.3062"/>
</p:tagLst>
</file>

<file path=ppt/tags/tag543.xml><?xml version="1.0" encoding="utf-8"?>
<p:tagLst xmlns:a="http://schemas.openxmlformats.org/drawingml/2006/main" xmlns:r="http://schemas.openxmlformats.org/officeDocument/2006/relationships" xmlns:p="http://schemas.openxmlformats.org/presentationml/2006/main">
  <p:tag name="WIDTH" val="158"/>
  <p:tag name="MTTABLE" val="Cell"/>
  <p:tag name="MTNUMBER" val="0.212129316857145"/>
  <p:tag name="LEFT" val="757"/>
  <p:tag name="TOP" val="139.3875"/>
  <p:tag name="HEIGHT" val="160.3062"/>
</p:tagLst>
</file>

<file path=ppt/tags/tag544.xml><?xml version="1.0" encoding="utf-8"?>
<p:tagLst xmlns:a="http://schemas.openxmlformats.org/drawingml/2006/main" xmlns:r="http://schemas.openxmlformats.org/officeDocument/2006/relationships" xmlns:p="http://schemas.openxmlformats.org/presentationml/2006/main">
  <p:tag name="MTTABLE" val="HTitleDiv"/>
  <p:tag name="MTNUMBER" val="0.212129316857145"/>
</p:tagLst>
</file>

<file path=ppt/tags/tag545.xml><?xml version="1.0" encoding="utf-8"?>
<p:tagLst xmlns:a="http://schemas.openxmlformats.org/drawingml/2006/main" xmlns:r="http://schemas.openxmlformats.org/officeDocument/2006/relationships" xmlns:p="http://schemas.openxmlformats.org/presentationml/2006/main">
  <p:tag name="NAME" val="CustomIcon"/>
</p:tagLst>
</file>

<file path=ppt/tags/tag5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7.xml><?xml version="1.0" encoding="utf-8"?>
<p:tagLst xmlns:a="http://schemas.openxmlformats.org/drawingml/2006/main" xmlns:r="http://schemas.openxmlformats.org/officeDocument/2006/relationships" xmlns:p="http://schemas.openxmlformats.org/presentationml/2006/main">
  <p:tag name="SHAPENAME" val="5. Source"/>
</p:tagLst>
</file>

<file path=ppt/tags/tag5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9.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550.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1.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2.xml><?xml version="1.0" encoding="utf-8"?>
<p:tagLst xmlns:a="http://schemas.openxmlformats.org/drawingml/2006/main" xmlns:r="http://schemas.openxmlformats.org/officeDocument/2006/relationships" xmlns:p="http://schemas.openxmlformats.org/presentationml/2006/main">
  <p:tag name="THINKCELLSHAPEDONOTDELETE" val="tt1XaXslPKEOROjmKDS5SXA"/>
</p:tagLst>
</file>

<file path=ppt/tags/tag553.xml><?xml version="1.0" encoding="utf-8"?>
<p:tagLst xmlns:a="http://schemas.openxmlformats.org/drawingml/2006/main" xmlns:r="http://schemas.openxmlformats.org/officeDocument/2006/relationships" xmlns:p="http://schemas.openxmlformats.org/presentationml/2006/main">
  <p:tag name="THINKCELLSHAPEDONOTDELETE" val="thBrLU2USE23pB_QfF89LYA"/>
</p:tagLst>
</file>

<file path=ppt/tags/tag554.xml><?xml version="1.0" encoding="utf-8"?>
<p:tagLst xmlns:a="http://schemas.openxmlformats.org/drawingml/2006/main" xmlns:r="http://schemas.openxmlformats.org/officeDocument/2006/relationships" xmlns:p="http://schemas.openxmlformats.org/presentationml/2006/main">
  <p:tag name="THINKCELLSHAPEDONOTDELETE" val="t0OghvmPdlLgHNYmbUcpo.g"/>
</p:tagLst>
</file>

<file path=ppt/tags/tag555.xml><?xml version="1.0" encoding="utf-8"?>
<p:tagLst xmlns:a="http://schemas.openxmlformats.org/drawingml/2006/main" xmlns:r="http://schemas.openxmlformats.org/officeDocument/2006/relationships" xmlns:p="http://schemas.openxmlformats.org/presentationml/2006/main">
  <p:tag name="THINKCELLSHAPEDONOTDELETE" val="tvuLtLx113L9l7mta.PYPtw"/>
</p:tagLst>
</file>

<file path=ppt/tags/tag556.xml><?xml version="1.0" encoding="utf-8"?>
<p:tagLst xmlns:a="http://schemas.openxmlformats.org/drawingml/2006/main" xmlns:r="http://schemas.openxmlformats.org/officeDocument/2006/relationships" xmlns:p="http://schemas.openxmlformats.org/presentationml/2006/main">
  <p:tag name="THINKCELLSHAPEDONOTDELETE" val="tj7TRsK2kZ7yyRAf6V1FuOQ"/>
</p:tagLst>
</file>

<file path=ppt/tags/tag557.xml><?xml version="1.0" encoding="utf-8"?>
<p:tagLst xmlns:a="http://schemas.openxmlformats.org/drawingml/2006/main" xmlns:r="http://schemas.openxmlformats.org/officeDocument/2006/relationships" xmlns:p="http://schemas.openxmlformats.org/presentationml/2006/main">
  <p:tag name="THINKCELLSHAPEDONOTDELETE" val="t81RcMz_lICqcF5JtA_x.DQ"/>
</p:tagLst>
</file>

<file path=ppt/tags/tag558.xml><?xml version="1.0" encoding="utf-8"?>
<p:tagLst xmlns:a="http://schemas.openxmlformats.org/drawingml/2006/main" xmlns:r="http://schemas.openxmlformats.org/officeDocument/2006/relationships" xmlns:p="http://schemas.openxmlformats.org/presentationml/2006/main">
  <p:tag name="THINKCELLSHAPEDONOTDELETE" val="t8CgAQCspD6C840R9tMIOWg"/>
</p:tagLst>
</file>

<file path=ppt/tags/tag559.xml><?xml version="1.0" encoding="utf-8"?>
<p:tagLst xmlns:a="http://schemas.openxmlformats.org/drawingml/2006/main" xmlns:r="http://schemas.openxmlformats.org/officeDocument/2006/relationships" xmlns:p="http://schemas.openxmlformats.org/presentationml/2006/main">
  <p:tag name="THINKCELLSHAPEDONOTDELETE" val="tyn9IMVpTxIro1wRE23JgL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560.xml><?xml version="1.0" encoding="utf-8"?>
<p:tagLst xmlns:a="http://schemas.openxmlformats.org/drawingml/2006/main" xmlns:r="http://schemas.openxmlformats.org/officeDocument/2006/relationships" xmlns:p="http://schemas.openxmlformats.org/presentationml/2006/main">
  <p:tag name="THINKCELLSHAPEDONOTDELETE" val="tAXApcMF8Xcz962oQFToY9A"/>
</p:tagLst>
</file>

<file path=ppt/tags/tag561.xml><?xml version="1.0" encoding="utf-8"?>
<p:tagLst xmlns:a="http://schemas.openxmlformats.org/drawingml/2006/main" xmlns:r="http://schemas.openxmlformats.org/officeDocument/2006/relationships" xmlns:p="http://schemas.openxmlformats.org/presentationml/2006/main">
  <p:tag name="THINKCELLSHAPEDONOTDELETE" val="t5ykxZNkqxRxgWbdxtAw1EA"/>
</p:tagLst>
</file>

<file path=ppt/tags/tag562.xml><?xml version="1.0" encoding="utf-8"?>
<p:tagLst xmlns:a="http://schemas.openxmlformats.org/drawingml/2006/main" xmlns:r="http://schemas.openxmlformats.org/officeDocument/2006/relationships" xmlns:p="http://schemas.openxmlformats.org/presentationml/2006/main">
  <p:tag name="THINKCELLSHAPEDONOTDELETE" val="trksozEQ9qBOZvfb6VCb.rQ"/>
</p:tagLst>
</file>

<file path=ppt/tags/tag563.xml><?xml version="1.0" encoding="utf-8"?>
<p:tagLst xmlns:a="http://schemas.openxmlformats.org/drawingml/2006/main" xmlns:r="http://schemas.openxmlformats.org/officeDocument/2006/relationships" xmlns:p="http://schemas.openxmlformats.org/presentationml/2006/main">
  <p:tag name="THINKCELLSHAPEDONOTDELETE" val="tEqRpdjC8TJewEXAmoHDcVA"/>
</p:tagLst>
</file>

<file path=ppt/tags/tag564.xml><?xml version="1.0" encoding="utf-8"?>
<p:tagLst xmlns:a="http://schemas.openxmlformats.org/drawingml/2006/main" xmlns:r="http://schemas.openxmlformats.org/officeDocument/2006/relationships" xmlns:p="http://schemas.openxmlformats.org/presentationml/2006/main">
  <p:tag name="THINKCELLSHAPEDONOTDELETE" val="tEJ6p2VOeWGOsnzUjbl65Kg"/>
</p:tagLst>
</file>

<file path=ppt/tags/tag565.xml><?xml version="1.0" encoding="utf-8"?>
<p:tagLst xmlns:a="http://schemas.openxmlformats.org/drawingml/2006/main" xmlns:r="http://schemas.openxmlformats.org/officeDocument/2006/relationships" xmlns:p="http://schemas.openxmlformats.org/presentationml/2006/main">
  <p:tag name="THINKCELLSHAPEDONOTDELETE" val="tuUPE8ckNXE2jfhmuPIG2BA"/>
</p:tagLst>
</file>

<file path=ppt/tags/tag566.xml><?xml version="1.0" encoding="utf-8"?>
<p:tagLst xmlns:a="http://schemas.openxmlformats.org/drawingml/2006/main" xmlns:r="http://schemas.openxmlformats.org/officeDocument/2006/relationships" xmlns:p="http://schemas.openxmlformats.org/presentationml/2006/main">
  <p:tag name="THINKCELLSHAPEDONOTDELETE" val="tax3V9EqOycnTid2dzwjoVA"/>
</p:tagLst>
</file>

<file path=ppt/tags/tag567.xml><?xml version="1.0" encoding="utf-8"?>
<p:tagLst xmlns:a="http://schemas.openxmlformats.org/drawingml/2006/main" xmlns:r="http://schemas.openxmlformats.org/officeDocument/2006/relationships" xmlns:p="http://schemas.openxmlformats.org/presentationml/2006/main">
  <p:tag name="THINKCELLSHAPEDONOTDELETE" val="tfeVMrqRrY9xJuyJvcwoAbg"/>
</p:tagLst>
</file>

<file path=ppt/tags/tag568.xml><?xml version="1.0" encoding="utf-8"?>
<p:tagLst xmlns:a="http://schemas.openxmlformats.org/drawingml/2006/main" xmlns:r="http://schemas.openxmlformats.org/officeDocument/2006/relationships" xmlns:p="http://schemas.openxmlformats.org/presentationml/2006/main">
  <p:tag name="THINKCELLSHAPEDONOTDELETE" val="ttC07YoiKGii2jKpf0c8Dnw"/>
</p:tagLst>
</file>

<file path=ppt/tags/tag569.xml><?xml version="1.0" encoding="utf-8"?>
<p:tagLst xmlns:a="http://schemas.openxmlformats.org/drawingml/2006/main" xmlns:r="http://schemas.openxmlformats.org/officeDocument/2006/relationships" xmlns:p="http://schemas.openxmlformats.org/presentationml/2006/main">
  <p:tag name="THINKCELLSHAPEDONOTDELETE" val="tk9FV.VmN21A6xXK628FYr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570.xml><?xml version="1.0" encoding="utf-8"?>
<p:tagLst xmlns:a="http://schemas.openxmlformats.org/drawingml/2006/main" xmlns:r="http://schemas.openxmlformats.org/officeDocument/2006/relationships" xmlns:p="http://schemas.openxmlformats.org/presentationml/2006/main">
  <p:tag name="THINKCELLSHAPEDONOTDELETE" val="t6R_DzUk4kK6rpmQiCybP6w"/>
</p:tagLst>
</file>

<file path=ppt/tags/tag571.xml><?xml version="1.0" encoding="utf-8"?>
<p:tagLst xmlns:a="http://schemas.openxmlformats.org/drawingml/2006/main" xmlns:r="http://schemas.openxmlformats.org/officeDocument/2006/relationships" xmlns:p="http://schemas.openxmlformats.org/presentationml/2006/main">
  <p:tag name="THINKCELLSHAPEDONOTDELETE" val="tOvK.J.h__nixSa_2fnKtYA"/>
</p:tagLst>
</file>

<file path=ppt/tags/tag572.xml><?xml version="1.0" encoding="utf-8"?>
<p:tagLst xmlns:a="http://schemas.openxmlformats.org/drawingml/2006/main" xmlns:r="http://schemas.openxmlformats.org/officeDocument/2006/relationships" xmlns:p="http://schemas.openxmlformats.org/presentationml/2006/main">
  <p:tag name="THINKCELLSHAPEDONOTDELETE" val="t0sZ4VuuTjGadk5YteBWwIA"/>
</p:tagLst>
</file>

<file path=ppt/tags/tag573.xml><?xml version="1.0" encoding="utf-8"?>
<p:tagLst xmlns:a="http://schemas.openxmlformats.org/drawingml/2006/main" xmlns:r="http://schemas.openxmlformats.org/officeDocument/2006/relationships" xmlns:p="http://schemas.openxmlformats.org/presentationml/2006/main">
  <p:tag name="NAME" val="LineBasicStrong"/>
</p:tagLst>
</file>

<file path=ppt/tags/tag574.xml><?xml version="1.0" encoding="utf-8"?>
<p:tagLst xmlns:a="http://schemas.openxmlformats.org/drawingml/2006/main" xmlns:r="http://schemas.openxmlformats.org/officeDocument/2006/relationships" xmlns:p="http://schemas.openxmlformats.org/presentationml/2006/main">
  <p:tag name="NAME" val="LineBasicStrong"/>
</p:tagLst>
</file>

<file path=ppt/tags/tag575.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5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7.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78.xml><?xml version="1.0" encoding="utf-8"?>
<p:tagLst xmlns:a="http://schemas.openxmlformats.org/drawingml/2006/main" xmlns:r="http://schemas.openxmlformats.org/officeDocument/2006/relationships" xmlns:p="http://schemas.openxmlformats.org/presentationml/2006/main">
  <p:tag name="NAME" val="LineBasicVerticalDefault"/>
</p:tagLst>
</file>

<file path=ppt/tags/tag579.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580.xml><?xml version="1.0" encoding="utf-8"?>
<p:tagLst xmlns:a="http://schemas.openxmlformats.org/drawingml/2006/main" xmlns:r="http://schemas.openxmlformats.org/officeDocument/2006/relationships" xmlns:p="http://schemas.openxmlformats.org/presentationml/2006/main">
  <p:tag name="NAME" val="CustomIcon"/>
</p:tagLst>
</file>

<file path=ppt/tags/tag581.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582.xml><?xml version="1.0" encoding="utf-8"?>
<p:tagLst xmlns:a="http://schemas.openxmlformats.org/drawingml/2006/main" xmlns:r="http://schemas.openxmlformats.org/officeDocument/2006/relationships" xmlns:p="http://schemas.openxmlformats.org/presentationml/2006/main">
  <p:tag name="NAME" val="CustomIcon"/>
</p:tagLst>
</file>

<file path=ppt/tags/tag583.xml><?xml version="1.0" encoding="utf-8"?>
<p:tagLst xmlns:a="http://schemas.openxmlformats.org/drawingml/2006/main" xmlns:r="http://schemas.openxmlformats.org/officeDocument/2006/relationships" xmlns:p="http://schemas.openxmlformats.org/presentationml/2006/main">
  <p:tag name="NAME" val="CustomIcon"/>
</p:tagLst>
</file>

<file path=ppt/tags/tag584.xml><?xml version="1.0" encoding="utf-8"?>
<p:tagLst xmlns:a="http://schemas.openxmlformats.org/drawingml/2006/main" xmlns:r="http://schemas.openxmlformats.org/officeDocument/2006/relationships" xmlns:p="http://schemas.openxmlformats.org/presentationml/2006/main">
  <p:tag name="NAME" val="CustomIcon"/>
</p:tagLst>
</file>

<file path=ppt/tags/tag585.xml><?xml version="1.0" encoding="utf-8"?>
<p:tagLst xmlns:a="http://schemas.openxmlformats.org/drawingml/2006/main" xmlns:r="http://schemas.openxmlformats.org/officeDocument/2006/relationships" xmlns:p="http://schemas.openxmlformats.org/presentationml/2006/main">
  <p:tag name="NAME" val="CustomIcon"/>
</p:tagLst>
</file>

<file path=ppt/tags/tag586.xml><?xml version="1.0" encoding="utf-8"?>
<p:tagLst xmlns:a="http://schemas.openxmlformats.org/drawingml/2006/main" xmlns:r="http://schemas.openxmlformats.org/officeDocument/2006/relationships" xmlns:p="http://schemas.openxmlformats.org/presentationml/2006/main">
  <p:tag name="NAME" val="CustomIcon"/>
</p:tagLst>
</file>

<file path=ppt/tags/tag587.xml><?xml version="1.0" encoding="utf-8"?>
<p:tagLst xmlns:a="http://schemas.openxmlformats.org/drawingml/2006/main" xmlns:r="http://schemas.openxmlformats.org/officeDocument/2006/relationships" xmlns:p="http://schemas.openxmlformats.org/presentationml/2006/main">
  <p:tag name="NAME" val="CustomIcon"/>
</p:tagLst>
</file>

<file path=ppt/tags/tag588.xml><?xml version="1.0" encoding="utf-8"?>
<p:tagLst xmlns:a="http://schemas.openxmlformats.org/drawingml/2006/main" xmlns:r="http://schemas.openxmlformats.org/officeDocument/2006/relationships" xmlns:p="http://schemas.openxmlformats.org/presentationml/2006/main">
  <p:tag name="NAME" val="CustomIcon"/>
</p:tagLst>
</file>

<file path=ppt/tags/tag589.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590.xml><?xml version="1.0" encoding="utf-8"?>
<p:tagLst xmlns:a="http://schemas.openxmlformats.org/drawingml/2006/main" xmlns:r="http://schemas.openxmlformats.org/officeDocument/2006/relationships" xmlns:p="http://schemas.openxmlformats.org/presentationml/2006/main">
  <p:tag name="NAME" val="CustomIcon"/>
</p:tagLst>
</file>

<file path=ppt/tags/tag591.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3.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5.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6.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597.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598.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599.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Wz9_f.d6YGbJCbK0.Pg2_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600.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601.xml><?xml version="1.0" encoding="utf-8"?>
<p:tagLst xmlns:a="http://schemas.openxmlformats.org/drawingml/2006/main" xmlns:r="http://schemas.openxmlformats.org/officeDocument/2006/relationships" xmlns:p="http://schemas.openxmlformats.org/presentationml/2006/main">
  <p:tag name="NAME" val="CustomIcon"/>
</p:tagLst>
</file>

<file path=ppt/tags/tag602.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603.xml><?xml version="1.0" encoding="utf-8"?>
<p:tagLst xmlns:a="http://schemas.openxmlformats.org/drawingml/2006/main" xmlns:r="http://schemas.openxmlformats.org/officeDocument/2006/relationships" xmlns:p="http://schemas.openxmlformats.org/presentationml/2006/main">
  <p:tag name="NAME" val="TrackerAlphaWhite"/>
</p:tagLst>
</file>

<file path=ppt/tags/tag604.xml><?xml version="1.0" encoding="utf-8"?>
<p:tagLst xmlns:a="http://schemas.openxmlformats.org/drawingml/2006/main" xmlns:r="http://schemas.openxmlformats.org/officeDocument/2006/relationships" xmlns:p="http://schemas.openxmlformats.org/presentationml/2006/main">
  <p:tag name="NAME" val="CustomIcon"/>
</p:tagLst>
</file>

<file path=ppt/tags/tag6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07.xml><?xml version="1.0" encoding="utf-8"?>
<p:tagLst xmlns:a="http://schemas.openxmlformats.org/drawingml/2006/main" xmlns:r="http://schemas.openxmlformats.org/officeDocument/2006/relationships" xmlns:p="http://schemas.openxmlformats.org/presentationml/2006/main">
  <p:tag name="NAME" val="SingleBoatText"/>
</p:tagLst>
</file>

<file path=ppt/tags/tag60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0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61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13.xml><?xml version="1.0" encoding="utf-8"?>
<p:tagLst xmlns:a="http://schemas.openxmlformats.org/drawingml/2006/main" xmlns:r="http://schemas.openxmlformats.org/officeDocument/2006/relationships" xmlns:p="http://schemas.openxmlformats.org/presentationml/2006/main">
  <p:tag name="NAME" val="SingleBoatText"/>
</p:tagLst>
</file>

<file path=ppt/tags/tag6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15.xml><?xml version="1.0" encoding="utf-8"?>
<p:tagLst xmlns:a="http://schemas.openxmlformats.org/drawingml/2006/main" xmlns:r="http://schemas.openxmlformats.org/officeDocument/2006/relationships" xmlns:p="http://schemas.openxmlformats.org/presentationml/2006/main">
  <p:tag name="THINKCELLSHAPEDONOTDELETE" val="tbIeV4NXsbdGojmUUtkLgfw"/>
</p:tagLst>
</file>

<file path=ppt/tags/tag616.xml><?xml version="1.0" encoding="utf-8"?>
<p:tagLst xmlns:a="http://schemas.openxmlformats.org/drawingml/2006/main" xmlns:r="http://schemas.openxmlformats.org/officeDocument/2006/relationships" xmlns:p="http://schemas.openxmlformats.org/presentationml/2006/main">
  <p:tag name="THINKCELLSHAPEDONOTDELETE" val="tJh865wT9fzdIl5XTFCgsfA"/>
</p:tagLst>
</file>

<file path=ppt/tags/tag617.xml><?xml version="1.0" encoding="utf-8"?>
<p:tagLst xmlns:a="http://schemas.openxmlformats.org/drawingml/2006/main" xmlns:r="http://schemas.openxmlformats.org/officeDocument/2006/relationships" xmlns:p="http://schemas.openxmlformats.org/presentationml/2006/main">
  <p:tag name="THINKCELLSHAPEDONOTDELETE" val="t2Ibla8IhF3npe8aV4FRrvw"/>
</p:tagLst>
</file>

<file path=ppt/tags/tag618.xml><?xml version="1.0" encoding="utf-8"?>
<p:tagLst xmlns:a="http://schemas.openxmlformats.org/drawingml/2006/main" xmlns:r="http://schemas.openxmlformats.org/officeDocument/2006/relationships" xmlns:p="http://schemas.openxmlformats.org/presentationml/2006/main">
  <p:tag name="THINKCELLSHAPEDONOTDELETE" val="tGeOOrSkgzHQme2Dm9XgYaQ"/>
</p:tagLst>
</file>

<file path=ppt/tags/tag619.xml><?xml version="1.0" encoding="utf-8"?>
<p:tagLst xmlns:a="http://schemas.openxmlformats.org/drawingml/2006/main" xmlns:r="http://schemas.openxmlformats.org/officeDocument/2006/relationships" xmlns:p="http://schemas.openxmlformats.org/presentationml/2006/main">
  <p:tag name="THINKCELLSHAPEDONOTDELETE" val="twA7g9F7g2u0Y7fesvp1lu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620.xml><?xml version="1.0" encoding="utf-8"?>
<p:tagLst xmlns:a="http://schemas.openxmlformats.org/drawingml/2006/main" xmlns:r="http://schemas.openxmlformats.org/officeDocument/2006/relationships" xmlns:p="http://schemas.openxmlformats.org/presentationml/2006/main">
  <p:tag name="THINKCELLSHAPEDONOTDELETE" val="tfOAC1ZLt15oZbADJavnk5w"/>
</p:tagLst>
</file>

<file path=ppt/tags/tag621.xml><?xml version="1.0" encoding="utf-8"?>
<p:tagLst xmlns:a="http://schemas.openxmlformats.org/drawingml/2006/main" xmlns:r="http://schemas.openxmlformats.org/officeDocument/2006/relationships" xmlns:p="http://schemas.openxmlformats.org/presentationml/2006/main">
  <p:tag name="THINKCELLSHAPEDONOTDELETE" val="tKaqgkjvRuGhpA0dTDh9VBQ"/>
</p:tagLst>
</file>

<file path=ppt/tags/tag622.xml><?xml version="1.0" encoding="utf-8"?>
<p:tagLst xmlns:a="http://schemas.openxmlformats.org/drawingml/2006/main" xmlns:r="http://schemas.openxmlformats.org/officeDocument/2006/relationships" xmlns:p="http://schemas.openxmlformats.org/presentationml/2006/main">
  <p:tag name="THINKCELLSHAPEDONOTDELETE" val="tUptgma2Cu7Y2vEYa_OnFmA"/>
</p:tagLst>
</file>

<file path=ppt/tags/tag623.xml><?xml version="1.0" encoding="utf-8"?>
<p:tagLst xmlns:a="http://schemas.openxmlformats.org/drawingml/2006/main" xmlns:r="http://schemas.openxmlformats.org/officeDocument/2006/relationships" xmlns:p="http://schemas.openxmlformats.org/presentationml/2006/main">
  <p:tag name="THINKCELLSHAPEDONOTDELETE" val="tmo8xikIoTPo2W.zx2Jnz2Q"/>
</p:tagLst>
</file>

<file path=ppt/tags/tag624.xml><?xml version="1.0" encoding="utf-8"?>
<p:tagLst xmlns:a="http://schemas.openxmlformats.org/drawingml/2006/main" xmlns:r="http://schemas.openxmlformats.org/officeDocument/2006/relationships" xmlns:p="http://schemas.openxmlformats.org/presentationml/2006/main">
  <p:tag name="THINKCELLSHAPEDONOTDELETE" val="tbemZQKeL8U2R6WSsS3phWg"/>
</p:tagLst>
</file>

<file path=ppt/tags/tag625.xml><?xml version="1.0" encoding="utf-8"?>
<p:tagLst xmlns:a="http://schemas.openxmlformats.org/drawingml/2006/main" xmlns:r="http://schemas.openxmlformats.org/officeDocument/2006/relationships" xmlns:p="http://schemas.openxmlformats.org/presentationml/2006/main">
  <p:tag name="THINKCELLSHAPEDONOTDELETE" val="tCc6xaZBpoLDE4KDmZkgyGw"/>
</p:tagLst>
</file>

<file path=ppt/tags/tag626.xml><?xml version="1.0" encoding="utf-8"?>
<p:tagLst xmlns:a="http://schemas.openxmlformats.org/drawingml/2006/main" xmlns:r="http://schemas.openxmlformats.org/officeDocument/2006/relationships" xmlns:p="http://schemas.openxmlformats.org/presentationml/2006/main">
  <p:tag name="THINKCELLSHAPEDONOTDELETE" val="tGE1833tgQAewvUTrXdi7sw"/>
</p:tagLst>
</file>

<file path=ppt/tags/tag627.xml><?xml version="1.0" encoding="utf-8"?>
<p:tagLst xmlns:a="http://schemas.openxmlformats.org/drawingml/2006/main" xmlns:r="http://schemas.openxmlformats.org/officeDocument/2006/relationships" xmlns:p="http://schemas.openxmlformats.org/presentationml/2006/main">
  <p:tag name="THINKCELLSHAPEDONOTDELETE" val="tIQJ6kPVG4eR9zdOaW_iTmQ"/>
</p:tagLst>
</file>

<file path=ppt/tags/tag628.xml><?xml version="1.0" encoding="utf-8"?>
<p:tagLst xmlns:a="http://schemas.openxmlformats.org/drawingml/2006/main" xmlns:r="http://schemas.openxmlformats.org/officeDocument/2006/relationships" xmlns:p="http://schemas.openxmlformats.org/presentationml/2006/main">
  <p:tag name="THINKCELLSHAPEDONOTDELETE" val="tKFbRFKexsHcElZQHfzhzqA"/>
</p:tagLst>
</file>

<file path=ppt/tags/tag629.xml><?xml version="1.0" encoding="utf-8"?>
<p:tagLst xmlns:a="http://schemas.openxmlformats.org/drawingml/2006/main" xmlns:r="http://schemas.openxmlformats.org/officeDocument/2006/relationships" xmlns:p="http://schemas.openxmlformats.org/presentationml/2006/main">
  <p:tag name="THINKCELLSHAPEDONOTDELETE" val="tZQWEKXQwkVYgLw2mYkV8X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630.xml><?xml version="1.0" encoding="utf-8"?>
<p:tagLst xmlns:a="http://schemas.openxmlformats.org/drawingml/2006/main" xmlns:r="http://schemas.openxmlformats.org/officeDocument/2006/relationships" xmlns:p="http://schemas.openxmlformats.org/presentationml/2006/main">
  <p:tag name="THINKCELLSHAPEDONOTDELETE" val="thQkNd1vBrXriRKGIV6y2ew"/>
</p:tagLst>
</file>

<file path=ppt/tags/tag631.xml><?xml version="1.0" encoding="utf-8"?>
<p:tagLst xmlns:a="http://schemas.openxmlformats.org/drawingml/2006/main" xmlns:r="http://schemas.openxmlformats.org/officeDocument/2006/relationships" xmlns:p="http://schemas.openxmlformats.org/presentationml/2006/main">
  <p:tag name="THINKCELLSHAPEDONOTDELETE" val="tkP_d7SKMxpVmpAd6.L.blQ"/>
</p:tagLst>
</file>

<file path=ppt/tags/tag632.xml><?xml version="1.0" encoding="utf-8"?>
<p:tagLst xmlns:a="http://schemas.openxmlformats.org/drawingml/2006/main" xmlns:r="http://schemas.openxmlformats.org/officeDocument/2006/relationships" xmlns:p="http://schemas.openxmlformats.org/presentationml/2006/main">
  <p:tag name="THINKCELLSHAPEDONOTDELETE" val="tI6AZaqjKspBSVmvPqpzPVw"/>
</p:tagLst>
</file>

<file path=ppt/tags/tag633.xml><?xml version="1.0" encoding="utf-8"?>
<p:tagLst xmlns:a="http://schemas.openxmlformats.org/drawingml/2006/main" xmlns:r="http://schemas.openxmlformats.org/officeDocument/2006/relationships" xmlns:p="http://schemas.openxmlformats.org/presentationml/2006/main">
  <p:tag name="THINKCELLSHAPEDONOTDELETE" val="tDzDjgtVCLeypwzx_ruesBg"/>
</p:tagLst>
</file>

<file path=ppt/tags/tag634.xml><?xml version="1.0" encoding="utf-8"?>
<p:tagLst xmlns:a="http://schemas.openxmlformats.org/drawingml/2006/main" xmlns:r="http://schemas.openxmlformats.org/officeDocument/2006/relationships" xmlns:p="http://schemas.openxmlformats.org/presentationml/2006/main">
  <p:tag name="THINKCELLSHAPEDONOTDELETE" val="tFniCzikO53lPxR4EfZaTig"/>
</p:tagLst>
</file>

<file path=ppt/tags/tag635.xml><?xml version="1.0" encoding="utf-8"?>
<p:tagLst xmlns:a="http://schemas.openxmlformats.org/drawingml/2006/main" xmlns:r="http://schemas.openxmlformats.org/officeDocument/2006/relationships" xmlns:p="http://schemas.openxmlformats.org/presentationml/2006/main">
  <p:tag name="THINKCELLSHAPEDONOTDELETE" val="tiaZ_tuvYfPRHVpD68dv3Nw"/>
</p:tagLst>
</file>

<file path=ppt/tags/tag636.xml><?xml version="1.0" encoding="utf-8"?>
<p:tagLst xmlns:a="http://schemas.openxmlformats.org/drawingml/2006/main" xmlns:r="http://schemas.openxmlformats.org/officeDocument/2006/relationships" xmlns:p="http://schemas.openxmlformats.org/presentationml/2006/main">
  <p:tag name="THINKCELLSHAPEDONOTDELETE" val="tHeLvxZ.tYXSzERty18VfiA"/>
</p:tagLst>
</file>

<file path=ppt/tags/tag637.xml><?xml version="1.0" encoding="utf-8"?>
<p:tagLst xmlns:a="http://schemas.openxmlformats.org/drawingml/2006/main" xmlns:r="http://schemas.openxmlformats.org/officeDocument/2006/relationships" xmlns:p="http://schemas.openxmlformats.org/presentationml/2006/main">
  <p:tag name="THINKCELLSHAPEDONOTDELETE" val="tcfuXRc1Gs3vc33amv3ledw"/>
</p:tagLst>
</file>

<file path=ppt/tags/tag638.xml><?xml version="1.0" encoding="utf-8"?>
<p:tagLst xmlns:a="http://schemas.openxmlformats.org/drawingml/2006/main" xmlns:r="http://schemas.openxmlformats.org/officeDocument/2006/relationships" xmlns:p="http://schemas.openxmlformats.org/presentationml/2006/main">
  <p:tag name="THINKCELLSHAPEDONOTDELETE" val="tcHjtoYuRtkvUEMGCxLrbdg"/>
</p:tagLst>
</file>

<file path=ppt/tags/tag639.xml><?xml version="1.0" encoding="utf-8"?>
<p:tagLst xmlns:a="http://schemas.openxmlformats.org/drawingml/2006/main" xmlns:r="http://schemas.openxmlformats.org/officeDocument/2006/relationships" xmlns:p="http://schemas.openxmlformats.org/presentationml/2006/main">
  <p:tag name="THINKCELLSHAPEDONOTDELETE" val="tgxHvTnRpsUYi7cHuIDlGx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640.xml><?xml version="1.0" encoding="utf-8"?>
<p:tagLst xmlns:a="http://schemas.openxmlformats.org/drawingml/2006/main" xmlns:r="http://schemas.openxmlformats.org/officeDocument/2006/relationships" xmlns:p="http://schemas.openxmlformats.org/presentationml/2006/main">
  <p:tag name="THINKCELLSHAPEDONOTDELETE" val="tLce7jDqzTg8uPGOMEGzZDw"/>
</p:tagLst>
</file>

<file path=ppt/tags/tag641.xml><?xml version="1.0" encoding="utf-8"?>
<p:tagLst xmlns:a="http://schemas.openxmlformats.org/drawingml/2006/main" xmlns:r="http://schemas.openxmlformats.org/officeDocument/2006/relationships" xmlns:p="http://schemas.openxmlformats.org/presentationml/2006/main">
  <p:tag name="THINKCELLSHAPEDONOTDELETE" val="ttSwAlJuBaOuEYg8YN8bjxQ"/>
</p:tagLst>
</file>

<file path=ppt/tags/tag642.xml><?xml version="1.0" encoding="utf-8"?>
<p:tagLst xmlns:a="http://schemas.openxmlformats.org/drawingml/2006/main" xmlns:r="http://schemas.openxmlformats.org/officeDocument/2006/relationships" xmlns:p="http://schemas.openxmlformats.org/presentationml/2006/main">
  <p:tag name="THINKCELLSHAPEDONOTDELETE" val="tbi6knXuRUyWTwXtbtW3tfA"/>
</p:tagLst>
</file>

<file path=ppt/tags/tag643.xml><?xml version="1.0" encoding="utf-8"?>
<p:tagLst xmlns:a="http://schemas.openxmlformats.org/drawingml/2006/main" xmlns:r="http://schemas.openxmlformats.org/officeDocument/2006/relationships" xmlns:p="http://schemas.openxmlformats.org/presentationml/2006/main">
  <p:tag name="THINKCELLSHAPEDONOTDELETE" val="tX5FKys6S2cFrutism5oPdA"/>
</p:tagLst>
</file>

<file path=ppt/tags/tag644.xml><?xml version="1.0" encoding="utf-8"?>
<p:tagLst xmlns:a="http://schemas.openxmlformats.org/drawingml/2006/main" xmlns:r="http://schemas.openxmlformats.org/officeDocument/2006/relationships" xmlns:p="http://schemas.openxmlformats.org/presentationml/2006/main">
  <p:tag name="THINKCELLSHAPEDONOTDELETE" val="t8vYM9razCYMWfQR94CBMRw"/>
</p:tagLst>
</file>

<file path=ppt/tags/tag645.xml><?xml version="1.0" encoding="utf-8"?>
<p:tagLst xmlns:a="http://schemas.openxmlformats.org/drawingml/2006/main" xmlns:r="http://schemas.openxmlformats.org/officeDocument/2006/relationships" xmlns:p="http://schemas.openxmlformats.org/presentationml/2006/main">
  <p:tag name="THINKCELLSHAPEDONOTDELETE" val="t6NH0PVd_uXL7e4hHJsjkQQ"/>
</p:tagLst>
</file>

<file path=ppt/tags/tag646.xml><?xml version="1.0" encoding="utf-8"?>
<p:tagLst xmlns:a="http://schemas.openxmlformats.org/drawingml/2006/main" xmlns:r="http://schemas.openxmlformats.org/officeDocument/2006/relationships" xmlns:p="http://schemas.openxmlformats.org/presentationml/2006/main">
  <p:tag name="THINKCELLSHAPEDONOTDELETE" val="tyAE72cyufqCaw14wcx9dTA"/>
</p:tagLst>
</file>

<file path=ppt/tags/tag647.xml><?xml version="1.0" encoding="utf-8"?>
<p:tagLst xmlns:a="http://schemas.openxmlformats.org/drawingml/2006/main" xmlns:r="http://schemas.openxmlformats.org/officeDocument/2006/relationships" xmlns:p="http://schemas.openxmlformats.org/presentationml/2006/main">
  <p:tag name="THINKCELLSHAPEDONOTDELETE" val="tLYGXDOMlflLL6t9ZmZc72Q"/>
</p:tagLst>
</file>

<file path=ppt/tags/tag648.xml><?xml version="1.0" encoding="utf-8"?>
<p:tagLst xmlns:a="http://schemas.openxmlformats.org/drawingml/2006/main" xmlns:r="http://schemas.openxmlformats.org/officeDocument/2006/relationships" xmlns:p="http://schemas.openxmlformats.org/presentationml/2006/main">
  <p:tag name="THINKCELLSHAPEDONOTDELETE" val="tC2c4WSCGBt_5iWxj4vrUfQ"/>
</p:tagLst>
</file>

<file path=ppt/tags/tag649.xml><?xml version="1.0" encoding="utf-8"?>
<p:tagLst xmlns:a="http://schemas.openxmlformats.org/drawingml/2006/main" xmlns:r="http://schemas.openxmlformats.org/officeDocument/2006/relationships" xmlns:p="http://schemas.openxmlformats.org/presentationml/2006/main">
  <p:tag name="THINKCELLSHAPEDONOTDELETE" val="tLb2EDVSGcZvhcDtgK23ZE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650.xml><?xml version="1.0" encoding="utf-8"?>
<p:tagLst xmlns:a="http://schemas.openxmlformats.org/drawingml/2006/main" xmlns:r="http://schemas.openxmlformats.org/officeDocument/2006/relationships" xmlns:p="http://schemas.openxmlformats.org/presentationml/2006/main">
  <p:tag name="THINKCELLSHAPEDONOTDELETE" val="tgdV.rsLA7qKr1rRV6XMT2w"/>
</p:tagLst>
</file>

<file path=ppt/tags/tag651.xml><?xml version="1.0" encoding="utf-8"?>
<p:tagLst xmlns:a="http://schemas.openxmlformats.org/drawingml/2006/main" xmlns:r="http://schemas.openxmlformats.org/officeDocument/2006/relationships" xmlns:p="http://schemas.openxmlformats.org/presentationml/2006/main">
  <p:tag name="THINKCELLSHAPEDONOTDELETE" val="t62UlA9ATDn9SAKDZPNTI.A"/>
</p:tagLst>
</file>

<file path=ppt/tags/tag652.xml><?xml version="1.0" encoding="utf-8"?>
<p:tagLst xmlns:a="http://schemas.openxmlformats.org/drawingml/2006/main" xmlns:r="http://schemas.openxmlformats.org/officeDocument/2006/relationships" xmlns:p="http://schemas.openxmlformats.org/presentationml/2006/main">
  <p:tag name="THINKCELLSHAPEDONOTDELETE" val="tllIMv1J9mdpZtnDqowH79g"/>
</p:tagLst>
</file>

<file path=ppt/tags/tag653.xml><?xml version="1.0" encoding="utf-8"?>
<p:tagLst xmlns:a="http://schemas.openxmlformats.org/drawingml/2006/main" xmlns:r="http://schemas.openxmlformats.org/officeDocument/2006/relationships" xmlns:p="http://schemas.openxmlformats.org/presentationml/2006/main">
  <p:tag name="THINKCELLSHAPEDONOTDELETE" val="t9z2m7R90JVlWDzYSiXYLmQ"/>
</p:tagLst>
</file>

<file path=ppt/tags/tag654.xml><?xml version="1.0" encoding="utf-8"?>
<p:tagLst xmlns:a="http://schemas.openxmlformats.org/drawingml/2006/main" xmlns:r="http://schemas.openxmlformats.org/officeDocument/2006/relationships" xmlns:p="http://schemas.openxmlformats.org/presentationml/2006/main">
  <p:tag name="THINKCELLSHAPEDONOTDELETE" val="tJDID0eL75g5qHHrfRQO1eA"/>
</p:tagLst>
</file>

<file path=ppt/tags/tag65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56.xml><?xml version="1.0" encoding="utf-8"?>
<p:tagLst xmlns:a="http://schemas.openxmlformats.org/drawingml/2006/main" xmlns:r="http://schemas.openxmlformats.org/officeDocument/2006/relationships" xmlns:p="http://schemas.openxmlformats.org/presentationml/2006/main">
  <p:tag name="NAME" val="SingleBoatText"/>
</p:tagLst>
</file>

<file path=ppt/tags/tag657.xml><?xml version="1.0" encoding="utf-8"?>
<p:tagLst xmlns:a="http://schemas.openxmlformats.org/drawingml/2006/main" xmlns:r="http://schemas.openxmlformats.org/officeDocument/2006/relationships" xmlns:p="http://schemas.openxmlformats.org/presentationml/2006/main">
  <p:tag name="NAME" val="SingleBoatText"/>
</p:tagLst>
</file>

<file path=ppt/tags/tag658.xml><?xml version="1.0" encoding="utf-8"?>
<p:tagLst xmlns:a="http://schemas.openxmlformats.org/drawingml/2006/main" xmlns:r="http://schemas.openxmlformats.org/officeDocument/2006/relationships" xmlns:p="http://schemas.openxmlformats.org/presentationml/2006/main">
  <p:tag name="NAME" val="TrackerNumBlue"/>
</p:tagLst>
</file>

<file path=ppt/tags/tag659.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660.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6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6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663.xml><?xml version="1.0" encoding="utf-8"?>
<p:tagLst xmlns:a="http://schemas.openxmlformats.org/drawingml/2006/main" xmlns:r="http://schemas.openxmlformats.org/officeDocument/2006/relationships" xmlns:p="http://schemas.openxmlformats.org/presentationml/2006/main">
  <p:tag name="NAME" val="TrackerNumBlue"/>
</p:tagLst>
</file>

<file path=ppt/tags/tag664.xml><?xml version="1.0" encoding="utf-8"?>
<p:tagLst xmlns:a="http://schemas.openxmlformats.org/drawingml/2006/main" xmlns:r="http://schemas.openxmlformats.org/officeDocument/2006/relationships" xmlns:p="http://schemas.openxmlformats.org/presentationml/2006/main">
  <p:tag name="NAME" val="SingleBoatText"/>
</p:tagLst>
</file>

<file path=ppt/tags/tag6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67.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68.xml><?xml version="1.0" encoding="utf-8"?>
<p:tagLst xmlns:a="http://schemas.openxmlformats.org/drawingml/2006/main" xmlns:r="http://schemas.openxmlformats.org/officeDocument/2006/relationships" xmlns:p="http://schemas.openxmlformats.org/presentationml/2006/main">
  <p:tag name="NAME" val="CustomIcon"/>
</p:tagLst>
</file>

<file path=ppt/tags/tag669.xml><?xml version="1.0" encoding="utf-8"?>
<p:tagLst xmlns:a="http://schemas.openxmlformats.org/drawingml/2006/main" xmlns:r="http://schemas.openxmlformats.org/officeDocument/2006/relationships" xmlns:p="http://schemas.openxmlformats.org/presentationml/2006/main">
  <p:tag name="NAME" val="CustomIcon"/>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670.xml><?xml version="1.0" encoding="utf-8"?>
<p:tagLst xmlns:a="http://schemas.openxmlformats.org/drawingml/2006/main" xmlns:r="http://schemas.openxmlformats.org/officeDocument/2006/relationships" xmlns:p="http://schemas.openxmlformats.org/presentationml/2006/main">
  <p:tag name="NAME" val="CustomIcon"/>
</p:tagLst>
</file>

<file path=ppt/tags/tag671.xml><?xml version="1.0" encoding="utf-8"?>
<p:tagLst xmlns:a="http://schemas.openxmlformats.org/drawingml/2006/main" xmlns:r="http://schemas.openxmlformats.org/officeDocument/2006/relationships" xmlns:p="http://schemas.openxmlformats.org/presentationml/2006/main">
  <p:tag name="NAME" val="CustomIcon"/>
</p:tagLst>
</file>

<file path=ppt/tags/tag672.xml><?xml version="1.0" encoding="utf-8"?>
<p:tagLst xmlns:a="http://schemas.openxmlformats.org/drawingml/2006/main" xmlns:r="http://schemas.openxmlformats.org/officeDocument/2006/relationships" xmlns:p="http://schemas.openxmlformats.org/presentationml/2006/main">
  <p:tag name="NAME" val="CustomIcon"/>
</p:tagLst>
</file>

<file path=ppt/tags/tag6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7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76.xml><?xml version="1.0" encoding="utf-8"?>
<p:tagLst xmlns:a="http://schemas.openxmlformats.org/drawingml/2006/main" xmlns:r="http://schemas.openxmlformats.org/officeDocument/2006/relationships" xmlns:p="http://schemas.openxmlformats.org/presentationml/2006/main">
  <p:tag name="THINKCELLSHAPEDONOTDELETE" val="tZbMaSiv92lCY55xUqMQOKQ"/>
</p:tagLst>
</file>

<file path=ppt/tags/tag677.xml><?xml version="1.0" encoding="utf-8"?>
<p:tagLst xmlns:a="http://schemas.openxmlformats.org/drawingml/2006/main" xmlns:r="http://schemas.openxmlformats.org/officeDocument/2006/relationships" xmlns:p="http://schemas.openxmlformats.org/presentationml/2006/main">
  <p:tag name="THINKCELLSHAPEDONOTDELETE" val="tXZY7M_i0QTm7OEQ2GNDHdQ"/>
</p:tagLst>
</file>

<file path=ppt/tags/tag678.xml><?xml version="1.0" encoding="utf-8"?>
<p:tagLst xmlns:a="http://schemas.openxmlformats.org/drawingml/2006/main" xmlns:r="http://schemas.openxmlformats.org/officeDocument/2006/relationships" xmlns:p="http://schemas.openxmlformats.org/presentationml/2006/main">
  <p:tag name="THINKCELLSHAPEDONOTDELETE" val="tRAAUSKwvBui1Ia6gRqVbnw"/>
</p:tagLst>
</file>

<file path=ppt/tags/tag679.xml><?xml version="1.0" encoding="utf-8"?>
<p:tagLst xmlns:a="http://schemas.openxmlformats.org/drawingml/2006/main" xmlns:r="http://schemas.openxmlformats.org/officeDocument/2006/relationships" xmlns:p="http://schemas.openxmlformats.org/presentationml/2006/main">
  <p:tag name="THINKCELLSHAPEDONOTDELETE" val="t.JJbzmsdgiZrzfdAl0wTX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MvyqgnyhVp1nevR2qVOk_g"/>
</p:tagLst>
</file>

<file path=ppt/tags/tag680.xml><?xml version="1.0" encoding="utf-8"?>
<p:tagLst xmlns:a="http://schemas.openxmlformats.org/drawingml/2006/main" xmlns:r="http://schemas.openxmlformats.org/officeDocument/2006/relationships" xmlns:p="http://schemas.openxmlformats.org/presentationml/2006/main">
  <p:tag name="THINKCELLSHAPEDONOTDELETE" val="tRgULsta3J4I8jIgh8i.IJg"/>
</p:tagLst>
</file>

<file path=ppt/tags/tag681.xml><?xml version="1.0" encoding="utf-8"?>
<p:tagLst xmlns:a="http://schemas.openxmlformats.org/drawingml/2006/main" xmlns:r="http://schemas.openxmlformats.org/officeDocument/2006/relationships" xmlns:p="http://schemas.openxmlformats.org/presentationml/2006/main">
  <p:tag name="THINKCELLSHAPEDONOTDELETE" val="t3G6rUi4XbJrEzcwnnqjpBg"/>
</p:tagLst>
</file>

<file path=ppt/tags/tag682.xml><?xml version="1.0" encoding="utf-8"?>
<p:tagLst xmlns:a="http://schemas.openxmlformats.org/drawingml/2006/main" xmlns:r="http://schemas.openxmlformats.org/officeDocument/2006/relationships" xmlns:p="http://schemas.openxmlformats.org/presentationml/2006/main">
  <p:tag name="THINKCELLSHAPEDONOTDELETE" val="tqA9Le2rbfm6NdAt7k1Q1rA"/>
</p:tagLst>
</file>

<file path=ppt/tags/tag683.xml><?xml version="1.0" encoding="utf-8"?>
<p:tagLst xmlns:a="http://schemas.openxmlformats.org/drawingml/2006/main" xmlns:r="http://schemas.openxmlformats.org/officeDocument/2006/relationships" xmlns:p="http://schemas.openxmlformats.org/presentationml/2006/main">
  <p:tag name="THINKCELLSHAPEDONOTDELETE" val="tjrdjRO8Q3Ht8TxwBQmEyzw"/>
</p:tagLst>
</file>

<file path=ppt/tags/tag684.xml><?xml version="1.0" encoding="utf-8"?>
<p:tagLst xmlns:a="http://schemas.openxmlformats.org/drawingml/2006/main" xmlns:r="http://schemas.openxmlformats.org/officeDocument/2006/relationships" xmlns:p="http://schemas.openxmlformats.org/presentationml/2006/main">
  <p:tag name="THINKCELLSHAPEDONOTDELETE" val="t7RQvrboHuMgw578Ko_CmWg"/>
</p:tagLst>
</file>

<file path=ppt/tags/tag68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8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87.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88.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8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690.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9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92.xml><?xml version="1.0" encoding="utf-8"?>
<p:tagLst xmlns:a="http://schemas.openxmlformats.org/drawingml/2006/main" xmlns:r="http://schemas.openxmlformats.org/officeDocument/2006/relationships" xmlns:p="http://schemas.openxmlformats.org/presentationml/2006/main">
  <p:tag name="THINKCELLSHAPEDONOTDELETE" val="pB6dpHcA6.r4rd.6oVG0WfQ"/>
</p:tagLst>
</file>

<file path=ppt/tags/tag693.xml><?xml version="1.0" encoding="utf-8"?>
<p:tagLst xmlns:a="http://schemas.openxmlformats.org/drawingml/2006/main" xmlns:r="http://schemas.openxmlformats.org/officeDocument/2006/relationships" xmlns:p="http://schemas.openxmlformats.org/presentationml/2006/main">
  <p:tag name="NAME" val="4. Footnote"/>
</p:tagLst>
</file>

<file path=ppt/tags/tag6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696.xml><?xml version="1.0" encoding="utf-8"?>
<p:tagLst xmlns:a="http://schemas.openxmlformats.org/drawingml/2006/main" xmlns:r="http://schemas.openxmlformats.org/officeDocument/2006/relationships" xmlns:p="http://schemas.openxmlformats.org/presentationml/2006/main">
  <p:tag name="NAME" val="TrackerNumBlue"/>
</p:tagLst>
</file>

<file path=ppt/tags/tag697.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98.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69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700.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1.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2.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3.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4.xml><?xml version="1.0" encoding="utf-8"?>
<p:tagLst xmlns:a="http://schemas.openxmlformats.org/drawingml/2006/main" xmlns:r="http://schemas.openxmlformats.org/officeDocument/2006/relationships" xmlns:p="http://schemas.openxmlformats.org/presentationml/2006/main">
  <p:tag name="NAME" val="TrackerNumBlue"/>
</p:tagLst>
</file>

<file path=ppt/tags/tag705.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6.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707.xml><?xml version="1.0" encoding="utf-8"?>
<p:tagLst xmlns:a="http://schemas.openxmlformats.org/drawingml/2006/main" xmlns:r="http://schemas.openxmlformats.org/officeDocument/2006/relationships" xmlns:p="http://schemas.openxmlformats.org/presentationml/2006/main">
  <p:tag name="NAME" val="TrackerNumBlue"/>
</p:tagLst>
</file>

<file path=ppt/tags/tag7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7ExBPPF1W.hvErJEq09ykg"/>
</p:tagLst>
</file>

<file path=ppt/tags/tag710.xml><?xml version="1.0" encoding="utf-8"?>
<p:tagLst xmlns:a="http://schemas.openxmlformats.org/drawingml/2006/main" xmlns:r="http://schemas.openxmlformats.org/officeDocument/2006/relationships" xmlns:p="http://schemas.openxmlformats.org/presentationml/2006/main">
  <p:tag name="THINKCELLSHAPEDONOTDELETE" val="t1xeHzJoL60A5mHkbaFr9tA"/>
</p:tagLst>
</file>

<file path=ppt/tags/tag711.xml><?xml version="1.0" encoding="utf-8"?>
<p:tagLst xmlns:a="http://schemas.openxmlformats.org/drawingml/2006/main" xmlns:r="http://schemas.openxmlformats.org/officeDocument/2006/relationships" xmlns:p="http://schemas.openxmlformats.org/presentationml/2006/main">
  <p:tag name="THINKCELLSHAPEDONOTDELETE" val="tOVhUkLNOvadO5Nl8f87f1w"/>
</p:tagLst>
</file>

<file path=ppt/tags/tag712.xml><?xml version="1.0" encoding="utf-8"?>
<p:tagLst xmlns:a="http://schemas.openxmlformats.org/drawingml/2006/main" xmlns:r="http://schemas.openxmlformats.org/officeDocument/2006/relationships" xmlns:p="http://schemas.openxmlformats.org/presentationml/2006/main">
  <p:tag name="THINKCELLSHAPEDONOTDELETE" val="twWFBcBjZiGVftp4auFjqJQ"/>
</p:tagLst>
</file>

<file path=ppt/tags/tag713.xml><?xml version="1.0" encoding="utf-8"?>
<p:tagLst xmlns:a="http://schemas.openxmlformats.org/drawingml/2006/main" xmlns:r="http://schemas.openxmlformats.org/officeDocument/2006/relationships" xmlns:p="http://schemas.openxmlformats.org/presentationml/2006/main">
  <p:tag name="THINKCELLSHAPEDONOTDELETE" val="tuCsrwjMFr8PbVYfiZa930A"/>
</p:tagLst>
</file>

<file path=ppt/tags/tag714.xml><?xml version="1.0" encoding="utf-8"?>
<p:tagLst xmlns:a="http://schemas.openxmlformats.org/drawingml/2006/main" xmlns:r="http://schemas.openxmlformats.org/officeDocument/2006/relationships" xmlns:p="http://schemas.openxmlformats.org/presentationml/2006/main">
  <p:tag name="THINKCELLSHAPEDONOTDELETE" val="t_3JNdGX70McSU9kMaX89jw"/>
</p:tagLst>
</file>

<file path=ppt/tags/tag715.xml><?xml version="1.0" encoding="utf-8"?>
<p:tagLst xmlns:a="http://schemas.openxmlformats.org/drawingml/2006/main" xmlns:r="http://schemas.openxmlformats.org/officeDocument/2006/relationships" xmlns:p="http://schemas.openxmlformats.org/presentationml/2006/main">
  <p:tag name="THINKCELLSHAPEDONOTDELETE" val="tnvP39R6ffc0WoCqNTnwa.Q"/>
</p:tagLst>
</file>

<file path=ppt/tags/tag716.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717.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71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1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72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2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22.xml><?xml version="1.0" encoding="utf-8"?>
<p:tagLst xmlns:a="http://schemas.openxmlformats.org/drawingml/2006/main" xmlns:r="http://schemas.openxmlformats.org/officeDocument/2006/relationships" xmlns:p="http://schemas.openxmlformats.org/presentationml/2006/main">
  <p:tag name="CIRCLESTATUS" val="White"/>
  <p:tag name="NAME" val="CheckmarkWhite"/>
  <p:tag name="SYMBOLNAME" val="Checkmark"/>
</p:tagLst>
</file>

<file path=ppt/tags/tag723.xml><?xml version="1.0" encoding="utf-8"?>
<p:tagLst xmlns:a="http://schemas.openxmlformats.org/drawingml/2006/main" xmlns:r="http://schemas.openxmlformats.org/officeDocument/2006/relationships" xmlns:p="http://schemas.openxmlformats.org/presentationml/2006/main">
  <p:tag name="CIRCLESTATUS" val="White"/>
  <p:tag name="NAME" val="CheckmarkDashWhite"/>
  <p:tag name="SYMBOLNAME" val="CheckmarkDash"/>
</p:tagLst>
</file>

<file path=ppt/tags/tag724.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7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3o6gvMKV3jwm1P4aN3Nb9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8.xml><?xml version="1.0" encoding="utf-8"?>
<p:tagLst xmlns:a="http://schemas.openxmlformats.org/drawingml/2006/main" xmlns:r="http://schemas.openxmlformats.org/officeDocument/2006/relationships" xmlns:p="http://schemas.openxmlformats.org/presentationml/2006/main">
  <p:tag name="SHAPENAME" val="Subtitl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NY0gBVV.Prrx_0I90erWu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mRTpHLFBD35wPbPkczVMd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9.xml><?xml version="1.0" encoding="utf-8"?>
<p:tagLst xmlns:a="http://schemas.openxmlformats.org/drawingml/2006/main" xmlns:r="http://schemas.openxmlformats.org/officeDocument/2006/relationships" xmlns:p="http://schemas.openxmlformats.org/presentationml/2006/main">
  <p:tag name="SHAPENAME" val="Titl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591240A-7339-48AA-A86F-9E21425DA6CF}">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quot;createdAt&quot;:{},&quot;id&quot;:5,&quot;link&quot;:&quot;https://vgm.intranet.mckinsey.com/capacity-home&quot;,&quot;linkText&quot;:&quot;Learn more&quot;,&quot;longDescription&quot;:&quot;Start times are delayed due to a technical issue that is now resolved. While we work to restore normal services levels, please contact the Service Desk if you have a client-critical request.&quot;,&quot;shortDescription&quot;:&quot;Due to regional holidays, plan for 6-8+ hour higher-than-usual start times from April 2-3; reservations for client-critical request only.&quot;,&quot;showOnAddin&quot;:1,&quot;source&quot;:&quot;noncs-web-addin&quot;,&quot;updatedAt&quot;:{},&quot;webAddinAnnouncementText&quot;:{&quot;body&quot;:&quot;Due to regional holidays, plan for 6-8+ hour higher-than-usual start times from April 2-3; reservations for client-critical request only.&quot;,&quot;heading&quot;:&quot;VG&amp;Media Service Alert&quot;,&quot;primaryAction&quot;:{&quot;label&quot;:&quot;Learn more&quot;,&quot;url&quot;:&quot;https://vgm.intranet.mckinsey.com/capacity-home&quot;},&quot;secondaryAction&quot;:{&quot;label&quot;:&quot;&quot;,&quot;url&quot;:&quot;&quot;},&quot;style&quot;:&quot;warning&quot;}},&quot;chargeCode&quot;:&quot;valid&quot;,&quot;chargeCodeRegistered&quot;:false,&quot;coreServicesLimit&quot;:15,&quot;critical&quot;:0,&quot;description&quot;:&quot;&quot;,&quot;eligibleForPlus&quot;:true,&quot;enableFPS&quot;:&quot;true&quot;,&quot;featureFlag&quot;:{&quot;overnightDeliveryEnabled&quot;:false},&quot;formType&quot;:&quot;&quot;,&quot;inScope&quot;:true,&quot;isBoxDisabled&quot;:false,&quot;isCTEEnabled&quot;:false,&quot;lane&quot;:&quot;Global&quot;,&quot;maxStartTime&quot;:480,&quot;message&quot;:&quot;&quot;,&quot;outSourced&quot;:true,&quot;platform&quot;:&quot;GW&quot;,&quot;projectType&quot;:&quot;Client&quot;,&quot;showInternal&quot;:false,&quot;subLane&quot;:&quot;&quot;,&quot;userRegistered&quot;:false,&quot;code&quot;:&quot;1490ML01&quot;,&quot;updatedAt&quot;:&quot;2026-04-06T06:07:13.564Z&quot;}}"/>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CD0E9D229717A45A0F014C745A02018" ma:contentTypeVersion="10" ma:contentTypeDescription="Create a new document." ma:contentTypeScope="" ma:versionID="f3d69bc3bfd0aac6724cf821c4b9b5ef">
  <xsd:schema xmlns:xsd="http://www.w3.org/2001/XMLSchema" xmlns:xs="http://www.w3.org/2001/XMLSchema" xmlns:p="http://schemas.microsoft.com/office/2006/metadata/properties" xmlns:ns2="f419a087-1e80-495d-85c4-486fa6b09cae" xmlns:ns3="c37ac4fa-902d-4f29-bbdc-3877ea87d1ce" targetNamespace="http://schemas.microsoft.com/office/2006/metadata/properties" ma:root="true" ma:fieldsID="971f991f8e9e1bdcc84bdb1939d05c3d" ns2:_="" ns3:_="">
    <xsd:import namespace="f419a087-1e80-495d-85c4-486fa6b09cae"/>
    <xsd:import namespace="c37ac4fa-902d-4f29-bbdc-3877ea87d1c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19a087-1e80-495d-85c4-486fa6b09c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7ac4fa-902d-4f29-bbdc-3877ea87d1c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af1a2d-7cff-4f55-99dc-3de56818a427}" ma:internalName="TaxCatchAll" ma:showField="CatchAllData" ma:web="c37ac4fa-902d-4f29-bbdc-3877ea87d1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37ac4fa-902d-4f29-bbdc-3877ea87d1ce" xsi:nil="true"/>
    <lcf76f155ced4ddcb4097134ff3c332f xmlns="f419a087-1e80-495d-85c4-486fa6b09ca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93347BA5-972E-428F-B68D-0FAB93C594AE}">
  <ds:schemaRefs>
    <ds:schemaRef ds:uri="c37ac4fa-902d-4f29-bbdc-3877ea87d1ce"/>
    <ds:schemaRef ds:uri="f419a087-1e80-495d-85c4-486fa6b09ca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c37ac4fa-902d-4f29-bbdc-3877ea87d1ce"/>
    <ds:schemaRef ds:uri="f419a087-1e80-495d-85c4-486fa6b09ca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 (1)</Template>
  <TotalTime>132</TotalTime>
  <Words>5487</Words>
  <Application>Microsoft Office PowerPoint</Application>
  <PresentationFormat>Widescreen</PresentationFormat>
  <Paragraphs>872</Paragraphs>
  <Slides>29</Slides>
  <Notes>8</Notes>
  <HiddenSlides>0</HiddenSlides>
  <MMClips>0</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8" baseType="lpstr">
      <vt:lpstr>Aptos</vt:lpstr>
      <vt:lpstr>Arial</vt:lpstr>
      <vt:lpstr>Georgia</vt:lpstr>
      <vt:lpstr>Segoe UI</vt:lpstr>
      <vt:lpstr>Wingdings</vt:lpstr>
      <vt:lpstr>Cover</vt:lpstr>
      <vt:lpstr>Page Design</vt:lpstr>
      <vt:lpstr>1_Page Design</vt:lpstr>
      <vt:lpstr>think-cell Slide</vt:lpstr>
      <vt:lpstr>ERCOT Batch Study Process for Large Load Interconnections  Batch Zero: - PGRR145 - NPRR1325  </vt:lpstr>
      <vt:lpstr>Agenda</vt:lpstr>
      <vt:lpstr>Batch Zero Revision Request Timeline</vt:lpstr>
      <vt:lpstr>Subset of key stakeholder concerns on eligibility, scope, and financial requirements (50+ set of comments so not a complete list)</vt:lpstr>
      <vt:lpstr>CLR and BYOG frameworks are being integrated into Batch Zero filing, forming a first comprehensive design with further refinement over time</vt:lpstr>
      <vt:lpstr>Overview of Provisional Controllable Load Resource (PCLR) Design already filed as April 17 comments </vt:lpstr>
      <vt:lpstr>Conceptual Batch Zero BYOG operating configurations for Large Load interconnection Design review sign-off on Thursday, to be filed Friday as May 1 Comments</vt:lpstr>
      <vt:lpstr>PUN with Limited Withdrawal (BYOG) – Operational Model</vt:lpstr>
      <vt:lpstr>Sequential BYOG interconnection timeline across Batch, Generation, and Transmission planning processes </vt:lpstr>
      <vt:lpstr>Existing approaches to Year 6 allocation present clear trade-offs between certainty and realism</vt:lpstr>
      <vt:lpstr>ERCOT discussed at ROS and will be proposing “bookend” allocation Approach addresses developer ‘gap year’ concerns at the cost of extending the Batch Zero timeline</vt:lpstr>
      <vt:lpstr>Batch Zero Adjusted Timelines Comparison</vt:lpstr>
      <vt:lpstr>Wrap-Up with Batch Zero Revision Request Timeline</vt:lpstr>
      <vt:lpstr>APPENDIX</vt:lpstr>
      <vt:lpstr>NERC and ERCOT Requirements Relevant to Large Load Interconnection</vt:lpstr>
      <vt:lpstr>Evolution of Large Load Interconnection in ERCOT: from ad hoc to batch-based planning</vt:lpstr>
      <vt:lpstr>Large Load Interconnection requests: historical data</vt:lpstr>
      <vt:lpstr>Large Load Interconnection requests: projected demand</vt:lpstr>
      <vt:lpstr>Transition to a batch process is enabled by structured stakeholder engagement and governance</vt:lpstr>
      <vt:lpstr>PUCT rulemakings under SB6 are reshaping how large loads are planned, interconnected, and paid for</vt:lpstr>
      <vt:lpstr>Related PUCT Activities</vt:lpstr>
      <vt:lpstr>Incorporating PUC Project 58481 into Batch Zero: Two Implementation Pathways</vt:lpstr>
      <vt:lpstr>The batch study process increases outcome certainty and transparency while limiting restudy risk</vt:lpstr>
      <vt:lpstr>A Batch Study delivers three key outputs to enable investment certainty and system reliability</vt:lpstr>
      <vt:lpstr>Two-step revision plan: enable Batch Zero now and establish the enduring batch framework</vt:lpstr>
      <vt:lpstr>PGRR145 defines Batch Zero as a structured process from screening to actionable transmission plan</vt:lpstr>
      <vt:lpstr>Batch Zero duration reflects the need to assess reliability across scenarios and develop transmission solutions</vt:lpstr>
      <vt:lpstr>Batch Zero categorizes loads based on readiness, defining MW certainty and timing</vt:lpstr>
      <vt:lpstr>Proposed Batch inclusion and treatment depend on timing of study completion and milestone achievement</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Ayson, Janice</dc:creator>
  <cp:keywords/>
  <cp:lastModifiedBy>Mereness, Matt</cp:lastModifiedBy>
  <cp:revision>10</cp:revision>
  <dcterms:created xsi:type="dcterms:W3CDTF">2026-03-18T21:25:59Z</dcterms:created>
  <dcterms:modified xsi:type="dcterms:W3CDTF">2026-04-28T21:38:26Z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0x0101003CD0E9D229717A45A0F014C745A02018</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y fmtid="{D5CDD505-2E9C-101B-9397-08002B2CF9AE}" pid="12" name="MSIP_Label_83303d7c-e5a3-4cc8-90eb-69bfd7570ac4_Enabled">
    <vt:lpwstr>true</vt:lpwstr>
  </property>
  <property fmtid="{D5CDD505-2E9C-101B-9397-08002B2CF9AE}" pid="13" name="MSIP_Label_83303d7c-e5a3-4cc8-90eb-69bfd7570ac4_SetDate">
    <vt:lpwstr>2026-03-27T18:17:45Z</vt:lpwstr>
  </property>
  <property fmtid="{D5CDD505-2E9C-101B-9397-08002B2CF9AE}" pid="14" name="MSIP_Label_83303d7c-e5a3-4cc8-90eb-69bfd7570ac4_Method">
    <vt:lpwstr>Standard</vt:lpwstr>
  </property>
  <property fmtid="{D5CDD505-2E9C-101B-9397-08002B2CF9AE}" pid="15" name="MSIP_Label_83303d7c-e5a3-4cc8-90eb-69bfd7570ac4_Name">
    <vt:lpwstr>Client Confidential Information-SLV1</vt:lpwstr>
  </property>
  <property fmtid="{D5CDD505-2E9C-101B-9397-08002B2CF9AE}" pid="16" name="MSIP_Label_83303d7c-e5a3-4cc8-90eb-69bfd7570ac4_SiteId">
    <vt:lpwstr>cc8936bc-9382-4fff-87cb-6f55999549e7</vt:lpwstr>
  </property>
  <property fmtid="{D5CDD505-2E9C-101B-9397-08002B2CF9AE}" pid="17" name="MSIP_Label_83303d7c-e5a3-4cc8-90eb-69bfd7570ac4_ActionId">
    <vt:lpwstr>90738fc3-fce9-4932-8266-ec776320109e</vt:lpwstr>
  </property>
  <property fmtid="{D5CDD505-2E9C-101B-9397-08002B2CF9AE}" pid="18" name="MSIP_Label_83303d7c-e5a3-4cc8-90eb-69bfd7570ac4_ContentBits">
    <vt:lpwstr>0</vt:lpwstr>
  </property>
  <property fmtid="{D5CDD505-2E9C-101B-9397-08002B2CF9AE}" pid="19" name="MSIP_Label_83303d7c-e5a3-4cc8-90eb-69bfd7570ac4_Tag">
    <vt:lpwstr>10, 3, 0, 1</vt:lpwstr>
  </property>
  <property fmtid="{D5CDD505-2E9C-101B-9397-08002B2CF9AE}" pid="20" name="_dlc_DocIdItemGuid">
    <vt:lpwstr>c5bf63ed-6eb9-4d08-bf1c-e3a9d3ac9c96</vt:lpwstr>
  </property>
</Properties>
</file>